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 id="2147483660" r:id="rId2"/>
  </p:sldMasterIdLst>
  <p:notesMasterIdLst>
    <p:notesMasterId r:id="rId27"/>
  </p:notesMasterIdLst>
  <p:sldIdLst>
    <p:sldId id="256" r:id="rId3"/>
    <p:sldId id="373" r:id="rId4"/>
    <p:sldId id="403" r:id="rId5"/>
    <p:sldId id="404" r:id="rId6"/>
    <p:sldId id="406" r:id="rId7"/>
    <p:sldId id="409" r:id="rId8"/>
    <p:sldId id="385" r:id="rId9"/>
    <p:sldId id="386" r:id="rId10"/>
    <p:sldId id="411" r:id="rId11"/>
    <p:sldId id="412" r:id="rId12"/>
    <p:sldId id="394" r:id="rId13"/>
    <p:sldId id="414" r:id="rId14"/>
    <p:sldId id="374" r:id="rId15"/>
    <p:sldId id="413" r:id="rId16"/>
    <p:sldId id="416" r:id="rId17"/>
    <p:sldId id="427" r:id="rId18"/>
    <p:sldId id="415" r:id="rId19"/>
    <p:sldId id="425" r:id="rId20"/>
    <p:sldId id="428" r:id="rId21"/>
    <p:sldId id="429" r:id="rId22"/>
    <p:sldId id="417" r:id="rId23"/>
    <p:sldId id="424" r:id="rId24"/>
    <p:sldId id="402" r:id="rId25"/>
    <p:sldId id="258"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03C3C"/>
    <a:srgbClr val="9900CC"/>
    <a:srgbClr val="2A4A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351" autoAdjust="0"/>
  </p:normalViewPr>
  <p:slideViewPr>
    <p:cSldViewPr snapToGrid="0" snapToObjects="1">
      <p:cViewPr varScale="1">
        <p:scale>
          <a:sx n="38" d="100"/>
          <a:sy n="38" d="100"/>
        </p:scale>
        <p:origin x="1498" y="4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605C8-60ED-AF4D-A147-014F4BAC0E3D}" type="datetimeFigureOut">
              <a:rPr lang="it-IT" smtClean="0"/>
              <a:t>26/02/2020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11C5E-528C-C149-8865-4CA72B6C70FD}" type="slidenum">
              <a:rPr lang="it-IT" smtClean="0"/>
              <a:t>‹#›</a:t>
            </a:fld>
            <a:endParaRPr lang="it-IT"/>
          </a:p>
        </p:txBody>
      </p:sp>
    </p:spTree>
    <p:extLst>
      <p:ext uri="{BB962C8B-B14F-4D97-AF65-F5344CB8AC3E}">
        <p14:creationId xmlns:p14="http://schemas.microsoft.com/office/powerpoint/2010/main" val="12586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and information</a:t>
            </a:r>
            <a:r>
              <a:rPr lang="en-US" baseline="0" dirty="0" smtClean="0"/>
              <a:t> is the foundation of our knowledge. </a:t>
            </a:r>
          </a:p>
          <a:p>
            <a:r>
              <a:rPr lang="en-US" baseline="0" dirty="0" smtClean="0"/>
              <a:t>We want to faster development on science by making data open, FAIR</a:t>
            </a:r>
          </a:p>
          <a:p>
            <a:r>
              <a:rPr lang="en-US" baseline="0" dirty="0" smtClean="0"/>
              <a:t>This digital transformation will empower data driven science, </a:t>
            </a:r>
          </a:p>
          <a:p>
            <a:r>
              <a:rPr lang="en-US" baseline="0" dirty="0" smtClean="0"/>
              <a:t>will give Europe a global lead in research data management</a:t>
            </a:r>
          </a:p>
          <a:p>
            <a:r>
              <a:rPr lang="en-US" baseline="0" dirty="0" smtClean="0"/>
              <a:t>And enable interdisciplinary research</a:t>
            </a:r>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2</a:t>
            </a:fld>
            <a:endParaRPr lang="it-IT"/>
          </a:p>
        </p:txBody>
      </p:sp>
    </p:spTree>
    <p:extLst>
      <p:ext uri="{BB962C8B-B14F-4D97-AF65-F5344CB8AC3E}">
        <p14:creationId xmlns:p14="http://schemas.microsoft.com/office/powerpoint/2010/main" val="3996247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Provide recommendations on</a:t>
            </a:r>
            <a:r>
              <a:rPr lang="de-DE" baseline="0" dirty="0" smtClean="0"/>
              <a:t> how to implement FAIR practices in the EOSC</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Aim is to achieve cross disciplinary interoperability </a:t>
            </a:r>
          </a:p>
          <a:p>
            <a:pPr marL="0" lvl="0" indent="0" algn="l" rtl="0">
              <a:spcBef>
                <a:spcPts val="0"/>
              </a:spcBef>
              <a:spcAft>
                <a:spcPts val="0"/>
              </a:spcAft>
              <a:buNone/>
            </a:pPr>
            <a:endParaRPr lang="de-DE" baseline="0" dirty="0" smtClean="0"/>
          </a:p>
          <a:p>
            <a:pPr marL="0" lvl="0" indent="0" algn="l" rtl="0">
              <a:spcBef>
                <a:spcPts val="0"/>
              </a:spcBef>
              <a:spcAft>
                <a:spcPts val="0"/>
              </a:spcAft>
              <a:buNone/>
            </a:pPr>
            <a:r>
              <a:rPr lang="en-US" sz="1200" b="0" i="0" u="none" strike="noStrike" kern="1200" baseline="0" dirty="0" smtClean="0">
                <a:solidFill>
                  <a:schemeClr val="tx1"/>
                </a:solidFill>
                <a:latin typeface="+mn-lt"/>
                <a:ea typeface="+mn-ea"/>
                <a:cs typeface="+mn-cs"/>
              </a:rPr>
              <a:t>The </a:t>
            </a:r>
            <a:r>
              <a:rPr lang="en-US" sz="1200" b="0" i="0" u="sng" strike="noStrike" kern="1200" baseline="0" dirty="0" smtClean="0">
                <a:solidFill>
                  <a:schemeClr val="tx1"/>
                </a:solidFill>
                <a:latin typeface="+mn-lt"/>
                <a:ea typeface="+mn-ea"/>
                <a:cs typeface="+mn-cs"/>
              </a:rPr>
              <a:t>implementation</a:t>
            </a:r>
            <a:r>
              <a:rPr lang="en-US" sz="1200" b="0" i="0" u="none" strike="noStrike" kern="1200" baseline="0" dirty="0" smtClean="0">
                <a:solidFill>
                  <a:schemeClr val="tx1"/>
                </a:solidFill>
                <a:latin typeface="+mn-lt"/>
                <a:ea typeface="+mn-ea"/>
                <a:cs typeface="+mn-cs"/>
              </a:rPr>
              <a:t> of FAIR and Open Science policy requires a </a:t>
            </a:r>
            <a:r>
              <a:rPr lang="en-US" sz="1200" b="1" i="0" u="none" strike="noStrike" kern="1200" baseline="0" dirty="0" smtClean="0">
                <a:solidFill>
                  <a:schemeClr val="tx1"/>
                </a:solidFill>
                <a:latin typeface="+mn-lt"/>
                <a:ea typeface="+mn-ea"/>
                <a:cs typeface="+mn-cs"/>
              </a:rPr>
              <a:t>culture change </a:t>
            </a:r>
            <a:r>
              <a:rPr lang="en-US" sz="1200" b="0" i="0" u="none" strike="noStrike" kern="1200" baseline="0" dirty="0" smtClean="0">
                <a:solidFill>
                  <a:schemeClr val="tx1"/>
                </a:solidFill>
                <a:latin typeface="+mn-lt"/>
                <a:ea typeface="+mn-ea"/>
                <a:cs typeface="+mn-cs"/>
              </a:rPr>
              <a:t>supported by </a:t>
            </a:r>
            <a:r>
              <a:rPr lang="en-US" sz="1200" b="1" i="0" u="none" strike="noStrike" kern="1200" baseline="0" dirty="0" smtClean="0">
                <a:solidFill>
                  <a:schemeClr val="tx1"/>
                </a:solidFill>
                <a:latin typeface="+mn-lt"/>
                <a:ea typeface="+mn-ea"/>
                <a:cs typeface="+mn-cs"/>
              </a:rPr>
              <a:t>appropriate incentives </a:t>
            </a:r>
            <a:r>
              <a:rPr lang="en-US" sz="1200" b="0" i="0" u="none" strike="noStrike" kern="1200" baseline="0" dirty="0" smtClean="0">
                <a:solidFill>
                  <a:schemeClr val="tx1"/>
                </a:solidFill>
                <a:latin typeface="+mn-lt"/>
                <a:ea typeface="+mn-ea"/>
                <a:cs typeface="+mn-cs"/>
              </a:rPr>
              <a:t>and coherent, easy-to-use </a:t>
            </a:r>
            <a:r>
              <a:rPr lang="en-US" sz="1200" b="1" i="0" u="none" strike="noStrike" kern="1200" baseline="0" dirty="0" smtClean="0">
                <a:solidFill>
                  <a:schemeClr val="tx1"/>
                </a:solidFill>
                <a:latin typeface="+mn-lt"/>
                <a:ea typeface="+mn-ea"/>
                <a:cs typeface="+mn-cs"/>
              </a:rPr>
              <a:t>data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FAIR &amp; Architecture WGs will operate in close alignment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FAIR WG; gather requirements relevant to the EOSC services</a:t>
            </a:r>
          </a:p>
          <a:p>
            <a:pPr marL="0" lvl="0" indent="0" algn="l" rtl="0">
              <a:spcBef>
                <a:spcPts val="0"/>
              </a:spcBef>
              <a:spcAft>
                <a:spcPts val="0"/>
              </a:spcAft>
              <a:buNone/>
            </a:pPr>
            <a:r>
              <a:rPr lang="en-US" sz="1200" b="0" i="0" u="none" strike="noStrike" kern="1200" baseline="0" dirty="0" smtClean="0">
                <a:solidFill>
                  <a:schemeClr val="tx1"/>
                </a:solidFill>
                <a:latin typeface="+mn-lt"/>
                <a:ea typeface="+mn-ea"/>
                <a:cs typeface="+mn-cs"/>
              </a:rPr>
              <a:t>addresses cultural aspects such as </a:t>
            </a:r>
            <a:r>
              <a:rPr lang="en-US" sz="1200" b="1" i="0" u="none" strike="noStrike" kern="1200" baseline="0" dirty="0" smtClean="0">
                <a:solidFill>
                  <a:schemeClr val="tx1"/>
                </a:solidFill>
                <a:latin typeface="+mn-lt"/>
                <a:ea typeface="+mn-ea"/>
                <a:cs typeface="+mn-cs"/>
              </a:rPr>
              <a:t>semantic and legal interoperability</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certification and community </a:t>
            </a:r>
            <a:r>
              <a:rPr lang="en-US" sz="1200" b="0" i="0" u="none" strike="noStrike" kern="1200" baseline="0" dirty="0" smtClean="0">
                <a:solidFill>
                  <a:schemeClr val="tx1"/>
                </a:solidFill>
                <a:latin typeface="+mn-lt"/>
                <a:ea typeface="+mn-ea"/>
                <a:cs typeface="+mn-cs"/>
              </a:rPr>
              <a:t>data standards, </a:t>
            </a:r>
          </a:p>
          <a:p>
            <a:pPr marL="0" lvl="0" indent="0" algn="l" rtl="0">
              <a:spcBef>
                <a:spcPts val="0"/>
              </a:spcBef>
              <a:spcAft>
                <a:spcPts val="0"/>
              </a:spcAft>
              <a:buNone/>
            </a:pPr>
            <a:endParaRPr lang="en-US" sz="1200" b="0" i="0" u="none" strike="noStrike" kern="1200" baseline="0" dirty="0" smtClean="0">
              <a:solidFill>
                <a:schemeClr val="tx1"/>
              </a:solidFill>
              <a:latin typeface="+mn-lt"/>
              <a:ea typeface="+mn-ea"/>
              <a:cs typeface="+mn-cs"/>
            </a:endParaRPr>
          </a:p>
          <a:p>
            <a:pPr marL="0" lvl="0" indent="0" algn="l" rtl="0">
              <a:spcBef>
                <a:spcPts val="0"/>
              </a:spcBef>
              <a:spcAft>
                <a:spcPts val="0"/>
              </a:spcAft>
              <a:buNone/>
            </a:pPr>
            <a:r>
              <a:rPr lang="en-US" sz="1200" b="0" i="0" u="none" strike="noStrike" kern="1200" baseline="0" dirty="0" smtClean="0">
                <a:solidFill>
                  <a:schemeClr val="tx1"/>
                </a:solidFill>
                <a:latin typeface="+mn-lt"/>
                <a:ea typeface="+mn-ea"/>
                <a:cs typeface="+mn-cs"/>
              </a:rPr>
              <a:t>Architecture: focus on the related technical specifications that address FAIR requirements. </a:t>
            </a:r>
          </a:p>
          <a:p>
            <a:pPr marL="0" lvl="0" indent="0" algn="l" rtl="0">
              <a:spcBef>
                <a:spcPts val="0"/>
              </a:spcBef>
              <a:spcAft>
                <a:spcPts val="0"/>
              </a:spcAft>
              <a:buNone/>
            </a:pPr>
            <a:endParaRPr lang="en-US" sz="1200" b="0" i="0" u="none" strike="noStrike" kern="1200" baseline="0" dirty="0" smtClean="0">
              <a:solidFill>
                <a:schemeClr val="tx1"/>
              </a:solidFill>
              <a:latin typeface="+mn-lt"/>
              <a:ea typeface="+mn-ea"/>
              <a:cs typeface="+mn-cs"/>
            </a:endParaRPr>
          </a:p>
          <a:p>
            <a:pPr marL="0" lvl="0" indent="0" algn="l" rtl="0">
              <a:spcBef>
                <a:spcPts val="0"/>
              </a:spcBef>
              <a:spcAft>
                <a:spcPts val="0"/>
              </a:spcAft>
              <a:buNone/>
            </a:pPr>
            <a:r>
              <a:rPr lang="en-US" sz="1200" b="0" i="0" u="none" strike="noStrike" kern="1200" baseline="0" dirty="0" smtClean="0">
                <a:solidFill>
                  <a:schemeClr val="tx1"/>
                </a:solidFill>
                <a:latin typeface="+mn-lt"/>
                <a:ea typeface="+mn-ea"/>
                <a:cs typeface="+mn-cs"/>
              </a:rPr>
              <a:t>The EOSC-FAIR working group will define a FAIR work plan: </a:t>
            </a:r>
          </a:p>
          <a:p>
            <a:pPr marL="171450" lvl="0" indent="-171450" algn="l" rtl="0">
              <a:spcBef>
                <a:spcPts val="0"/>
              </a:spcBef>
              <a:spcAft>
                <a:spcPts val="0"/>
              </a:spcAft>
              <a:buFontTx/>
              <a:buChar char="-"/>
            </a:pPr>
            <a:r>
              <a:rPr lang="en-US" sz="1200" b="0" i="0" u="none" strike="noStrike" kern="1200" baseline="0" dirty="0" smtClean="0">
                <a:solidFill>
                  <a:schemeClr val="tx1"/>
                </a:solidFill>
                <a:latin typeface="+mn-lt"/>
                <a:ea typeface="+mn-ea"/>
                <a:cs typeface="+mn-cs"/>
              </a:rPr>
              <a:t>to set out </a:t>
            </a:r>
            <a:r>
              <a:rPr lang="en-US" sz="1200" b="1" i="0" u="none" strike="noStrike" kern="1200" baseline="0" dirty="0" smtClean="0">
                <a:solidFill>
                  <a:schemeClr val="tx1"/>
                </a:solidFill>
                <a:latin typeface="+mn-lt"/>
                <a:ea typeface="+mn-ea"/>
                <a:cs typeface="+mn-cs"/>
              </a:rPr>
              <a:t>the actions needed </a:t>
            </a:r>
            <a:r>
              <a:rPr lang="en-US" sz="1200" b="0" i="0" u="none" strike="noStrike" kern="1200" baseline="0" dirty="0" smtClean="0">
                <a:solidFill>
                  <a:schemeClr val="tx1"/>
                </a:solidFill>
                <a:latin typeface="+mn-lt"/>
                <a:ea typeface="+mn-ea"/>
                <a:cs typeface="+mn-cs"/>
              </a:rPr>
              <a:t>to develop EOSC shared resources and define the operational guidance and</a:t>
            </a:r>
          </a:p>
          <a:p>
            <a:pPr marL="171450" lvl="0" indent="-171450" algn="l" rtl="0">
              <a:spcBef>
                <a:spcPts val="0"/>
              </a:spcBef>
              <a:spcAft>
                <a:spcPts val="0"/>
              </a:spcAft>
              <a:buFontTx/>
              <a:buChar char="-"/>
            </a:pPr>
            <a:r>
              <a:rPr lang="en-US" sz="1200" b="1" i="0" u="none" strike="noStrike" kern="1200" baseline="0" dirty="0" smtClean="0">
                <a:solidFill>
                  <a:schemeClr val="tx1"/>
                </a:solidFill>
                <a:latin typeface="+mn-lt"/>
                <a:ea typeface="+mn-ea"/>
                <a:cs typeface="+mn-cs"/>
              </a:rPr>
              <a:t>methodologies for applying the FAIR </a:t>
            </a:r>
            <a:r>
              <a:rPr lang="en-US" sz="1200" b="0" i="0" u="none" strike="noStrike" kern="1200" baseline="0" dirty="0" smtClean="0">
                <a:solidFill>
                  <a:schemeClr val="tx1"/>
                </a:solidFill>
                <a:latin typeface="+mn-lt"/>
                <a:ea typeface="+mn-ea"/>
                <a:cs typeface="+mn-cs"/>
              </a:rPr>
              <a:t>principles with these shared resources, including through FAIR maturity models and FAIR accreditation/certification schemes </a:t>
            </a:r>
          </a:p>
          <a:p>
            <a:pPr marL="171450" lvl="0" indent="-171450" algn="l" rtl="0">
              <a:spcBef>
                <a:spcPts val="0"/>
              </a:spcBef>
              <a:spcAft>
                <a:spcPts val="0"/>
              </a:spcAft>
              <a:buFontTx/>
              <a:buChar char="-"/>
            </a:pPr>
            <a:r>
              <a:rPr lang="en-US" sz="1200" b="0" i="0" u="none" strike="noStrike" kern="1200" baseline="0" dirty="0" smtClean="0">
                <a:solidFill>
                  <a:schemeClr val="tx1"/>
                </a:solidFill>
                <a:latin typeface="+mn-lt"/>
                <a:ea typeface="+mn-ea"/>
                <a:cs typeface="+mn-cs"/>
              </a:rPr>
              <a:t>The outcome of the action plan would eventually constitute a new operational framework for FAIR research data.</a:t>
            </a:r>
          </a:p>
          <a:p>
            <a:pPr marL="171450" lvl="0" indent="-171450" algn="l" rtl="0">
              <a:spcBef>
                <a:spcPts val="0"/>
              </a:spcBef>
              <a:spcAft>
                <a:spcPts val="0"/>
              </a:spcAft>
              <a:buFontTx/>
              <a:buChar char="-"/>
            </a:pPr>
            <a:endParaRPr lang="en-US" sz="1200" b="0" i="0" u="none" strike="noStrike" kern="1200" baseline="0" dirty="0" smtClean="0">
              <a:solidFill>
                <a:schemeClr val="tx1"/>
              </a:solidFill>
              <a:latin typeface="+mn-lt"/>
              <a:ea typeface="+mn-ea"/>
              <a:cs typeface="+mn-cs"/>
            </a:endParaRPr>
          </a:p>
          <a:p>
            <a:pPr marL="171450" lvl="0" indent="-171450" algn="l" rtl="0">
              <a:spcBef>
                <a:spcPts val="0"/>
              </a:spcBef>
              <a:spcAft>
                <a:spcPts val="0"/>
              </a:spcAft>
              <a:buFontTx/>
              <a:buChar char="-"/>
            </a:pPr>
            <a:endParaRPr lang="en-US" sz="1200" b="0" i="0" u="none" strike="noStrike" kern="1200" baseline="0" dirty="0" smtClean="0">
              <a:solidFill>
                <a:schemeClr val="tx1"/>
              </a:solidFill>
              <a:latin typeface="+mn-lt"/>
              <a:ea typeface="+mn-ea"/>
              <a:cs typeface="+mn-cs"/>
            </a:endParaRPr>
          </a:p>
          <a:p>
            <a:pPr marL="0" lvl="0" indent="0" algn="l" rtl="0">
              <a:spcBef>
                <a:spcPts val="0"/>
              </a:spcBef>
              <a:spcAft>
                <a:spcPts val="0"/>
              </a:spcAft>
              <a:buNone/>
            </a:pPr>
            <a:endParaRPr lang="en-US" sz="1200" b="0" i="0" u="none" strike="noStrike" kern="1200" baseline="0" dirty="0" smtClean="0">
              <a:solidFill>
                <a:schemeClr val="tx1"/>
              </a:solidFill>
              <a:latin typeface="+mn-lt"/>
              <a:ea typeface="+mn-ea"/>
              <a:cs typeface="+mn-cs"/>
            </a:endParaRPr>
          </a:p>
          <a:p>
            <a:pPr marL="0" lvl="0" indent="0" algn="l" rtl="0">
              <a:spcBef>
                <a:spcPts val="0"/>
              </a:spcBef>
              <a:spcAft>
                <a:spcPts val="0"/>
              </a:spcAft>
              <a:buNone/>
            </a:pPr>
            <a:endParaRPr lang="de-DE" baseline="0" dirty="0" smtClean="0"/>
          </a:p>
          <a:p>
            <a:pPr marL="0" lvl="0" indent="0" algn="l" rtl="0">
              <a:spcBef>
                <a:spcPts val="0"/>
              </a:spcBef>
              <a:spcAft>
                <a:spcPts val="0"/>
              </a:spcAft>
              <a:buNone/>
            </a:pPr>
            <a:endParaRPr dirty="0"/>
          </a:p>
        </p:txBody>
      </p:sp>
      <p:sp>
        <p:nvSpPr>
          <p:cNvPr id="340" name="Google Shape;34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83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Describes broad range of changes required for implementation of FAIR</a:t>
            </a:r>
            <a:r>
              <a:rPr lang="en-US" baseline="0" dirty="0" smtClean="0"/>
              <a:t> principles</a:t>
            </a:r>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12</a:t>
            </a:fld>
            <a:endParaRPr lang="it-IT"/>
          </a:p>
        </p:txBody>
      </p:sp>
    </p:spTree>
    <p:extLst>
      <p:ext uri="{BB962C8B-B14F-4D97-AF65-F5344CB8AC3E}">
        <p14:creationId xmlns:p14="http://schemas.microsoft.com/office/powerpoint/2010/main" val="365810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FAIR practice</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Reviewing existing studies on FAIR practice in disciplines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Have established good working relations with </a:t>
            </a:r>
            <a:r>
              <a:rPr lang="en-GB" sz="1200" kern="1200" dirty="0" err="1" smtClean="0">
                <a:solidFill>
                  <a:schemeClr val="tx1"/>
                </a:solidFill>
                <a:effectLst/>
                <a:latin typeface="+mn-lt"/>
                <a:ea typeface="+mn-ea"/>
                <a:cs typeface="+mn-cs"/>
              </a:rPr>
              <a:t>FAIRsFAIR</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Developing a continuously updated deliverable (report, matrix, index) of FAIR practice</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Plan to consult community on best format for reuse in other work</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PID policy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Reviewing PID policies &amp; recommendations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Identified a few discussion topics to review per call</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Define coverage of what entities need to be persistent</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Consider other approaches e.g. URIs</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Address data labs aspect, not just published content</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Interoperability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Fleshing out definitions &amp; questions on interoperability:</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Semantic</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Technical</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Legal </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Organisational</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Considering levels of interoperability. Basic minimum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Metrics &amp; certification</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Liaising with RDA WG on FAIR maturity metrics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Working with </a:t>
            </a:r>
            <a:r>
              <a:rPr lang="en-GB" sz="1200" kern="1200" dirty="0" err="1" smtClean="0">
                <a:solidFill>
                  <a:schemeClr val="tx1"/>
                </a:solidFill>
                <a:effectLst/>
                <a:latin typeface="+mn-lt"/>
                <a:ea typeface="+mn-ea"/>
                <a:cs typeface="+mn-cs"/>
              </a:rPr>
              <a:t>FAIRsFAIR</a:t>
            </a:r>
            <a:r>
              <a:rPr lang="en-GB" sz="1200" kern="1200" dirty="0" smtClean="0">
                <a:solidFill>
                  <a:schemeClr val="tx1"/>
                </a:solidFill>
                <a:effectLst/>
                <a:latin typeface="+mn-lt"/>
                <a:ea typeface="+mn-ea"/>
                <a:cs typeface="+mn-cs"/>
              </a:rPr>
              <a:t> on repository certification</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Considering what to certify beyond repositories</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Metadata and vocabulary registries</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PID services</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 Others…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13</a:t>
            </a:fld>
            <a:endParaRPr lang="it-IT"/>
          </a:p>
        </p:txBody>
      </p:sp>
    </p:spTree>
    <p:extLst>
      <p:ext uri="{BB962C8B-B14F-4D97-AF65-F5344CB8AC3E}">
        <p14:creationId xmlns:p14="http://schemas.microsoft.com/office/powerpoint/2010/main" val="359362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WG will provide recommendations on: </a:t>
            </a:r>
          </a:p>
          <a:p>
            <a:r>
              <a:rPr lang="en-US" sz="1200" b="0" i="0" u="none" strike="noStrike" kern="1200" baseline="0" dirty="0" smtClean="0">
                <a:solidFill>
                  <a:schemeClr val="tx1"/>
                </a:solidFill>
                <a:latin typeface="+mn-lt"/>
                <a:ea typeface="+mn-ea"/>
                <a:cs typeface="+mn-cs"/>
              </a:rPr>
              <a:t>1. The development and adoption of </a:t>
            </a:r>
            <a:r>
              <a:rPr lang="en-US" sz="1200" b="0" i="0" u="sng" strike="noStrike" kern="1200" baseline="0" dirty="0" smtClean="0">
                <a:solidFill>
                  <a:schemeClr val="tx1"/>
                </a:solidFill>
                <a:latin typeface="+mn-lt"/>
                <a:ea typeface="+mn-ea"/>
                <a:cs typeface="+mn-cs"/>
              </a:rPr>
              <a:t>data standards and sharing agreements </a:t>
            </a:r>
          </a:p>
          <a:p>
            <a:r>
              <a:rPr lang="en-US" sz="1200" b="0" i="0" u="none" strike="noStrike" kern="1200" baseline="0" dirty="0" smtClean="0">
                <a:solidFill>
                  <a:schemeClr val="tx1"/>
                </a:solidFill>
                <a:latin typeface="+mn-lt"/>
                <a:ea typeface="+mn-ea"/>
                <a:cs typeface="+mn-cs"/>
              </a:rPr>
              <a:t>2. Best practices that are already applied in specific scientific domains or countries and </a:t>
            </a:r>
            <a:r>
              <a:rPr lang="en-US" sz="1200" b="0" i="0" u="sng" strike="noStrike" kern="1200" baseline="0" dirty="0" smtClean="0">
                <a:solidFill>
                  <a:schemeClr val="tx1"/>
                </a:solidFill>
                <a:latin typeface="+mn-lt"/>
                <a:ea typeface="+mn-ea"/>
                <a:cs typeface="+mn-cs"/>
              </a:rPr>
              <a:t>can be adopted at the multi-disciplinary </a:t>
            </a:r>
            <a:r>
              <a:rPr lang="en-US" sz="1200" b="0" i="0" u="none" strike="noStrike" kern="1200" baseline="0" dirty="0" smtClean="0">
                <a:solidFill>
                  <a:schemeClr val="tx1"/>
                </a:solidFill>
                <a:latin typeface="+mn-lt"/>
                <a:ea typeface="+mn-ea"/>
                <a:cs typeface="+mn-cs"/>
              </a:rPr>
              <a:t>and European levels </a:t>
            </a:r>
          </a:p>
          <a:p>
            <a:r>
              <a:rPr lang="en-US" sz="1200" b="0" i="0" u="none" strike="noStrike" kern="1200" baseline="0" dirty="0" smtClean="0">
                <a:solidFill>
                  <a:schemeClr val="tx1"/>
                </a:solidFill>
                <a:latin typeface="+mn-lt"/>
                <a:ea typeface="+mn-ea"/>
                <a:cs typeface="+mn-cs"/>
              </a:rPr>
              <a:t>3. An EOSC Interoperability Framework that overarches disciplinary approaches and encourages research infrastructures to be </a:t>
            </a:r>
            <a:r>
              <a:rPr lang="en-US" sz="1200" b="0" i="0" u="sng" strike="noStrike" kern="1200" baseline="0" dirty="0" smtClean="0">
                <a:solidFill>
                  <a:schemeClr val="tx1"/>
                </a:solidFill>
                <a:latin typeface="+mn-lt"/>
                <a:ea typeface="+mn-ea"/>
                <a:cs typeface="+mn-cs"/>
              </a:rPr>
              <a:t>interoperable-by-design </a:t>
            </a:r>
          </a:p>
          <a:p>
            <a:r>
              <a:rPr lang="en-US" sz="1200" b="0" i="0" u="none" strike="noStrike" kern="1200" baseline="0" dirty="0" smtClean="0">
                <a:solidFill>
                  <a:schemeClr val="tx1"/>
                </a:solidFill>
                <a:latin typeface="+mn-lt"/>
                <a:ea typeface="+mn-ea"/>
                <a:cs typeface="+mn-cs"/>
              </a:rPr>
              <a:t>4. </a:t>
            </a:r>
            <a:r>
              <a:rPr lang="en-US" sz="1200" b="0" i="0" u="sng" strike="noStrike" kern="1200" baseline="0" dirty="0" smtClean="0">
                <a:solidFill>
                  <a:schemeClr val="tx1"/>
                </a:solidFill>
                <a:latin typeface="+mn-lt"/>
                <a:ea typeface="+mn-ea"/>
                <a:cs typeface="+mn-cs"/>
              </a:rPr>
              <a:t>Service requirements </a:t>
            </a:r>
            <a:r>
              <a:rPr lang="en-US" sz="1200" b="0" i="0" u="none" strike="noStrike" kern="1200" baseline="0" dirty="0" smtClean="0">
                <a:solidFill>
                  <a:schemeClr val="tx1"/>
                </a:solidFill>
                <a:latin typeface="+mn-lt"/>
                <a:ea typeface="+mn-ea"/>
                <a:cs typeface="+mn-cs"/>
              </a:rPr>
              <a:t>for FAIR implementation, relevant to the Architecture WG </a:t>
            </a:r>
          </a:p>
          <a:p>
            <a:r>
              <a:rPr lang="en-US" sz="1200" b="0" i="0" u="none" strike="noStrike" kern="1200" baseline="0" dirty="0" smtClean="0">
                <a:solidFill>
                  <a:schemeClr val="tx1"/>
                </a:solidFill>
                <a:latin typeface="+mn-lt"/>
                <a:ea typeface="+mn-ea"/>
                <a:cs typeface="+mn-cs"/>
              </a:rPr>
              <a:t>5. A Persistent Identifier (PID) policy for the EOSC </a:t>
            </a:r>
          </a:p>
          <a:p>
            <a:r>
              <a:rPr lang="en-US" sz="1200" b="0" i="0" u="none" strike="noStrike" kern="1200" baseline="0" dirty="0" smtClean="0">
                <a:solidFill>
                  <a:schemeClr val="tx1"/>
                </a:solidFill>
                <a:latin typeface="+mn-lt"/>
                <a:ea typeface="+mn-ea"/>
                <a:cs typeface="+mn-cs"/>
              </a:rPr>
              <a:t>6. </a:t>
            </a:r>
            <a:r>
              <a:rPr lang="en-US" sz="1200" b="0" i="0" u="sng" strike="noStrike" kern="1200" baseline="0" dirty="0" smtClean="0">
                <a:solidFill>
                  <a:schemeClr val="tx1"/>
                </a:solidFill>
                <a:latin typeface="+mn-lt"/>
                <a:ea typeface="+mn-ea"/>
                <a:cs typeface="+mn-cs"/>
              </a:rPr>
              <a:t>Frameworks to assess FAIR data and certify services t</a:t>
            </a:r>
            <a:r>
              <a:rPr lang="en-US" sz="1200" b="0" i="0" u="none" strike="noStrike" kern="1200" baseline="0" dirty="0" smtClean="0">
                <a:solidFill>
                  <a:schemeClr val="tx1"/>
                </a:solidFill>
                <a:latin typeface="+mn-lt"/>
                <a:ea typeface="+mn-ea"/>
                <a:cs typeface="+mn-cs"/>
              </a:rPr>
              <a:t>hat enable FAIR, including the collation of results e.g. catalogues of certified repositories </a:t>
            </a:r>
          </a:p>
          <a:p>
            <a:r>
              <a:rPr lang="en-US" sz="1200" b="0" i="0" u="none" strike="noStrike" kern="1200" baseline="0" dirty="0" smtClean="0">
                <a:solidFill>
                  <a:schemeClr val="tx1"/>
                </a:solidFill>
                <a:latin typeface="+mn-lt"/>
                <a:ea typeface="+mn-ea"/>
                <a:cs typeface="+mn-cs"/>
              </a:rPr>
              <a:t>7. The international dimension of FAIR principles, converging towards globally-accepted frameworks </a:t>
            </a:r>
          </a:p>
          <a:p>
            <a:pPr marL="0" lvl="0" indent="0" algn="l" rtl="0">
              <a:spcBef>
                <a:spcPts val="0"/>
              </a:spcBef>
              <a:spcAft>
                <a:spcPts val="0"/>
              </a:spcAft>
              <a:buFontTx/>
              <a:buNone/>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14</a:t>
            </a:fld>
            <a:endParaRPr lang="it-IT"/>
          </a:p>
        </p:txBody>
      </p:sp>
    </p:spTree>
    <p:extLst>
      <p:ext uri="{BB962C8B-B14F-4D97-AF65-F5344CB8AC3E}">
        <p14:creationId xmlns:p14="http://schemas.microsoft.com/office/powerpoint/2010/main" val="131445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15</a:t>
            </a:fld>
            <a:endParaRPr lang="it-IT"/>
          </a:p>
        </p:txBody>
      </p:sp>
    </p:spTree>
    <p:extLst>
      <p:ext uri="{BB962C8B-B14F-4D97-AF65-F5344CB8AC3E}">
        <p14:creationId xmlns:p14="http://schemas.microsoft.com/office/powerpoint/2010/main" val="283891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18</a:t>
            </a:fld>
            <a:endParaRPr lang="it-IT"/>
          </a:p>
        </p:txBody>
      </p:sp>
    </p:spTree>
    <p:extLst>
      <p:ext uri="{BB962C8B-B14F-4D97-AF65-F5344CB8AC3E}">
        <p14:creationId xmlns:p14="http://schemas.microsoft.com/office/powerpoint/2010/main" val="365038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Metrics are important to measure </a:t>
            </a:r>
          </a:p>
          <a:p>
            <a:pPr>
              <a:buFontTx/>
              <a:buNone/>
            </a:pPr>
            <a:r>
              <a:rPr lang="en-US" dirty="0" smtClean="0"/>
              <a:t>Understand the current state and progress</a:t>
            </a:r>
          </a:p>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19</a:t>
            </a:fld>
            <a:endParaRPr lang="it-IT"/>
          </a:p>
        </p:txBody>
      </p:sp>
    </p:spTree>
    <p:extLst>
      <p:ext uri="{BB962C8B-B14F-4D97-AF65-F5344CB8AC3E}">
        <p14:creationId xmlns:p14="http://schemas.microsoft.com/office/powerpoint/2010/main" val="149319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21</a:t>
            </a:fld>
            <a:endParaRPr lang="it-IT"/>
          </a:p>
        </p:txBody>
      </p:sp>
    </p:spTree>
    <p:extLst>
      <p:ext uri="{BB962C8B-B14F-4D97-AF65-F5344CB8AC3E}">
        <p14:creationId xmlns:p14="http://schemas.microsoft.com/office/powerpoint/2010/main" val="129258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87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EOSC</a:t>
            </a:r>
            <a:r>
              <a:rPr lang="en-US" baseline="0" dirty="0" smtClean="0"/>
              <a:t> is a federated data infrastructure for scientific community</a:t>
            </a:r>
          </a:p>
          <a:p>
            <a:r>
              <a:rPr lang="en-US" baseline="0" dirty="0" smtClean="0"/>
              <a:t>It creates a trusted and open environment to host data and services</a:t>
            </a:r>
          </a:p>
          <a:p>
            <a:r>
              <a:rPr lang="en-US" baseline="0" dirty="0" smtClean="0"/>
              <a:t>Core services  connects RI</a:t>
            </a:r>
          </a:p>
          <a:p>
            <a:r>
              <a:rPr lang="en-US" baseline="0" dirty="0" smtClean="0"/>
              <a:t>Provide services to make  data FAIR, sustain it in a long term and reuse it by accessing and analyzing it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3</a:t>
            </a:fld>
            <a:endParaRPr lang="it-IT"/>
          </a:p>
        </p:txBody>
      </p:sp>
    </p:spTree>
    <p:extLst>
      <p:ext uri="{BB962C8B-B14F-4D97-AF65-F5344CB8AC3E}">
        <p14:creationId xmlns:p14="http://schemas.microsoft.com/office/powerpoint/2010/main" val="384637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virtual market where</a:t>
            </a:r>
            <a:r>
              <a:rPr lang="en-US" baseline="0" dirty="0" smtClean="0"/>
              <a:t> science produces and consumers come together</a:t>
            </a:r>
          </a:p>
          <a:p>
            <a:r>
              <a:rPr lang="en-US" baseline="0" dirty="0" smtClean="0"/>
              <a:t>Inclusive</a:t>
            </a:r>
          </a:p>
          <a:p>
            <a:r>
              <a:rPr lang="en-US" baseline="0" dirty="0" smtClean="0"/>
              <a:t>And a living system adapting to changes</a:t>
            </a:r>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4</a:t>
            </a:fld>
            <a:endParaRPr lang="it-IT"/>
          </a:p>
        </p:txBody>
      </p:sp>
    </p:spTree>
    <p:extLst>
      <p:ext uri="{BB962C8B-B14F-4D97-AF65-F5344CB8AC3E}">
        <p14:creationId xmlns:p14="http://schemas.microsoft.com/office/powerpoint/2010/main" val="77383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Focused on researchers needs, community driven </a:t>
            </a:r>
          </a:p>
          <a:p>
            <a:r>
              <a:rPr lang="en-US" dirty="0" smtClean="0"/>
              <a:t>Developed incrementally and iteratively </a:t>
            </a:r>
          </a:p>
          <a:p>
            <a:r>
              <a:rPr lang="en-US" dirty="0" smtClean="0"/>
              <a:t>With a continuous</a:t>
            </a:r>
            <a:r>
              <a:rPr lang="en-US" baseline="0" dirty="0" smtClean="0"/>
              <a:t> engagement </a:t>
            </a:r>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5</a:t>
            </a:fld>
            <a:endParaRPr lang="it-IT"/>
          </a:p>
        </p:txBody>
      </p:sp>
    </p:spTree>
    <p:extLst>
      <p:ext uri="{BB962C8B-B14F-4D97-AF65-F5344CB8AC3E}">
        <p14:creationId xmlns:p14="http://schemas.microsoft.com/office/powerpoint/2010/main" val="331785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the period 2019-2020, the EOSC governance is organized with a Governance Board, an Executive Board, and a Stakeholders Forum. </a:t>
            </a:r>
          </a:p>
          <a:p>
            <a:r>
              <a:rPr lang="en-US" sz="1200" b="0" i="0" u="none" strike="noStrike" kern="1200" baseline="0" dirty="0" smtClean="0">
                <a:solidFill>
                  <a:schemeClr val="tx1"/>
                </a:solidFill>
                <a:latin typeface="+mn-lt"/>
                <a:ea typeface="+mn-ea"/>
                <a:cs typeface="+mn-cs"/>
              </a:rPr>
              <a:t>• The Governance Board is composed of representatives from Member and Associate States. It is chaired by representatives from the European Commission. </a:t>
            </a:r>
          </a:p>
          <a:p>
            <a:r>
              <a:rPr lang="en-US" sz="1200" b="0" i="0" u="none" strike="noStrike" kern="1200" baseline="0" dirty="0" smtClean="0">
                <a:solidFill>
                  <a:schemeClr val="tx1"/>
                </a:solidFill>
                <a:latin typeface="+mn-lt"/>
                <a:ea typeface="+mn-ea"/>
                <a:cs typeface="+mn-cs"/>
              </a:rPr>
              <a:t>• The Executive Board is composed of 11 members which have been chosen following a call for applications the results of which have been published on 23 November 2019 . </a:t>
            </a:r>
          </a:p>
          <a:p>
            <a:r>
              <a:rPr lang="en-US" sz="1200" b="0" i="0" u="none" strike="noStrike" kern="1200" baseline="0" dirty="0" smtClean="0">
                <a:solidFill>
                  <a:schemeClr val="tx1"/>
                </a:solidFill>
                <a:latin typeface="+mn-lt"/>
                <a:ea typeface="+mn-ea"/>
                <a:cs typeface="+mn-cs"/>
              </a:rPr>
              <a:t>• The Stakeholders Forum will comprise users, EU-level and national projects, service providers, public sector, SMEs, Industry,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Five Working Groups will be created during the second quarter of 2019 in order to coordinate progress on the priorities chosen by the Governance Board after proposal from the Executive Board. They will be composed of representatives from the EOSC stakeholders. More Working Groups will be created as new priorities emerge. </a:t>
            </a:r>
          </a:p>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6</a:t>
            </a:fld>
            <a:endParaRPr lang="it-IT"/>
          </a:p>
        </p:txBody>
      </p:sp>
    </p:spTree>
    <p:extLst>
      <p:ext uri="{BB962C8B-B14F-4D97-AF65-F5344CB8AC3E}">
        <p14:creationId xmlns:p14="http://schemas.microsoft.com/office/powerpoint/2010/main" val="374586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Federal Ministry of Education and Research (BMBF) </a:t>
            </a:r>
            <a:endParaRPr/>
          </a:p>
        </p:txBody>
      </p:sp>
      <p:sp>
        <p:nvSpPr>
          <p:cNvPr id="213" name="Google Shape;21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61972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63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a:t>
            </a:r>
            <a:r>
              <a:rPr lang="en-US" sz="1200" b="0" i="0" u="none" strike="noStrike" kern="1200" baseline="0" dirty="0" err="1" smtClean="0">
                <a:solidFill>
                  <a:schemeClr val="tx1"/>
                </a:solidFill>
                <a:latin typeface="+mn-lt"/>
                <a:ea typeface="+mn-ea"/>
                <a:cs typeface="+mn-cs"/>
              </a:rPr>
              <a:t>wg</a:t>
            </a:r>
            <a:r>
              <a:rPr lang="en-US" sz="1200" b="0" i="0" u="none" strike="noStrike" kern="1200" baseline="0" dirty="0" smtClean="0">
                <a:solidFill>
                  <a:schemeClr val="tx1"/>
                </a:solidFill>
                <a:latin typeface="+mn-lt"/>
                <a:ea typeface="+mn-ea"/>
                <a:cs typeface="+mn-cs"/>
              </a:rPr>
              <a:t> is established reflecting EOSC priorities for federating data and services. </a:t>
            </a:r>
          </a:p>
          <a:p>
            <a:r>
              <a:rPr lang="en-US" sz="1200" b="1" i="0" u="none" strike="noStrike" kern="1200" baseline="0" dirty="0" smtClean="0">
                <a:solidFill>
                  <a:schemeClr val="tx1"/>
                </a:solidFill>
                <a:latin typeface="+mn-lt"/>
                <a:ea typeface="+mn-ea"/>
                <a:cs typeface="+mn-cs"/>
              </a:rPr>
              <a:t>. Landscape</a:t>
            </a:r>
            <a:r>
              <a:rPr lang="en-US" sz="1200" b="0" i="0" u="none" strike="noStrike" kern="1200" baseline="0" dirty="0" smtClean="0">
                <a:solidFill>
                  <a:schemeClr val="tx1"/>
                </a:solidFill>
                <a:latin typeface="+mn-lt"/>
                <a:ea typeface="+mn-ea"/>
                <a:cs typeface="+mn-cs"/>
              </a:rPr>
              <a:t>: Mapping of the existing research infrastructures which are candidates to be part of the EOSC federation;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FAIR</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Implementing</a:t>
            </a:r>
            <a:r>
              <a:rPr lang="en-US" sz="1200" b="0" i="0" u="none" strike="noStrike" kern="1200" baseline="0" dirty="0" smtClean="0">
                <a:solidFill>
                  <a:schemeClr val="tx1"/>
                </a:solidFill>
                <a:latin typeface="+mn-lt"/>
                <a:ea typeface="+mn-ea"/>
                <a:cs typeface="+mn-cs"/>
              </a:rPr>
              <a:t> the FAIR data principles by defining the corresponding </a:t>
            </a:r>
            <a:r>
              <a:rPr lang="en-US" sz="1200" b="1" i="0" u="none" strike="noStrike" kern="1200" baseline="0" dirty="0" smtClean="0">
                <a:solidFill>
                  <a:schemeClr val="tx1"/>
                </a:solidFill>
                <a:latin typeface="+mn-lt"/>
                <a:ea typeface="+mn-ea"/>
                <a:cs typeface="+mn-cs"/>
              </a:rPr>
              <a:t>requirements</a:t>
            </a:r>
            <a:r>
              <a:rPr lang="en-US" sz="1200" b="0" i="0" u="none" strike="noStrike" kern="1200" baseline="0" dirty="0" smtClean="0">
                <a:solidFill>
                  <a:schemeClr val="tx1"/>
                </a:solidFill>
                <a:latin typeface="+mn-lt"/>
                <a:ea typeface="+mn-ea"/>
                <a:cs typeface="+mn-cs"/>
              </a:rPr>
              <a:t> for the development of EOSC services, in order to foster </a:t>
            </a:r>
            <a:r>
              <a:rPr lang="en-US" sz="1200" b="1" i="0" u="none" strike="noStrike" kern="1200" baseline="0" dirty="0" smtClean="0">
                <a:solidFill>
                  <a:schemeClr val="tx1"/>
                </a:solidFill>
                <a:latin typeface="+mn-lt"/>
                <a:ea typeface="+mn-ea"/>
                <a:cs typeface="+mn-cs"/>
              </a:rPr>
              <a:t>cross-disciplinary interoperability</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Architecture</a:t>
            </a:r>
            <a:r>
              <a:rPr lang="en-US" sz="1200" b="0" i="0" u="none" strike="noStrike" kern="1200" baseline="0" dirty="0" smtClean="0">
                <a:solidFill>
                  <a:schemeClr val="tx1"/>
                </a:solidFill>
                <a:latin typeface="+mn-lt"/>
                <a:ea typeface="+mn-ea"/>
                <a:cs typeface="+mn-cs"/>
              </a:rPr>
              <a:t>: Defining the technical framework required to enable and sustain an evolving EOSC federation of systems;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Rules of Participation</a:t>
            </a:r>
            <a:r>
              <a:rPr lang="en-US" sz="1200" b="0" i="0" u="none" strike="noStrike" kern="1200" baseline="0" dirty="0" smtClean="0">
                <a:solidFill>
                  <a:schemeClr val="tx1"/>
                </a:solidFill>
                <a:latin typeface="+mn-lt"/>
                <a:ea typeface="+mn-ea"/>
                <a:cs typeface="+mn-cs"/>
              </a:rPr>
              <a:t>: Designing the Rules of Participation that shall define the </a:t>
            </a:r>
            <a:r>
              <a:rPr lang="en-US" sz="1200" b="1" i="0" u="none" strike="noStrike" kern="1200" baseline="0" dirty="0" smtClean="0">
                <a:solidFill>
                  <a:schemeClr val="tx1"/>
                </a:solidFill>
                <a:latin typeface="+mn-lt"/>
                <a:ea typeface="+mn-ea"/>
                <a:cs typeface="+mn-cs"/>
              </a:rPr>
              <a:t>rights, obligations governing</a:t>
            </a:r>
            <a:r>
              <a:rPr lang="en-US" sz="1200" b="0" i="0" u="none" strike="noStrike" kern="1200" baseline="0" dirty="0" smtClean="0">
                <a:solidFill>
                  <a:schemeClr val="tx1"/>
                </a:solidFill>
                <a:latin typeface="+mn-lt"/>
                <a:ea typeface="+mn-ea"/>
                <a:cs typeface="+mn-cs"/>
              </a:rPr>
              <a:t> EOSC transactions between EOSC users, providers and operators;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Sustainability</a:t>
            </a:r>
            <a:r>
              <a:rPr lang="en-US" sz="1200" b="0" i="0" u="none" strike="noStrike" kern="1200" baseline="0" dirty="0" smtClean="0">
                <a:solidFill>
                  <a:schemeClr val="tx1"/>
                </a:solidFill>
                <a:latin typeface="+mn-lt"/>
                <a:ea typeface="+mn-ea"/>
                <a:cs typeface="+mn-cs"/>
              </a:rPr>
              <a:t>: Providing a set of recommendations concerning the implementation of an operational, scalable and sustainable EOSC federation after 2020. </a:t>
            </a:r>
          </a:p>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9</a:t>
            </a:fld>
            <a:endParaRPr lang="it-IT"/>
          </a:p>
        </p:txBody>
      </p:sp>
    </p:spTree>
    <p:extLst>
      <p:ext uri="{BB962C8B-B14F-4D97-AF65-F5344CB8AC3E}">
        <p14:creationId xmlns:p14="http://schemas.microsoft.com/office/powerpoint/2010/main" val="200837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WG members are nominated by governance and executive board, as well as related H2020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Additionally : </a:t>
            </a:r>
            <a:r>
              <a:rPr lang="en-US" dirty="0" smtClean="0"/>
              <a:t>Open calls to engage wider stakeholders (Architecture, FAIR and Rules of Participation)</a:t>
            </a:r>
          </a:p>
          <a:p>
            <a:endParaRPr lang="en-US" dirty="0"/>
          </a:p>
        </p:txBody>
      </p:sp>
      <p:sp>
        <p:nvSpPr>
          <p:cNvPr id="4" name="Slide Number Placeholder 3"/>
          <p:cNvSpPr>
            <a:spLocks noGrp="1"/>
          </p:cNvSpPr>
          <p:nvPr>
            <p:ph type="sldNum" sz="quarter" idx="10"/>
          </p:nvPr>
        </p:nvSpPr>
        <p:spPr/>
        <p:txBody>
          <a:bodyPr/>
          <a:lstStyle/>
          <a:p>
            <a:fld id="{BFF11C5E-528C-C149-8865-4CA72B6C70FD}" type="slidenum">
              <a:rPr lang="it-IT" smtClean="0"/>
              <a:t>10</a:t>
            </a:fld>
            <a:endParaRPr lang="it-IT"/>
          </a:p>
        </p:txBody>
      </p:sp>
    </p:spTree>
    <p:extLst>
      <p:ext uri="{BB962C8B-B14F-4D97-AF65-F5344CB8AC3E}">
        <p14:creationId xmlns:p14="http://schemas.microsoft.com/office/powerpoint/2010/main" val="207260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71040-341F-47E4-9815-10560E8EE3B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5C4E221-9EC2-4C17-851F-33787DFDE58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EA61BD6-D456-4622-8278-B5D2AFB23294}"/>
              </a:ext>
            </a:extLst>
          </p:cNvPr>
          <p:cNvSpPr>
            <a:spLocks noGrp="1"/>
          </p:cNvSpPr>
          <p:nvPr>
            <p:ph type="dt" sz="half" idx="10"/>
          </p:nvPr>
        </p:nvSpPr>
        <p:spPr/>
        <p:txBody>
          <a:bodyPr/>
          <a:lstStyle/>
          <a:p>
            <a:fld id="{129376C4-E500-457F-A546-DC2528E89C48}" type="datetime1">
              <a:rPr lang="it-IT" smtClean="0"/>
              <a:t>26/02/2020</a:t>
            </a:fld>
            <a:endParaRPr lang="en-GB"/>
          </a:p>
        </p:txBody>
      </p:sp>
      <p:sp>
        <p:nvSpPr>
          <p:cNvPr id="5" name="Footer Placeholder 4">
            <a:extLst>
              <a:ext uri="{FF2B5EF4-FFF2-40B4-BE49-F238E27FC236}">
                <a16:creationId xmlns:a16="http://schemas.microsoft.com/office/drawing/2014/main" xmlns="" id="{07FC3CCE-71E7-46DD-A935-8AC155691342}"/>
              </a:ext>
            </a:extLst>
          </p:cNvPr>
          <p:cNvSpPr>
            <a:spLocks noGrp="1"/>
          </p:cNvSpPr>
          <p:nvPr>
            <p:ph type="ftr" sz="quarter" idx="11"/>
          </p:nvPr>
        </p:nvSpPr>
        <p:spPr/>
        <p:txBody>
          <a:bodyPr/>
          <a:lstStyle/>
          <a:p>
            <a:r>
              <a:rPr lang="de-DE" dirty="0" smtClean="0"/>
              <a:t>Oya Beyan, RDA Deutschland Tagung 2020, 27.02.2020, Potsdam</a:t>
            </a:r>
            <a:endParaRPr lang="de-DE" dirty="0" smtClean="0"/>
          </a:p>
        </p:txBody>
      </p:sp>
      <p:sp>
        <p:nvSpPr>
          <p:cNvPr id="6" name="Slide Number Placeholder 5">
            <a:extLst>
              <a:ext uri="{FF2B5EF4-FFF2-40B4-BE49-F238E27FC236}">
                <a16:creationId xmlns:a16="http://schemas.microsoft.com/office/drawing/2014/main" xmlns="" id="{B9D6D99D-DA58-4D43-8122-4BE633D68822}"/>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1450065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6C2F1-E44B-4828-BC69-00A444F3AF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A310D71-572B-4F36-BEF9-965E5B61B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E05A137-FA15-4409-A328-C56558D2BC13}"/>
              </a:ext>
            </a:extLst>
          </p:cNvPr>
          <p:cNvSpPr>
            <a:spLocks noGrp="1"/>
          </p:cNvSpPr>
          <p:nvPr>
            <p:ph type="dt" sz="half" idx="10"/>
          </p:nvPr>
        </p:nvSpPr>
        <p:spPr/>
        <p:txBody>
          <a:bodyPr/>
          <a:lstStyle/>
          <a:p>
            <a:fld id="{766578EC-346A-498A-A4CD-8710483E8026}" type="datetime1">
              <a:rPr lang="it-IT" smtClean="0"/>
              <a:t>26/02/2020</a:t>
            </a:fld>
            <a:endParaRPr lang="en-GB"/>
          </a:p>
        </p:txBody>
      </p:sp>
      <p:sp>
        <p:nvSpPr>
          <p:cNvPr id="5" name="Footer Placeholder 4">
            <a:extLst>
              <a:ext uri="{FF2B5EF4-FFF2-40B4-BE49-F238E27FC236}">
                <a16:creationId xmlns:a16="http://schemas.microsoft.com/office/drawing/2014/main" xmlns="" id="{52AD243D-6FB7-4E10-9553-324018D550CE}"/>
              </a:ext>
            </a:extLst>
          </p:cNvPr>
          <p:cNvSpPr>
            <a:spLocks noGrp="1"/>
          </p:cNvSpPr>
          <p:nvPr>
            <p:ph type="ftr" sz="quarter" idx="11"/>
          </p:nvPr>
        </p:nvSpPr>
        <p:spPr/>
        <p:txBody>
          <a:bodyPr/>
          <a:lstStyle/>
          <a:p>
            <a:r>
              <a:rPr lang="en-GB"/>
              <a:t>EOSC FAIR Working Group update, EB meeting, 27th September 2019, Brussels</a:t>
            </a:r>
          </a:p>
        </p:txBody>
      </p:sp>
      <p:sp>
        <p:nvSpPr>
          <p:cNvPr id="6" name="Slide Number Placeholder 5">
            <a:extLst>
              <a:ext uri="{FF2B5EF4-FFF2-40B4-BE49-F238E27FC236}">
                <a16:creationId xmlns:a16="http://schemas.microsoft.com/office/drawing/2014/main" xmlns="" id="{E18A5D79-500B-4A38-BFA0-47A34E2111CF}"/>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159409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FCE322-21B7-47D9-8799-7C77A5EDD1B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B0E12BC-4CB0-4DE8-9424-E5C08688BCD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5E48165-E737-4F3A-8894-9346F064A2BA}"/>
              </a:ext>
            </a:extLst>
          </p:cNvPr>
          <p:cNvSpPr>
            <a:spLocks noGrp="1"/>
          </p:cNvSpPr>
          <p:nvPr>
            <p:ph type="dt" sz="half" idx="10"/>
          </p:nvPr>
        </p:nvSpPr>
        <p:spPr/>
        <p:txBody>
          <a:bodyPr/>
          <a:lstStyle/>
          <a:p>
            <a:fld id="{5E6D0A52-B06D-46EB-A334-77DE5A0ED1A2}" type="datetime1">
              <a:rPr lang="it-IT" smtClean="0"/>
              <a:t>26/02/2020</a:t>
            </a:fld>
            <a:endParaRPr lang="en-GB"/>
          </a:p>
        </p:txBody>
      </p:sp>
      <p:sp>
        <p:nvSpPr>
          <p:cNvPr id="5" name="Footer Placeholder 4">
            <a:extLst>
              <a:ext uri="{FF2B5EF4-FFF2-40B4-BE49-F238E27FC236}">
                <a16:creationId xmlns:a16="http://schemas.microsoft.com/office/drawing/2014/main" xmlns="" id="{6AFF21F3-B369-4083-AE29-D26BC0A504F5}"/>
              </a:ext>
            </a:extLst>
          </p:cNvPr>
          <p:cNvSpPr>
            <a:spLocks noGrp="1"/>
          </p:cNvSpPr>
          <p:nvPr>
            <p:ph type="ftr" sz="quarter" idx="11"/>
          </p:nvPr>
        </p:nvSpPr>
        <p:spPr/>
        <p:txBody>
          <a:bodyPr/>
          <a:lstStyle/>
          <a:p>
            <a:r>
              <a:rPr lang="en-GB"/>
              <a:t>EOSC FAIR Working Group update, EB meeting, 27th September 2019, Brussels</a:t>
            </a:r>
          </a:p>
        </p:txBody>
      </p:sp>
      <p:sp>
        <p:nvSpPr>
          <p:cNvPr id="6" name="Slide Number Placeholder 5">
            <a:extLst>
              <a:ext uri="{FF2B5EF4-FFF2-40B4-BE49-F238E27FC236}">
                <a16:creationId xmlns:a16="http://schemas.microsoft.com/office/drawing/2014/main" xmlns="" id="{430B6325-260D-452C-AF67-9B1582355F68}"/>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292991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40934B5-424F-48CD-AF93-A33B57870500}"/>
              </a:ext>
            </a:extLst>
          </p:cNvPr>
          <p:cNvGrpSpPr/>
          <p:nvPr userDrawn="1"/>
        </p:nvGrpSpPr>
        <p:grpSpPr>
          <a:xfrm>
            <a:off x="0" y="15599"/>
            <a:ext cx="9140532" cy="6829338"/>
            <a:chOff x="0" y="15599"/>
            <a:chExt cx="9140532" cy="6829338"/>
          </a:xfrm>
        </p:grpSpPr>
        <p:pic>
          <p:nvPicPr>
            <p:cNvPr id="1028" name="Picture 4" descr="PPT-EOSC-Secretariat2">
              <a:extLst>
                <a:ext uri="{FF2B5EF4-FFF2-40B4-BE49-F238E27FC236}">
                  <a16:creationId xmlns:a16="http://schemas.microsoft.com/office/drawing/2014/main" xmlns="" id="{F9E2DD6A-A244-42B0-872D-5104EBCD2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54" t="7414" b="5168"/>
            <a:stretch/>
          </p:blipFill>
          <p:spPr bwMode="auto">
            <a:xfrm>
              <a:off x="0" y="15599"/>
              <a:ext cx="9140532" cy="6489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PPT-EOSC-Secretariat">
              <a:extLst>
                <a:ext uri="{FF2B5EF4-FFF2-40B4-BE49-F238E27FC236}">
                  <a16:creationId xmlns:a16="http://schemas.microsoft.com/office/drawing/2014/main" xmlns="" id="{0B1DDE92-10CE-48FC-B6D9-A581EA4FE4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54" t="49658"/>
            <a:stretch/>
          </p:blipFill>
          <p:spPr bwMode="auto">
            <a:xfrm>
              <a:off x="0" y="3107607"/>
              <a:ext cx="9140532" cy="37373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1" name="Group 10">
              <a:extLst>
                <a:ext uri="{FF2B5EF4-FFF2-40B4-BE49-F238E27FC236}">
                  <a16:creationId xmlns:a16="http://schemas.microsoft.com/office/drawing/2014/main" xmlns="" id="{B80EC028-3288-4BD7-99EB-31BB43D76C02}"/>
                </a:ext>
              </a:extLst>
            </p:cNvPr>
            <p:cNvGrpSpPr/>
            <p:nvPr userDrawn="1"/>
          </p:nvGrpSpPr>
          <p:grpSpPr>
            <a:xfrm>
              <a:off x="156210" y="6338966"/>
              <a:ext cx="2743298" cy="453057"/>
              <a:chOff x="666750" y="6338966"/>
              <a:chExt cx="2743298" cy="453057"/>
            </a:xfrm>
          </p:grpSpPr>
          <p:pic>
            <p:nvPicPr>
              <p:cNvPr id="1031" name="Picture 7" descr="EOSC_secretariat_logo_final_BW">
                <a:extLst>
                  <a:ext uri="{FF2B5EF4-FFF2-40B4-BE49-F238E27FC236}">
                    <a16:creationId xmlns:a16="http://schemas.microsoft.com/office/drawing/2014/main" xmlns="" id="{70D67CC0-6589-41E8-A58C-9EB94145FCD8}"/>
                  </a:ext>
                </a:extLst>
              </p:cNvPr>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l="16555"/>
              <a:stretch/>
            </p:blipFill>
            <p:spPr bwMode="auto">
              <a:xfrm>
                <a:off x="1062038" y="6338966"/>
                <a:ext cx="2348010" cy="45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a:extLst>
                  <a:ext uri="{FF2B5EF4-FFF2-40B4-BE49-F238E27FC236}">
                    <a16:creationId xmlns:a16="http://schemas.microsoft.com/office/drawing/2014/main" xmlns="" id="{F105569A-A7BE-4B9E-93AE-5CFA23406C6A}"/>
                  </a:ext>
                </a:extLst>
              </p:cNvPr>
              <p:cNvPicPr>
                <a:picLocks noChangeAspect="1"/>
              </p:cNvPicPr>
              <p:nvPr userDrawn="1"/>
            </p:nvPicPr>
            <p:blipFill>
              <a:blip r:embed="rId6"/>
              <a:stretch>
                <a:fillRect/>
              </a:stretch>
            </p:blipFill>
            <p:spPr>
              <a:xfrm>
                <a:off x="666750" y="6349738"/>
                <a:ext cx="441745" cy="421817"/>
              </a:xfrm>
              <a:prstGeom prst="rect">
                <a:avLst/>
              </a:prstGeom>
            </p:spPr>
          </p:pic>
        </p:grpSp>
        <p:pic>
          <p:nvPicPr>
            <p:cNvPr id="13" name="Picture 12">
              <a:extLst>
                <a:ext uri="{FF2B5EF4-FFF2-40B4-BE49-F238E27FC236}">
                  <a16:creationId xmlns:a16="http://schemas.microsoft.com/office/drawing/2014/main" xmlns="" id="{3C2F706D-3D1E-419A-8E31-8DF3733EA0AD}"/>
                </a:ext>
              </a:extLst>
            </p:cNvPr>
            <p:cNvPicPr>
              <a:picLocks noChangeAspect="1"/>
            </p:cNvPicPr>
            <p:nvPr userDrawn="1"/>
          </p:nvPicPr>
          <p:blipFill>
            <a:blip r:embed="rId7"/>
            <a:stretch>
              <a:fillRect/>
            </a:stretch>
          </p:blipFill>
          <p:spPr>
            <a:xfrm>
              <a:off x="1461561" y="972128"/>
              <a:ext cx="6217409" cy="1355612"/>
            </a:xfrm>
            <a:prstGeom prst="rect">
              <a:avLst/>
            </a:prstGeom>
          </p:spPr>
        </p:pic>
      </p:grpSp>
      <p:sp>
        <p:nvSpPr>
          <p:cNvPr id="2" name="Title 1"/>
          <p:cNvSpPr>
            <a:spLocks noGrp="1"/>
          </p:cNvSpPr>
          <p:nvPr>
            <p:ph type="ctrTitle"/>
          </p:nvPr>
        </p:nvSpPr>
        <p:spPr>
          <a:xfrm>
            <a:off x="742950" y="3485072"/>
            <a:ext cx="7772400" cy="1562554"/>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08495" y="5197925"/>
            <a:ext cx="6858000" cy="1030347"/>
          </a:xfrm>
          <a:prstGeom prst="rect">
            <a:avLst/>
          </a:prstGeom>
        </p:spPr>
        <p:txBody>
          <a:bodyPr>
            <a:normAutofit/>
          </a:bodyPr>
          <a:lstStyle>
            <a:lvl1pPr marL="0" indent="0" algn="ctr">
              <a:buNone/>
              <a:defRPr sz="2000" b="0" i="1"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6B3EC8-09EA-4AAC-AD00-85F1B6D7BBCB}" type="datetime1">
              <a:rPr lang="it-IT" smtClean="0"/>
              <a:t>26/02/2020</a:t>
            </a:fld>
            <a:endParaRPr lang="it-IT"/>
          </a:p>
        </p:txBody>
      </p:sp>
      <p:sp>
        <p:nvSpPr>
          <p:cNvPr id="12" name="Rectangle 11">
            <a:extLst>
              <a:ext uri="{FF2B5EF4-FFF2-40B4-BE49-F238E27FC236}">
                <a16:creationId xmlns:a16="http://schemas.microsoft.com/office/drawing/2014/main" xmlns="" id="{19099E7A-8708-4F94-8642-4CA4E2E9C0AF}"/>
              </a:ext>
            </a:extLst>
          </p:cNvPr>
          <p:cNvSpPr/>
          <p:nvPr userDrawn="1"/>
        </p:nvSpPr>
        <p:spPr>
          <a:xfrm>
            <a:off x="0" y="3107607"/>
            <a:ext cx="9144000" cy="3750392"/>
          </a:xfrm>
          <a:prstGeom prst="rect">
            <a:avLst/>
          </a:prstGeom>
          <a:solidFill>
            <a:srgbClr val="2A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7900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atin typeface="+mn-lt"/>
              </a:defRPr>
            </a:lvl1pPr>
          </a:lstStyle>
          <a:p>
            <a:r>
              <a:rPr lang="en-US" dirty="0"/>
              <a:t>Click to edit Master title style</a:t>
            </a:r>
          </a:p>
        </p:txBody>
      </p:sp>
      <p:sp>
        <p:nvSpPr>
          <p:cNvPr id="3" name="Content Placeholder 2"/>
          <p:cNvSpPr>
            <a:spLocks noGrp="1"/>
          </p:cNvSpPr>
          <p:nvPr>
            <p:ph idx="1" hasCustomPrompt="1"/>
          </p:nvPr>
        </p:nvSpPr>
        <p:spPr>
          <a:xfrm>
            <a:off x="628650" y="1825625"/>
            <a:ext cx="7886700" cy="4351338"/>
          </a:xfrm>
          <a:prstGeom prst="rect">
            <a:avLst/>
          </a:prstGeom>
        </p:spPr>
        <p:txBody>
          <a:bodyPr/>
          <a:lstStyle>
            <a:lvl1pPr marL="228600" indent="-228600">
              <a:buClr>
                <a:srgbClr val="002060"/>
              </a:buClr>
              <a:buFont typeface="Arial" panose="020B0604020202020204" pitchFamily="34" charset="0"/>
              <a:buChar char="•"/>
              <a:defRPr/>
            </a:lvl1pPr>
            <a:lvl2pPr marL="685800" indent="-228600">
              <a:buClr>
                <a:srgbClr val="002060"/>
              </a:buClr>
              <a:buFont typeface="Arial" panose="020B0604020202020204" pitchFamily="34" charset="0"/>
              <a:buChar char="•"/>
              <a:defRPr/>
            </a:lvl2pPr>
            <a:lvl3pPr marL="1143000" indent="-228600">
              <a:buClr>
                <a:srgbClr val="002060"/>
              </a:buClr>
              <a:buFont typeface="Arial" panose="020B0604020202020204" pitchFamily="34" charset="0"/>
              <a:buChar char="•"/>
              <a:defRPr/>
            </a:lvl3pPr>
            <a:lvl4pPr marL="1600200" indent="-228600">
              <a:buClr>
                <a:srgbClr val="002060"/>
              </a:buClr>
              <a:buFont typeface="Arial" panose="020B0604020202020204" pitchFamily="34" charset="0"/>
              <a:buChar char="•"/>
              <a:defRPr/>
            </a:lvl4pPr>
            <a:lvl5pPr marL="2057400" indent="-228600">
              <a:buClr>
                <a:srgbClr val="002060"/>
              </a:buClr>
              <a:buFont typeface="Arial" panose="020B0604020202020204" pitchFamily="34" charset="0"/>
              <a:buChar char="•"/>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10"/>
          </p:nvPr>
        </p:nvSpPr>
        <p:spPr/>
        <p:txBody>
          <a:bodyPr/>
          <a:lstStyle/>
          <a:p>
            <a:fld id="{B81CB8E1-3B1A-4CA1-85D6-1211DF7823EE}" type="datetime1">
              <a:rPr lang="it-IT" smtClean="0"/>
              <a:t>26/02/2020</a:t>
            </a:fld>
            <a:endParaRPr lang="it-IT"/>
          </a:p>
        </p:txBody>
      </p:sp>
      <p:sp>
        <p:nvSpPr>
          <p:cNvPr id="5" name="Footer Placeholder 4"/>
          <p:cNvSpPr>
            <a:spLocks noGrp="1"/>
          </p:cNvSpPr>
          <p:nvPr>
            <p:ph type="ftr" sz="quarter" idx="11"/>
          </p:nvPr>
        </p:nvSpPr>
        <p:spPr/>
        <p:txBody>
          <a:bodyPr/>
          <a:lstStyle/>
          <a:p>
            <a:r>
              <a:rPr lang="de-DE" dirty="0" smtClean="0"/>
              <a:t>Oya Beyan, RDA Deutschland Tagung 2020, 27.02.2020, Potsdam</a:t>
            </a:r>
            <a:endParaRPr lang="de-DE" dirty="0" smtClean="0"/>
          </a:p>
        </p:txBody>
      </p:sp>
      <p:sp>
        <p:nvSpPr>
          <p:cNvPr id="6" name="Slide Number Placeholder 5"/>
          <p:cNvSpPr>
            <a:spLocks noGrp="1"/>
          </p:cNvSpPr>
          <p:nvPr>
            <p:ph type="sldNum" sz="quarter" idx="12"/>
          </p:nvPr>
        </p:nvSpPr>
        <p:spPr/>
        <p:txBody>
          <a:bodyPr/>
          <a:lstStyle/>
          <a:p>
            <a:fld id="{94550832-AB1C-E34D-AA8B-C3967D9ADC84}" type="slidenum">
              <a:rPr lang="it-IT" smtClean="0"/>
              <a:t>‹#›</a:t>
            </a:fld>
            <a:endParaRPr lang="it-IT"/>
          </a:p>
        </p:txBody>
      </p:sp>
    </p:spTree>
    <p:extLst>
      <p:ext uri="{BB962C8B-B14F-4D97-AF65-F5344CB8AC3E}">
        <p14:creationId xmlns:p14="http://schemas.microsoft.com/office/powerpoint/2010/main" val="9340347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10"/>
          </p:nvPr>
        </p:nvSpPr>
        <p:spPr/>
        <p:txBody>
          <a:bodyPr/>
          <a:lstStyle/>
          <a:p>
            <a:fld id="{D02E5C2C-F551-477C-BAB5-12355F1F352C}" type="datetime1">
              <a:rPr lang="it-IT" smtClean="0"/>
              <a:t>26/02/2020</a:t>
            </a:fld>
            <a:endParaRPr lang="it-IT"/>
          </a:p>
        </p:txBody>
      </p:sp>
      <p:sp>
        <p:nvSpPr>
          <p:cNvPr id="5" name="Footer Placeholder 4"/>
          <p:cNvSpPr>
            <a:spLocks noGrp="1"/>
          </p:cNvSpPr>
          <p:nvPr>
            <p:ph type="ftr" sz="quarter" idx="11"/>
          </p:nvPr>
        </p:nvSpPr>
        <p:spPr/>
        <p:txBody>
          <a:bodyPr/>
          <a:lstStyle/>
          <a:p>
            <a:r>
              <a:rPr lang="de-DE" dirty="0" smtClean="0"/>
              <a:t>Oya Beyan, RDA Deutschland Tagung 2020, 27.02.2020, Potsdam</a:t>
            </a:r>
            <a:endParaRPr lang="de-DE" dirty="0" smtClean="0"/>
          </a:p>
        </p:txBody>
      </p:sp>
      <p:sp>
        <p:nvSpPr>
          <p:cNvPr id="6" name="Slide Number Placeholder 5"/>
          <p:cNvSpPr>
            <a:spLocks noGrp="1"/>
          </p:cNvSpPr>
          <p:nvPr>
            <p:ph type="sldNum" sz="quarter" idx="12"/>
          </p:nvPr>
        </p:nvSpPr>
        <p:spPr/>
        <p:txBody>
          <a:bodyPr/>
          <a:lstStyle/>
          <a:p>
            <a:fld id="{94550832-AB1C-E34D-AA8B-C3967D9ADC84}" type="slidenum">
              <a:rPr lang="it-IT" smtClean="0"/>
              <a:t>‹#›</a:t>
            </a:fld>
            <a:endParaRPr lang="it-IT"/>
          </a:p>
        </p:txBody>
      </p:sp>
    </p:spTree>
    <p:extLst>
      <p:ext uri="{BB962C8B-B14F-4D97-AF65-F5344CB8AC3E}">
        <p14:creationId xmlns:p14="http://schemas.microsoft.com/office/powerpoint/2010/main" val="30480687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628650" y="1825625"/>
            <a:ext cx="3886200" cy="4351338"/>
          </a:xfrm>
          <a:prstGeom prst="rect">
            <a:avLst/>
          </a:prstGeom>
        </p:spPr>
        <p:txBody>
          <a:bodyPr/>
          <a:lstStyle>
            <a:lvl1pPr>
              <a:defRPr/>
            </a:lvl1pPr>
            <a:lvl2pPr>
              <a:defRPr/>
            </a:lvl2pPr>
            <a:lvl3pPr>
              <a:defRPr/>
            </a:lvl3pPr>
            <a:lvl4pPr>
              <a:defRPr/>
            </a:lvl4pPr>
            <a:lvl5pPr>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Content Placeholder 3"/>
          <p:cNvSpPr>
            <a:spLocks noGrp="1"/>
          </p:cNvSpPr>
          <p:nvPr>
            <p:ph sz="half" idx="2" hasCustomPrompt="1"/>
          </p:nvPr>
        </p:nvSpPr>
        <p:spPr>
          <a:xfrm>
            <a:off x="4629150" y="1825625"/>
            <a:ext cx="3886200" cy="4351338"/>
          </a:xfrm>
          <a:prstGeom prst="rect">
            <a:avLst/>
          </a:prstGeom>
        </p:spPr>
        <p:txBody>
          <a:bodyPr/>
          <a:lstStyle>
            <a:lvl1pPr>
              <a:defRPr/>
            </a:lvl1pPr>
            <a:lvl2pPr>
              <a:defRPr/>
            </a:lvl2pPr>
            <a:lvl3pPr>
              <a:defRPr/>
            </a:lvl3pPr>
            <a:lvl4pPr>
              <a:defRPr/>
            </a:lvl4pPr>
            <a:lvl5pPr>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Date Placeholder 4"/>
          <p:cNvSpPr>
            <a:spLocks noGrp="1"/>
          </p:cNvSpPr>
          <p:nvPr>
            <p:ph type="dt" sz="half" idx="10"/>
          </p:nvPr>
        </p:nvSpPr>
        <p:spPr/>
        <p:txBody>
          <a:bodyPr/>
          <a:lstStyle/>
          <a:p>
            <a:fld id="{2916A935-868D-4B11-8F22-DEF10327E13A}" type="datetime1">
              <a:rPr lang="it-IT" smtClean="0"/>
              <a:t>26/02/2020</a:t>
            </a:fld>
            <a:endParaRPr lang="it-IT"/>
          </a:p>
        </p:txBody>
      </p:sp>
      <p:sp>
        <p:nvSpPr>
          <p:cNvPr id="6" name="Footer Placeholder 5"/>
          <p:cNvSpPr>
            <a:spLocks noGrp="1"/>
          </p:cNvSpPr>
          <p:nvPr>
            <p:ph type="ftr" sz="quarter" idx="11"/>
          </p:nvPr>
        </p:nvSpPr>
        <p:spPr/>
        <p:txBody>
          <a:bodyPr/>
          <a:lstStyle/>
          <a:p>
            <a:r>
              <a:rPr lang="de-DE" dirty="0" smtClean="0"/>
              <a:t>Oya Beyan, RDA Deutschland Tagung 2020, 27.02.2020, Potsdam</a:t>
            </a:r>
            <a:endParaRPr lang="de-DE" dirty="0" smtClean="0"/>
          </a:p>
        </p:txBody>
      </p:sp>
      <p:sp>
        <p:nvSpPr>
          <p:cNvPr id="7" name="Slide Number Placeholder 6"/>
          <p:cNvSpPr>
            <a:spLocks noGrp="1"/>
          </p:cNvSpPr>
          <p:nvPr>
            <p:ph type="sldNum" sz="quarter" idx="12"/>
          </p:nvPr>
        </p:nvSpPr>
        <p:spPr/>
        <p:txBody>
          <a:bodyPr/>
          <a:lstStyle/>
          <a:p>
            <a:fld id="{94550832-AB1C-E34D-AA8B-C3967D9ADC84}" type="slidenum">
              <a:rPr lang="it-IT" smtClean="0"/>
              <a:t>‹#›</a:t>
            </a:fld>
            <a:endParaRPr lang="it-IT"/>
          </a:p>
        </p:txBody>
      </p:sp>
    </p:spTree>
    <p:extLst>
      <p:ext uri="{BB962C8B-B14F-4D97-AF65-F5344CB8AC3E}">
        <p14:creationId xmlns:p14="http://schemas.microsoft.com/office/powerpoint/2010/main" val="161804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611C0C-1891-46E7-BCBA-7FCF403868C5}" type="datetime1">
              <a:rPr lang="it-IT" smtClean="0"/>
              <a:t>26/02/2020</a:t>
            </a:fld>
            <a:endParaRPr lang="it-IT"/>
          </a:p>
        </p:txBody>
      </p:sp>
      <p:sp>
        <p:nvSpPr>
          <p:cNvPr id="4" name="Footer Placeholder 3"/>
          <p:cNvSpPr>
            <a:spLocks noGrp="1"/>
          </p:cNvSpPr>
          <p:nvPr>
            <p:ph type="ftr" sz="quarter" idx="11"/>
          </p:nvPr>
        </p:nvSpPr>
        <p:spPr/>
        <p:txBody>
          <a:bodyPr/>
          <a:lstStyle/>
          <a:p>
            <a:r>
              <a:rPr lang="de-DE" dirty="0"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a:t>
            </a:fld>
            <a:endParaRPr lang="it-IT"/>
          </a:p>
        </p:txBody>
      </p:sp>
    </p:spTree>
    <p:extLst>
      <p:ext uri="{BB962C8B-B14F-4D97-AF65-F5344CB8AC3E}">
        <p14:creationId xmlns:p14="http://schemas.microsoft.com/office/powerpoint/2010/main" val="28727343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CF07C-8A38-45F2-9E73-2EC273571E57}" type="datetime1">
              <a:rPr lang="it-IT" smtClean="0"/>
              <a:t>26/02/2020</a:t>
            </a:fld>
            <a:endParaRPr lang="it-IT"/>
          </a:p>
        </p:txBody>
      </p:sp>
      <p:sp>
        <p:nvSpPr>
          <p:cNvPr id="3" name="Footer Placeholder 2"/>
          <p:cNvSpPr>
            <a:spLocks noGrp="1"/>
          </p:cNvSpPr>
          <p:nvPr>
            <p:ph type="ftr" sz="quarter" idx="11"/>
          </p:nvPr>
        </p:nvSpPr>
        <p:spPr/>
        <p:txBody>
          <a:bodyPr/>
          <a:lstStyle/>
          <a:p>
            <a:r>
              <a:rPr lang="de-DE" dirty="0" smtClean="0"/>
              <a:t>Oya Beyan, RDA Deutschland Tagung 2020, 27.02.2020, Potsdam</a:t>
            </a:r>
            <a:endParaRPr lang="de-DE" dirty="0" smtClean="0"/>
          </a:p>
        </p:txBody>
      </p:sp>
      <p:sp>
        <p:nvSpPr>
          <p:cNvPr id="4" name="Slide Number Placeholder 3"/>
          <p:cNvSpPr>
            <a:spLocks noGrp="1"/>
          </p:cNvSpPr>
          <p:nvPr>
            <p:ph type="sldNum" sz="quarter" idx="12"/>
          </p:nvPr>
        </p:nvSpPr>
        <p:spPr/>
        <p:txBody>
          <a:bodyPr/>
          <a:lstStyle/>
          <a:p>
            <a:fld id="{94550832-AB1C-E34D-AA8B-C3967D9ADC84}" type="slidenum">
              <a:rPr lang="it-IT" smtClean="0"/>
              <a:t>‹#›</a:t>
            </a:fld>
            <a:endParaRPr lang="it-IT"/>
          </a:p>
        </p:txBody>
      </p:sp>
    </p:spTree>
    <p:extLst>
      <p:ext uri="{BB962C8B-B14F-4D97-AF65-F5344CB8AC3E}">
        <p14:creationId xmlns:p14="http://schemas.microsoft.com/office/powerpoint/2010/main" val="34385145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5D1353A-8414-4BF0-8E5B-D3787FD085CB}"/>
              </a:ext>
            </a:extLst>
          </p:cNvPr>
          <p:cNvGrpSpPr/>
          <p:nvPr userDrawn="1"/>
        </p:nvGrpSpPr>
        <p:grpSpPr>
          <a:xfrm>
            <a:off x="0" y="15599"/>
            <a:ext cx="9140532" cy="6829338"/>
            <a:chOff x="0" y="15599"/>
            <a:chExt cx="9140532" cy="6829338"/>
          </a:xfrm>
        </p:grpSpPr>
        <p:grpSp>
          <p:nvGrpSpPr>
            <p:cNvPr id="12" name="Group 11">
              <a:extLst>
                <a:ext uri="{FF2B5EF4-FFF2-40B4-BE49-F238E27FC236}">
                  <a16:creationId xmlns:a16="http://schemas.microsoft.com/office/drawing/2014/main" xmlns="" id="{95BE4670-F0A5-4BD2-9840-2787BD38B3D3}"/>
                </a:ext>
              </a:extLst>
            </p:cNvPr>
            <p:cNvGrpSpPr/>
            <p:nvPr userDrawn="1"/>
          </p:nvGrpSpPr>
          <p:grpSpPr>
            <a:xfrm>
              <a:off x="0" y="15599"/>
              <a:ext cx="9140532" cy="6829338"/>
              <a:chOff x="0" y="15599"/>
              <a:chExt cx="9140532" cy="6829338"/>
            </a:xfrm>
          </p:grpSpPr>
          <p:pic>
            <p:nvPicPr>
              <p:cNvPr id="1028" name="Picture 4" descr="PPT-EOSC-Secretariat2">
                <a:extLst>
                  <a:ext uri="{FF2B5EF4-FFF2-40B4-BE49-F238E27FC236}">
                    <a16:creationId xmlns:a16="http://schemas.microsoft.com/office/drawing/2014/main" xmlns="" id="{F9E2DD6A-A244-42B0-872D-5104EBCD2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54" t="7414" b="5168"/>
              <a:stretch/>
            </p:blipFill>
            <p:spPr bwMode="auto">
              <a:xfrm>
                <a:off x="0" y="15599"/>
                <a:ext cx="9140532" cy="6489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PPT-EOSC-Secretariat">
                <a:extLst>
                  <a:ext uri="{FF2B5EF4-FFF2-40B4-BE49-F238E27FC236}">
                    <a16:creationId xmlns:a16="http://schemas.microsoft.com/office/drawing/2014/main" xmlns="" id="{0B1DDE92-10CE-48FC-B6D9-A581EA4FE4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54" t="49658"/>
              <a:stretch/>
            </p:blipFill>
            <p:spPr bwMode="auto">
              <a:xfrm>
                <a:off x="0" y="3107607"/>
                <a:ext cx="9140532" cy="37373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1" name="Group 10">
                <a:extLst>
                  <a:ext uri="{FF2B5EF4-FFF2-40B4-BE49-F238E27FC236}">
                    <a16:creationId xmlns:a16="http://schemas.microsoft.com/office/drawing/2014/main" xmlns="" id="{B80EC028-3288-4BD7-99EB-31BB43D76C02}"/>
                  </a:ext>
                </a:extLst>
              </p:cNvPr>
              <p:cNvGrpSpPr/>
              <p:nvPr userDrawn="1"/>
            </p:nvGrpSpPr>
            <p:grpSpPr>
              <a:xfrm>
                <a:off x="156210" y="6338966"/>
                <a:ext cx="2743298" cy="453057"/>
                <a:chOff x="666750" y="6338966"/>
                <a:chExt cx="2743298" cy="453057"/>
              </a:xfrm>
            </p:grpSpPr>
            <p:pic>
              <p:nvPicPr>
                <p:cNvPr id="1031" name="Picture 7" descr="EOSC_secretariat_logo_final_BW">
                  <a:extLst>
                    <a:ext uri="{FF2B5EF4-FFF2-40B4-BE49-F238E27FC236}">
                      <a16:creationId xmlns:a16="http://schemas.microsoft.com/office/drawing/2014/main" xmlns="" id="{70D67CC0-6589-41E8-A58C-9EB94145FCD8}"/>
                    </a:ext>
                  </a:extLst>
                </p:cNvPr>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l="16555"/>
                <a:stretch/>
              </p:blipFill>
              <p:spPr bwMode="auto">
                <a:xfrm>
                  <a:off x="1062038" y="6338966"/>
                  <a:ext cx="2348010" cy="45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a:extLst>
                    <a:ext uri="{FF2B5EF4-FFF2-40B4-BE49-F238E27FC236}">
                      <a16:creationId xmlns:a16="http://schemas.microsoft.com/office/drawing/2014/main" xmlns="" id="{F105569A-A7BE-4B9E-93AE-5CFA23406C6A}"/>
                    </a:ext>
                  </a:extLst>
                </p:cNvPr>
                <p:cNvPicPr>
                  <a:picLocks noChangeAspect="1"/>
                </p:cNvPicPr>
                <p:nvPr userDrawn="1"/>
              </p:nvPicPr>
              <p:blipFill>
                <a:blip r:embed="rId6"/>
                <a:stretch>
                  <a:fillRect/>
                </a:stretch>
              </p:blipFill>
              <p:spPr>
                <a:xfrm>
                  <a:off x="666750" y="6349738"/>
                  <a:ext cx="441745" cy="421817"/>
                </a:xfrm>
                <a:prstGeom prst="rect">
                  <a:avLst/>
                </a:prstGeom>
              </p:spPr>
            </p:pic>
          </p:grpSp>
        </p:grpSp>
        <p:pic>
          <p:nvPicPr>
            <p:cNvPr id="20" name="Picture 19">
              <a:extLst>
                <a:ext uri="{FF2B5EF4-FFF2-40B4-BE49-F238E27FC236}">
                  <a16:creationId xmlns:a16="http://schemas.microsoft.com/office/drawing/2014/main" xmlns="" id="{8EB18E99-1A5E-4011-B17C-7F99545F3A09}"/>
                </a:ext>
              </a:extLst>
            </p:cNvPr>
            <p:cNvPicPr>
              <a:picLocks noChangeAspect="1"/>
            </p:cNvPicPr>
            <p:nvPr userDrawn="1"/>
          </p:nvPicPr>
          <p:blipFill>
            <a:blip r:embed="rId7"/>
            <a:stretch>
              <a:fillRect/>
            </a:stretch>
          </p:blipFill>
          <p:spPr>
            <a:xfrm>
              <a:off x="1461561" y="972128"/>
              <a:ext cx="6217409" cy="1355612"/>
            </a:xfrm>
            <a:prstGeom prst="rect">
              <a:avLst/>
            </a:prstGeom>
          </p:spPr>
        </p:pic>
      </p:grpSp>
      <p:sp>
        <p:nvSpPr>
          <p:cNvPr id="4" name="Date Placeholder 3"/>
          <p:cNvSpPr>
            <a:spLocks noGrp="1"/>
          </p:cNvSpPr>
          <p:nvPr>
            <p:ph type="dt" sz="half" idx="10"/>
          </p:nvPr>
        </p:nvSpPr>
        <p:spPr>
          <a:xfrm>
            <a:off x="3541607" y="6404563"/>
            <a:ext cx="1088007" cy="365125"/>
          </a:xfrm>
        </p:spPr>
        <p:txBody>
          <a:bodyPr/>
          <a:lstStyle/>
          <a:p>
            <a:fld id="{4519FFF3-A49B-4B72-B1F1-26938F8397D0}" type="datetime1">
              <a:rPr lang="it-IT" smtClean="0"/>
              <a:t>26/02/2020</a:t>
            </a:fld>
            <a:endParaRPr lang="it-IT" dirty="0"/>
          </a:p>
        </p:txBody>
      </p:sp>
      <p:sp>
        <p:nvSpPr>
          <p:cNvPr id="6" name="Content Placeholder 5">
            <a:extLst>
              <a:ext uri="{FF2B5EF4-FFF2-40B4-BE49-F238E27FC236}">
                <a16:creationId xmlns:a16="http://schemas.microsoft.com/office/drawing/2014/main" xmlns="" id="{981C1945-B54E-428F-AC44-5DD6A3E818C6}"/>
              </a:ext>
            </a:extLst>
          </p:cNvPr>
          <p:cNvSpPr>
            <a:spLocks noGrp="1"/>
          </p:cNvSpPr>
          <p:nvPr>
            <p:ph sz="quarter" idx="11"/>
          </p:nvPr>
        </p:nvSpPr>
        <p:spPr>
          <a:xfrm>
            <a:off x="611914" y="3707254"/>
            <a:ext cx="7591559" cy="2427287"/>
          </a:xfrm>
        </p:spPr>
        <p:txBody>
          <a:bodyPr/>
          <a:lstStyle>
            <a:lvl1pPr marL="228600" indent="-228600">
              <a:buClr>
                <a:schemeClr val="bg1"/>
              </a:buClr>
              <a:buFont typeface="Arial" panose="020B0604020202020204" pitchFamily="34" charset="0"/>
              <a:buChar char="•"/>
              <a:defRPr>
                <a:solidFill>
                  <a:schemeClr val="bg1"/>
                </a:solidFill>
              </a:defRPr>
            </a:lvl1pPr>
            <a:lvl2pPr marL="685800" indent="-228600">
              <a:buClr>
                <a:schemeClr val="bg1"/>
              </a:buClr>
              <a:buFont typeface="Arial" panose="020B0604020202020204" pitchFamily="34" charset="0"/>
              <a:buChar char="•"/>
              <a:defRPr>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xmlns="" id="{BF4C6447-906C-4254-9E37-25F561509C18}"/>
              </a:ext>
            </a:extLst>
          </p:cNvPr>
          <p:cNvSpPr/>
          <p:nvPr userDrawn="1"/>
        </p:nvSpPr>
        <p:spPr>
          <a:xfrm>
            <a:off x="0" y="3107608"/>
            <a:ext cx="9144000" cy="3750392"/>
          </a:xfrm>
          <a:prstGeom prst="rect">
            <a:avLst/>
          </a:prstGeom>
          <a:solidFill>
            <a:srgbClr val="2A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1527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E8B37-A5F7-436C-8FE7-B710F57A01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84895DE-B831-401B-9FBC-0042D57166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913AD8-CE01-4591-850E-A4A349D1FD80}"/>
              </a:ext>
            </a:extLst>
          </p:cNvPr>
          <p:cNvSpPr>
            <a:spLocks noGrp="1"/>
          </p:cNvSpPr>
          <p:nvPr>
            <p:ph type="dt" sz="half" idx="10"/>
          </p:nvPr>
        </p:nvSpPr>
        <p:spPr/>
        <p:txBody>
          <a:bodyPr/>
          <a:lstStyle/>
          <a:p>
            <a:fld id="{901629B0-1905-4CE2-9136-F5C063354E7C}" type="datetime1">
              <a:rPr lang="it-IT" smtClean="0"/>
              <a:t>26/02/2020</a:t>
            </a:fld>
            <a:endParaRPr lang="en-GB"/>
          </a:p>
        </p:txBody>
      </p:sp>
      <p:sp>
        <p:nvSpPr>
          <p:cNvPr id="5" name="Footer Placeholder 4">
            <a:extLst>
              <a:ext uri="{FF2B5EF4-FFF2-40B4-BE49-F238E27FC236}">
                <a16:creationId xmlns:a16="http://schemas.microsoft.com/office/drawing/2014/main" xmlns="" id="{38B94B85-71D3-4407-8FD9-B8E8B3018236}"/>
              </a:ext>
            </a:extLst>
          </p:cNvPr>
          <p:cNvSpPr>
            <a:spLocks noGrp="1"/>
          </p:cNvSpPr>
          <p:nvPr>
            <p:ph type="ftr" sz="quarter" idx="11"/>
          </p:nvPr>
        </p:nvSpPr>
        <p:spPr/>
        <p:txBody>
          <a:bodyPr/>
          <a:lstStyle/>
          <a:p>
            <a:r>
              <a:rPr lang="en-GB"/>
              <a:t>EOSC FAIR Working Group update, EB meeting, 27th September 2019, Brussels</a:t>
            </a:r>
          </a:p>
        </p:txBody>
      </p:sp>
      <p:sp>
        <p:nvSpPr>
          <p:cNvPr id="6" name="Slide Number Placeholder 5">
            <a:extLst>
              <a:ext uri="{FF2B5EF4-FFF2-40B4-BE49-F238E27FC236}">
                <a16:creationId xmlns:a16="http://schemas.microsoft.com/office/drawing/2014/main" xmlns="" id="{FCBBD570-C027-4647-BB6E-A2AFBC898F25}"/>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196516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D0248-C58D-4FAE-8B4D-0154375355E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936675B-874B-4FB9-8213-42400F0F2F2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E920B42-9F20-412B-A1DB-C42D3248576A}"/>
              </a:ext>
            </a:extLst>
          </p:cNvPr>
          <p:cNvSpPr>
            <a:spLocks noGrp="1"/>
          </p:cNvSpPr>
          <p:nvPr>
            <p:ph type="dt" sz="half" idx="10"/>
          </p:nvPr>
        </p:nvSpPr>
        <p:spPr/>
        <p:txBody>
          <a:bodyPr/>
          <a:lstStyle/>
          <a:p>
            <a:fld id="{96716F42-1053-4077-A776-5DEFCB16CAEB}" type="datetime1">
              <a:rPr lang="it-IT" smtClean="0"/>
              <a:t>26/02/2020</a:t>
            </a:fld>
            <a:endParaRPr lang="en-GB"/>
          </a:p>
        </p:txBody>
      </p:sp>
      <p:sp>
        <p:nvSpPr>
          <p:cNvPr id="5" name="Footer Placeholder 4">
            <a:extLst>
              <a:ext uri="{FF2B5EF4-FFF2-40B4-BE49-F238E27FC236}">
                <a16:creationId xmlns:a16="http://schemas.microsoft.com/office/drawing/2014/main" xmlns="" id="{E36EFBB3-A897-4032-B1F2-45C885B15562}"/>
              </a:ext>
            </a:extLst>
          </p:cNvPr>
          <p:cNvSpPr>
            <a:spLocks noGrp="1"/>
          </p:cNvSpPr>
          <p:nvPr>
            <p:ph type="ftr" sz="quarter" idx="11"/>
          </p:nvPr>
        </p:nvSpPr>
        <p:spPr/>
        <p:txBody>
          <a:bodyPr/>
          <a:lstStyle/>
          <a:p>
            <a:r>
              <a:rPr lang="en-GB"/>
              <a:t>EOSC FAIR Working Group update, EB meeting, 27th September 2019, Brussels</a:t>
            </a:r>
          </a:p>
        </p:txBody>
      </p:sp>
      <p:sp>
        <p:nvSpPr>
          <p:cNvPr id="6" name="Slide Number Placeholder 5">
            <a:extLst>
              <a:ext uri="{FF2B5EF4-FFF2-40B4-BE49-F238E27FC236}">
                <a16:creationId xmlns:a16="http://schemas.microsoft.com/office/drawing/2014/main" xmlns="" id="{F357944B-1892-431F-99C0-40BE4C15906E}"/>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402519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A5552-76B5-4A79-A64D-A92A5145B4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B3D7FB0-A949-49C1-A2F7-DFD2DC77C2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F056AA9-EF6F-4EC7-838B-3E76DF8556C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6BDB4E1-3DE8-4EBE-A49C-2715BB14CF57}"/>
              </a:ext>
            </a:extLst>
          </p:cNvPr>
          <p:cNvSpPr>
            <a:spLocks noGrp="1"/>
          </p:cNvSpPr>
          <p:nvPr>
            <p:ph type="dt" sz="half" idx="10"/>
          </p:nvPr>
        </p:nvSpPr>
        <p:spPr/>
        <p:txBody>
          <a:bodyPr/>
          <a:lstStyle/>
          <a:p>
            <a:fld id="{792CBA1B-F80A-48E9-93FA-0C79118E7F2D}" type="datetime1">
              <a:rPr lang="it-IT" smtClean="0"/>
              <a:t>26/02/2020</a:t>
            </a:fld>
            <a:endParaRPr lang="en-GB"/>
          </a:p>
        </p:txBody>
      </p:sp>
      <p:sp>
        <p:nvSpPr>
          <p:cNvPr id="6" name="Footer Placeholder 5">
            <a:extLst>
              <a:ext uri="{FF2B5EF4-FFF2-40B4-BE49-F238E27FC236}">
                <a16:creationId xmlns:a16="http://schemas.microsoft.com/office/drawing/2014/main" xmlns="" id="{F407E779-F7A8-4A1F-B00D-94EB99C02973}"/>
              </a:ext>
            </a:extLst>
          </p:cNvPr>
          <p:cNvSpPr>
            <a:spLocks noGrp="1"/>
          </p:cNvSpPr>
          <p:nvPr>
            <p:ph type="ftr" sz="quarter" idx="11"/>
          </p:nvPr>
        </p:nvSpPr>
        <p:spPr/>
        <p:txBody>
          <a:bodyPr/>
          <a:lstStyle/>
          <a:p>
            <a:r>
              <a:rPr lang="en-GB"/>
              <a:t>EOSC FAIR Working Group update, EB meeting, 27th September 2019, Brussels</a:t>
            </a:r>
          </a:p>
        </p:txBody>
      </p:sp>
      <p:sp>
        <p:nvSpPr>
          <p:cNvPr id="7" name="Slide Number Placeholder 6">
            <a:extLst>
              <a:ext uri="{FF2B5EF4-FFF2-40B4-BE49-F238E27FC236}">
                <a16:creationId xmlns:a16="http://schemas.microsoft.com/office/drawing/2014/main" xmlns="" id="{B843FBF0-0669-477D-9889-5CE1F060CF54}"/>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182231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87B85-7D09-450B-81BC-041664F61DA3}"/>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6FE5BBB-E88D-4700-9555-76E2D1031AE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49778E-2D0A-43E1-BBDA-D232CA7049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B9D994E-1C97-4679-B5B0-5C29CB77CF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DDF925-3C0B-409F-92EC-679B37750B3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378C4CE-3370-4635-B913-D5CFBE4B5B51}"/>
              </a:ext>
            </a:extLst>
          </p:cNvPr>
          <p:cNvSpPr>
            <a:spLocks noGrp="1"/>
          </p:cNvSpPr>
          <p:nvPr>
            <p:ph type="dt" sz="half" idx="10"/>
          </p:nvPr>
        </p:nvSpPr>
        <p:spPr/>
        <p:txBody>
          <a:bodyPr/>
          <a:lstStyle/>
          <a:p>
            <a:fld id="{E1ED5750-5A0A-4F37-8736-9C1EF7809461}" type="datetime1">
              <a:rPr lang="it-IT" smtClean="0"/>
              <a:t>26/02/2020</a:t>
            </a:fld>
            <a:endParaRPr lang="en-GB"/>
          </a:p>
        </p:txBody>
      </p:sp>
      <p:sp>
        <p:nvSpPr>
          <p:cNvPr id="8" name="Footer Placeholder 7">
            <a:extLst>
              <a:ext uri="{FF2B5EF4-FFF2-40B4-BE49-F238E27FC236}">
                <a16:creationId xmlns:a16="http://schemas.microsoft.com/office/drawing/2014/main" xmlns="" id="{E63B1347-6996-4413-A9BE-0AD53F11DDB7}"/>
              </a:ext>
            </a:extLst>
          </p:cNvPr>
          <p:cNvSpPr>
            <a:spLocks noGrp="1"/>
          </p:cNvSpPr>
          <p:nvPr>
            <p:ph type="ftr" sz="quarter" idx="11"/>
          </p:nvPr>
        </p:nvSpPr>
        <p:spPr/>
        <p:txBody>
          <a:bodyPr/>
          <a:lstStyle/>
          <a:p>
            <a:r>
              <a:rPr lang="en-GB"/>
              <a:t>EOSC FAIR Working Group update, EB meeting, 27th September 2019, Brussels</a:t>
            </a:r>
          </a:p>
        </p:txBody>
      </p:sp>
      <p:sp>
        <p:nvSpPr>
          <p:cNvPr id="9" name="Slide Number Placeholder 8">
            <a:extLst>
              <a:ext uri="{FF2B5EF4-FFF2-40B4-BE49-F238E27FC236}">
                <a16:creationId xmlns:a16="http://schemas.microsoft.com/office/drawing/2014/main" xmlns="" id="{0BA74C09-A73D-451B-AB98-B408B49EC09D}"/>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289432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C741-B2EA-4816-AD96-9B92B8E002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C22148E-8BB8-4CCD-84A2-F60F6B349E2C}"/>
              </a:ext>
            </a:extLst>
          </p:cNvPr>
          <p:cNvSpPr>
            <a:spLocks noGrp="1"/>
          </p:cNvSpPr>
          <p:nvPr>
            <p:ph type="dt" sz="half" idx="10"/>
          </p:nvPr>
        </p:nvSpPr>
        <p:spPr/>
        <p:txBody>
          <a:bodyPr/>
          <a:lstStyle/>
          <a:p>
            <a:fld id="{901A05CA-4328-422C-8A5E-2DD029964FBD}" type="datetime1">
              <a:rPr lang="it-IT" smtClean="0"/>
              <a:t>26/02/2020</a:t>
            </a:fld>
            <a:endParaRPr lang="en-GB"/>
          </a:p>
        </p:txBody>
      </p:sp>
      <p:sp>
        <p:nvSpPr>
          <p:cNvPr id="4" name="Footer Placeholder 3">
            <a:extLst>
              <a:ext uri="{FF2B5EF4-FFF2-40B4-BE49-F238E27FC236}">
                <a16:creationId xmlns:a16="http://schemas.microsoft.com/office/drawing/2014/main" xmlns="" id="{090902B9-80C1-4071-9CCD-E8D3A71097F2}"/>
              </a:ext>
            </a:extLst>
          </p:cNvPr>
          <p:cNvSpPr>
            <a:spLocks noGrp="1"/>
          </p:cNvSpPr>
          <p:nvPr>
            <p:ph type="ftr" sz="quarter" idx="11"/>
          </p:nvPr>
        </p:nvSpPr>
        <p:spPr/>
        <p:txBody>
          <a:bodyPr/>
          <a:lstStyle/>
          <a:p>
            <a:r>
              <a:rPr lang="en-GB"/>
              <a:t>EOSC FAIR Working Group update, EB meeting, 27th September 2019, Brussels</a:t>
            </a:r>
          </a:p>
        </p:txBody>
      </p:sp>
      <p:sp>
        <p:nvSpPr>
          <p:cNvPr id="5" name="Slide Number Placeholder 4">
            <a:extLst>
              <a:ext uri="{FF2B5EF4-FFF2-40B4-BE49-F238E27FC236}">
                <a16:creationId xmlns:a16="http://schemas.microsoft.com/office/drawing/2014/main" xmlns="" id="{F2FCAAFE-900F-4EEF-824D-F717FA7361AB}"/>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33415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A84162A-E398-4895-81BE-365D99F4455A}"/>
              </a:ext>
            </a:extLst>
          </p:cNvPr>
          <p:cNvSpPr>
            <a:spLocks noGrp="1"/>
          </p:cNvSpPr>
          <p:nvPr>
            <p:ph type="dt" sz="half" idx="10"/>
          </p:nvPr>
        </p:nvSpPr>
        <p:spPr/>
        <p:txBody>
          <a:bodyPr/>
          <a:lstStyle/>
          <a:p>
            <a:fld id="{E82A85C0-514A-49BA-9F32-239BC4AF1617}" type="datetime1">
              <a:rPr lang="it-IT" smtClean="0"/>
              <a:t>26/02/2020</a:t>
            </a:fld>
            <a:endParaRPr lang="en-GB"/>
          </a:p>
        </p:txBody>
      </p:sp>
      <p:sp>
        <p:nvSpPr>
          <p:cNvPr id="3" name="Footer Placeholder 2">
            <a:extLst>
              <a:ext uri="{FF2B5EF4-FFF2-40B4-BE49-F238E27FC236}">
                <a16:creationId xmlns:a16="http://schemas.microsoft.com/office/drawing/2014/main" xmlns="" id="{E7D0D431-B87E-450D-BC68-47CDFFB1B0AD}"/>
              </a:ext>
            </a:extLst>
          </p:cNvPr>
          <p:cNvSpPr>
            <a:spLocks noGrp="1"/>
          </p:cNvSpPr>
          <p:nvPr>
            <p:ph type="ftr" sz="quarter" idx="11"/>
          </p:nvPr>
        </p:nvSpPr>
        <p:spPr/>
        <p:txBody>
          <a:bodyPr/>
          <a:lstStyle/>
          <a:p>
            <a:r>
              <a:rPr lang="en-GB"/>
              <a:t>EOSC FAIR Working Group update, EB meeting, 27th September 2019, Brussels</a:t>
            </a:r>
          </a:p>
        </p:txBody>
      </p:sp>
      <p:sp>
        <p:nvSpPr>
          <p:cNvPr id="4" name="Slide Number Placeholder 3">
            <a:extLst>
              <a:ext uri="{FF2B5EF4-FFF2-40B4-BE49-F238E27FC236}">
                <a16:creationId xmlns:a16="http://schemas.microsoft.com/office/drawing/2014/main" xmlns="" id="{B3B702BB-CFD4-47CA-9109-EE12BC29C97A}"/>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393405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3D6E7-26E2-4ED2-BA3C-F11CE5AD1CD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C3CF0BD-DF52-4543-91C6-AA80FF2A45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C75C9A8-9C4F-4E20-A34F-503B92791DD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67B302-7E95-4148-9D26-75F68E6D6AB0}"/>
              </a:ext>
            </a:extLst>
          </p:cNvPr>
          <p:cNvSpPr>
            <a:spLocks noGrp="1"/>
          </p:cNvSpPr>
          <p:nvPr>
            <p:ph type="dt" sz="half" idx="10"/>
          </p:nvPr>
        </p:nvSpPr>
        <p:spPr/>
        <p:txBody>
          <a:bodyPr/>
          <a:lstStyle/>
          <a:p>
            <a:fld id="{DB5D1E8F-649A-4C8F-8E1A-E739E8B6CFB8}" type="datetime1">
              <a:rPr lang="it-IT" smtClean="0"/>
              <a:t>26/02/2020</a:t>
            </a:fld>
            <a:endParaRPr lang="en-GB"/>
          </a:p>
        </p:txBody>
      </p:sp>
      <p:sp>
        <p:nvSpPr>
          <p:cNvPr id="6" name="Footer Placeholder 5">
            <a:extLst>
              <a:ext uri="{FF2B5EF4-FFF2-40B4-BE49-F238E27FC236}">
                <a16:creationId xmlns:a16="http://schemas.microsoft.com/office/drawing/2014/main" xmlns="" id="{92D8D0E1-4FD0-4209-898C-CCB8A7D02BDC}"/>
              </a:ext>
            </a:extLst>
          </p:cNvPr>
          <p:cNvSpPr>
            <a:spLocks noGrp="1"/>
          </p:cNvSpPr>
          <p:nvPr>
            <p:ph type="ftr" sz="quarter" idx="11"/>
          </p:nvPr>
        </p:nvSpPr>
        <p:spPr/>
        <p:txBody>
          <a:bodyPr/>
          <a:lstStyle/>
          <a:p>
            <a:r>
              <a:rPr lang="en-GB"/>
              <a:t>EOSC FAIR Working Group update, EB meeting, 27th September 2019, Brussels</a:t>
            </a:r>
          </a:p>
        </p:txBody>
      </p:sp>
      <p:sp>
        <p:nvSpPr>
          <p:cNvPr id="7" name="Slide Number Placeholder 6">
            <a:extLst>
              <a:ext uri="{FF2B5EF4-FFF2-40B4-BE49-F238E27FC236}">
                <a16:creationId xmlns:a16="http://schemas.microsoft.com/office/drawing/2014/main" xmlns="" id="{DDF7ED7C-666B-4094-AD5A-F991E5758856}"/>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423422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FA4C4-F45A-451D-9CFF-748CF66D7E8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DC69251-D1D6-4273-B5F2-353BDE4D0A9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94AB1C4-2DA1-49B8-BD49-9BEC9B1B3B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390195-E91C-40DB-B0BE-04D19DC7FC7A}"/>
              </a:ext>
            </a:extLst>
          </p:cNvPr>
          <p:cNvSpPr>
            <a:spLocks noGrp="1"/>
          </p:cNvSpPr>
          <p:nvPr>
            <p:ph type="dt" sz="half" idx="10"/>
          </p:nvPr>
        </p:nvSpPr>
        <p:spPr/>
        <p:txBody>
          <a:bodyPr/>
          <a:lstStyle/>
          <a:p>
            <a:fld id="{3E851B53-AAA3-4E0F-9B00-46B86AEAACFF}" type="datetime1">
              <a:rPr lang="it-IT" smtClean="0"/>
              <a:t>26/02/2020</a:t>
            </a:fld>
            <a:endParaRPr lang="en-GB"/>
          </a:p>
        </p:txBody>
      </p:sp>
      <p:sp>
        <p:nvSpPr>
          <p:cNvPr id="6" name="Footer Placeholder 5">
            <a:extLst>
              <a:ext uri="{FF2B5EF4-FFF2-40B4-BE49-F238E27FC236}">
                <a16:creationId xmlns:a16="http://schemas.microsoft.com/office/drawing/2014/main" xmlns="" id="{220BA833-7602-4077-BA33-B5F9F6856C41}"/>
              </a:ext>
            </a:extLst>
          </p:cNvPr>
          <p:cNvSpPr>
            <a:spLocks noGrp="1"/>
          </p:cNvSpPr>
          <p:nvPr>
            <p:ph type="ftr" sz="quarter" idx="11"/>
          </p:nvPr>
        </p:nvSpPr>
        <p:spPr/>
        <p:txBody>
          <a:bodyPr/>
          <a:lstStyle/>
          <a:p>
            <a:r>
              <a:rPr lang="en-GB"/>
              <a:t>EOSC FAIR Working Group update, EB meeting, 27th September 2019, Brussels</a:t>
            </a:r>
          </a:p>
        </p:txBody>
      </p:sp>
      <p:sp>
        <p:nvSpPr>
          <p:cNvPr id="7" name="Slide Number Placeholder 6">
            <a:extLst>
              <a:ext uri="{FF2B5EF4-FFF2-40B4-BE49-F238E27FC236}">
                <a16:creationId xmlns:a16="http://schemas.microsoft.com/office/drawing/2014/main" xmlns="" id="{85E1E969-529C-4619-91D8-9271350AC9B1}"/>
              </a:ext>
            </a:extLst>
          </p:cNvPr>
          <p:cNvSpPr>
            <a:spLocks noGrp="1"/>
          </p:cNvSpPr>
          <p:nvPr>
            <p:ph type="sldNum" sz="quarter" idx="12"/>
          </p:nvPr>
        </p:nvSpPr>
        <p:spPr/>
        <p:txBody>
          <a:bodyPr/>
          <a:lstStyle/>
          <a:p>
            <a:fld id="{9D8AD6A5-4793-48A7-828C-20434DD3565D}" type="slidenum">
              <a:rPr lang="en-GB" smtClean="0"/>
              <a:t>‹#›</a:t>
            </a:fld>
            <a:endParaRPr lang="en-GB"/>
          </a:p>
        </p:txBody>
      </p:sp>
    </p:spTree>
    <p:extLst>
      <p:ext uri="{BB962C8B-B14F-4D97-AF65-F5344CB8AC3E}">
        <p14:creationId xmlns:p14="http://schemas.microsoft.com/office/powerpoint/2010/main" val="203236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6170D03-3847-4A93-AA18-DADC1DBD44F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25EDC85-75E7-4832-8468-3FF08DE6CE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A7316ED-E1F6-49FA-9234-D15F1080DD1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79EAD-6738-4227-A1CB-E5CECC3E7F6D}" type="datetime1">
              <a:rPr lang="it-IT" smtClean="0"/>
              <a:t>26/02/2020</a:t>
            </a:fld>
            <a:endParaRPr lang="en-GB"/>
          </a:p>
        </p:txBody>
      </p:sp>
      <p:sp>
        <p:nvSpPr>
          <p:cNvPr id="5" name="Footer Placeholder 4">
            <a:extLst>
              <a:ext uri="{FF2B5EF4-FFF2-40B4-BE49-F238E27FC236}">
                <a16:creationId xmlns:a16="http://schemas.microsoft.com/office/drawing/2014/main" xmlns="" id="{80E53441-7F26-4C1C-969B-583EAACD27E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Oya Beyan, RDA Deutschland Tagung 2020, 27.02.2020, Potsdam</a:t>
            </a:r>
            <a:endParaRPr lang="de-DE" dirty="0" smtClean="0"/>
          </a:p>
        </p:txBody>
      </p:sp>
      <p:sp>
        <p:nvSpPr>
          <p:cNvPr id="6" name="Slide Number Placeholder 5">
            <a:extLst>
              <a:ext uri="{FF2B5EF4-FFF2-40B4-BE49-F238E27FC236}">
                <a16:creationId xmlns:a16="http://schemas.microsoft.com/office/drawing/2014/main" xmlns="" id="{5B493DB6-FF42-4904-9BD4-4BDDF726D77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AD6A5-4793-48A7-828C-20434DD3565D}" type="slidenum">
              <a:rPr lang="en-GB" smtClean="0"/>
              <a:t>‹#›</a:t>
            </a:fld>
            <a:endParaRPr lang="en-GB"/>
          </a:p>
        </p:txBody>
      </p:sp>
    </p:spTree>
    <p:extLst>
      <p:ext uri="{BB962C8B-B14F-4D97-AF65-F5344CB8AC3E}">
        <p14:creationId xmlns:p14="http://schemas.microsoft.com/office/powerpoint/2010/main" val="13765407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0744589F-4F7A-4E92-A742-1FA436BAF705}"/>
              </a:ext>
            </a:extLst>
          </p:cNvPr>
          <p:cNvGrpSpPr/>
          <p:nvPr userDrawn="1"/>
        </p:nvGrpSpPr>
        <p:grpSpPr>
          <a:xfrm>
            <a:off x="0" y="0"/>
            <a:ext cx="9144000" cy="6845299"/>
            <a:chOff x="0" y="0"/>
            <a:chExt cx="9144000" cy="6845299"/>
          </a:xfrm>
        </p:grpSpPr>
        <p:pic>
          <p:nvPicPr>
            <p:cNvPr id="8" name="Picture 7">
              <a:extLst>
                <a:ext uri="{FF2B5EF4-FFF2-40B4-BE49-F238E27FC236}">
                  <a16:creationId xmlns:a16="http://schemas.microsoft.com/office/drawing/2014/main" xmlns="" id="{CC7A211D-0869-4849-BBC5-F427BE4FAB58}"/>
                </a:ext>
              </a:extLst>
            </p:cNvPr>
            <p:cNvPicPr>
              <a:picLocks noChangeAspect="1"/>
            </p:cNvPicPr>
            <p:nvPr userDrawn="1"/>
          </p:nvPicPr>
          <p:blipFill rotWithShape="1">
            <a:blip r:embed="rId10"/>
            <a:srcRect t="95443"/>
            <a:stretch/>
          </p:blipFill>
          <p:spPr>
            <a:xfrm>
              <a:off x="0" y="6532766"/>
              <a:ext cx="9144000" cy="312533"/>
            </a:xfrm>
            <a:prstGeom prst="rect">
              <a:avLst/>
            </a:prstGeom>
          </p:spPr>
        </p:pic>
        <p:pic>
          <p:nvPicPr>
            <p:cNvPr id="9" name="Picture 8">
              <a:extLst>
                <a:ext uri="{FF2B5EF4-FFF2-40B4-BE49-F238E27FC236}">
                  <a16:creationId xmlns:a16="http://schemas.microsoft.com/office/drawing/2014/main" xmlns="" id="{F61EB27E-D672-464D-A8A6-87EA9E756CB6}"/>
                </a:ext>
              </a:extLst>
            </p:cNvPr>
            <p:cNvPicPr>
              <a:picLocks noChangeAspect="1"/>
            </p:cNvPicPr>
            <p:nvPr userDrawn="1"/>
          </p:nvPicPr>
          <p:blipFill rotWithShape="1">
            <a:blip r:embed="rId10"/>
            <a:srcRect t="7253" b="5082"/>
            <a:stretch/>
          </p:blipFill>
          <p:spPr>
            <a:xfrm>
              <a:off x="0" y="0"/>
              <a:ext cx="9144000" cy="6532855"/>
            </a:xfrm>
            <a:prstGeom prst="rect">
              <a:avLst/>
            </a:prstGeom>
          </p:spPr>
        </p:pic>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628650" y="6520245"/>
            <a:ext cx="1088007" cy="365125"/>
          </a:xfrm>
          <a:prstGeom prst="rect">
            <a:avLst/>
          </a:prstGeom>
        </p:spPr>
        <p:txBody>
          <a:bodyPr vert="horz" lIns="91440" tIns="45720" rIns="91440" bIns="45720" rtlCol="0" anchor="ctr"/>
          <a:lstStyle>
            <a:lvl1pPr algn="l">
              <a:defRPr sz="1200">
                <a:solidFill>
                  <a:schemeClr val="bg1"/>
                </a:solidFill>
              </a:defRPr>
            </a:lvl1pPr>
          </a:lstStyle>
          <a:p>
            <a:fld id="{3CA308F7-7FBC-417F-B028-6590FDDB1E3F}" type="datetime1">
              <a:rPr lang="it-IT" smtClean="0"/>
              <a:t>26/02/2020</a:t>
            </a:fld>
            <a:endParaRPr lang="it-IT" dirty="0"/>
          </a:p>
        </p:txBody>
      </p:sp>
      <p:sp>
        <p:nvSpPr>
          <p:cNvPr id="5" name="Footer Placeholder 4"/>
          <p:cNvSpPr>
            <a:spLocks noGrp="1"/>
          </p:cNvSpPr>
          <p:nvPr>
            <p:ph type="ftr" sz="quarter" idx="3"/>
          </p:nvPr>
        </p:nvSpPr>
        <p:spPr>
          <a:xfrm>
            <a:off x="2018581" y="6545467"/>
            <a:ext cx="5572664" cy="331932"/>
          </a:xfrm>
          <a:prstGeom prst="rect">
            <a:avLst/>
          </a:prstGeom>
        </p:spPr>
        <p:txBody>
          <a:bodyPr vert="horz" lIns="91440" tIns="45720" rIns="91440" bIns="45720" rtlCol="0" anchor="ctr"/>
          <a:lstStyle>
            <a:lvl1pPr algn="ctr">
              <a:defRPr sz="1200">
                <a:solidFill>
                  <a:schemeClr val="bg1"/>
                </a:solidFill>
              </a:defRPr>
            </a:lvl1pPr>
          </a:lstStyle>
          <a:p>
            <a:r>
              <a:rPr lang="de-DE" dirty="0" smtClean="0"/>
              <a:t>Oya Beyan, RDA Deutschland Tagung 2020, 27.02.2020, Potsdam</a:t>
            </a:r>
            <a:endParaRPr lang="de-DE" dirty="0" smtClean="0"/>
          </a:p>
        </p:txBody>
      </p:sp>
      <p:sp>
        <p:nvSpPr>
          <p:cNvPr id="6" name="Slide Number Placeholder 5"/>
          <p:cNvSpPr>
            <a:spLocks noGrp="1"/>
          </p:cNvSpPr>
          <p:nvPr>
            <p:ph type="sldNum" sz="quarter" idx="4"/>
          </p:nvPr>
        </p:nvSpPr>
        <p:spPr>
          <a:xfrm>
            <a:off x="7815532" y="6528871"/>
            <a:ext cx="699818" cy="365125"/>
          </a:xfrm>
          <a:prstGeom prst="rect">
            <a:avLst/>
          </a:prstGeom>
        </p:spPr>
        <p:txBody>
          <a:bodyPr vert="horz" lIns="91440" tIns="45720" rIns="91440" bIns="45720" rtlCol="0" anchor="ctr"/>
          <a:lstStyle>
            <a:lvl1pPr algn="r">
              <a:defRPr sz="1200">
                <a:solidFill>
                  <a:schemeClr val="bg1"/>
                </a:solidFill>
              </a:defRPr>
            </a:lvl1pPr>
          </a:lstStyle>
          <a:p>
            <a:fld id="{94550832-AB1C-E34D-AA8B-C3967D9ADC84}" type="slidenum">
              <a:rPr lang="it-IT" smtClean="0"/>
              <a:pPr/>
              <a:t>‹#›</a:t>
            </a:fld>
            <a:endParaRPr lang="it-IT"/>
          </a:p>
        </p:txBody>
      </p:sp>
      <p:pic>
        <p:nvPicPr>
          <p:cNvPr id="12" name="Picture 11">
            <a:extLst>
              <a:ext uri="{FF2B5EF4-FFF2-40B4-BE49-F238E27FC236}">
                <a16:creationId xmlns:a16="http://schemas.microsoft.com/office/drawing/2014/main" xmlns="" id="{ADCCFD5A-C00C-4338-89FE-5F952BB41E1C}"/>
              </a:ext>
            </a:extLst>
          </p:cNvPr>
          <p:cNvPicPr>
            <a:picLocks noChangeAspect="1"/>
          </p:cNvPicPr>
          <p:nvPr userDrawn="1"/>
        </p:nvPicPr>
        <p:blipFill>
          <a:blip r:embed="rId11"/>
          <a:stretch>
            <a:fillRect/>
          </a:stretch>
        </p:blipFill>
        <p:spPr>
          <a:xfrm>
            <a:off x="184967" y="105437"/>
            <a:ext cx="1674617" cy="365125"/>
          </a:xfrm>
          <a:prstGeom prst="rect">
            <a:avLst/>
          </a:prstGeom>
        </p:spPr>
      </p:pic>
    </p:spTree>
    <p:extLst>
      <p:ext uri="{BB962C8B-B14F-4D97-AF65-F5344CB8AC3E}">
        <p14:creationId xmlns:p14="http://schemas.microsoft.com/office/powerpoint/2010/main" val="2133513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9" r:id="rId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baseline="0">
          <a:solidFill>
            <a:srgbClr val="2A4A88"/>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g"/><Relationship Id="rId4" Type="http://schemas.openxmlformats.org/officeDocument/2006/relationships/image" Target="../media/image23.jpeg"/><Relationship Id="rId9"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hyperlink" Target="https://www.eoscsecretariat.eu/eosc-liaison-platform/post/interim-recommendations-fair-metrics-and-service-certification-appl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oscsecretariat.eu/funding-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research/openscience/pdf/ec_rtd_eosc-governance-board_062019.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eoscsecretariat.eu/eosc-governance/eosc-executive-board"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eoscsecretariat.eu/eosc-working-grou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EBDF664-3B48-4D1D-9C3B-B662597EB28A}"/>
              </a:ext>
            </a:extLst>
          </p:cNvPr>
          <p:cNvSpPr>
            <a:spLocks noGrp="1"/>
          </p:cNvSpPr>
          <p:nvPr>
            <p:ph type="ctrTitle"/>
          </p:nvPr>
        </p:nvSpPr>
        <p:spPr>
          <a:xfrm>
            <a:off x="551145" y="3259785"/>
            <a:ext cx="8229600" cy="1251001"/>
          </a:xfrm>
        </p:spPr>
        <p:txBody>
          <a:bodyPr>
            <a:noAutofit/>
          </a:bodyPr>
          <a:lstStyle/>
          <a:p>
            <a:r>
              <a:rPr lang="en-GB" dirty="0"/>
              <a:t/>
            </a:r>
            <a:br>
              <a:rPr lang="en-GB" dirty="0"/>
            </a:br>
            <a:r>
              <a:rPr lang="en-GB" dirty="0" smtClean="0"/>
              <a:t>EOSC FAIR Working Group: </a:t>
            </a:r>
            <a:br>
              <a:rPr lang="en-GB" dirty="0" smtClean="0"/>
            </a:br>
            <a:r>
              <a:rPr lang="en-US" dirty="0"/>
              <a:t>f</a:t>
            </a:r>
            <a:r>
              <a:rPr lang="en-US" dirty="0" smtClean="0"/>
              <a:t>rom </a:t>
            </a:r>
            <a:r>
              <a:rPr lang="en-US" dirty="0"/>
              <a:t>FAIR  principles to FAIR </a:t>
            </a:r>
            <a:r>
              <a:rPr lang="en-US" dirty="0" smtClean="0"/>
              <a:t>practices</a:t>
            </a:r>
            <a:endParaRPr lang="en-GB" dirty="0"/>
          </a:p>
        </p:txBody>
      </p:sp>
      <p:sp>
        <p:nvSpPr>
          <p:cNvPr id="5" name="Subtitle 4">
            <a:extLst>
              <a:ext uri="{FF2B5EF4-FFF2-40B4-BE49-F238E27FC236}">
                <a16:creationId xmlns:a16="http://schemas.microsoft.com/office/drawing/2014/main" xmlns="" id="{84598FC9-C5D0-4968-A4E8-14249B10B3A5}"/>
              </a:ext>
            </a:extLst>
          </p:cNvPr>
          <p:cNvSpPr>
            <a:spLocks noGrp="1"/>
          </p:cNvSpPr>
          <p:nvPr>
            <p:ph type="subTitle" idx="1"/>
          </p:nvPr>
        </p:nvSpPr>
        <p:spPr>
          <a:xfrm>
            <a:off x="1108495" y="4931230"/>
            <a:ext cx="6858000" cy="1251001"/>
          </a:xfrm>
        </p:spPr>
        <p:txBody>
          <a:bodyPr>
            <a:normAutofit lnSpcReduction="10000"/>
          </a:bodyPr>
          <a:lstStyle/>
          <a:p>
            <a:r>
              <a:rPr lang="en-GB" sz="2400" i="0" dirty="0" smtClean="0"/>
              <a:t>Oya Beyan </a:t>
            </a:r>
            <a:endParaRPr lang="en-GB" sz="2400" i="0" dirty="0"/>
          </a:p>
          <a:p>
            <a:r>
              <a:rPr lang="en-GB" sz="2400" i="0" dirty="0" err="1" smtClean="0"/>
              <a:t>Fraunhofer</a:t>
            </a:r>
            <a:r>
              <a:rPr lang="en-GB" sz="2400" i="0" dirty="0" smtClean="0"/>
              <a:t> FIT</a:t>
            </a:r>
          </a:p>
          <a:p>
            <a:r>
              <a:rPr lang="en-GB" sz="2400" i="0" dirty="0"/>
              <a:t>RDA Deutschland </a:t>
            </a:r>
            <a:r>
              <a:rPr lang="en-GB" sz="2400" i="0" dirty="0" err="1"/>
              <a:t>Tagung</a:t>
            </a:r>
            <a:r>
              <a:rPr lang="en-GB" sz="2400" i="0" dirty="0"/>
              <a:t> </a:t>
            </a:r>
            <a:r>
              <a:rPr lang="en-GB" sz="2400" i="0" dirty="0" smtClean="0"/>
              <a:t>2020, 27.02.2020, Potsdam</a:t>
            </a:r>
            <a:endParaRPr lang="en-GB" sz="2400" i="0" dirty="0"/>
          </a:p>
        </p:txBody>
      </p:sp>
      <p:pic>
        <p:nvPicPr>
          <p:cNvPr id="6" name="Picture 5" descr="download.png">
            <a:extLst>
              <a:ext uri="{FF2B5EF4-FFF2-40B4-BE49-F238E27FC236}">
                <a16:creationId xmlns:a16="http://schemas.microsoft.com/office/drawing/2014/main" xmlns="" id="{43F86169-27AB-4A10-B6E9-258955A38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573" y="6314908"/>
            <a:ext cx="1242394" cy="432137"/>
          </a:xfrm>
          <a:prstGeom prst="rect">
            <a:avLst/>
          </a:prstGeom>
        </p:spPr>
      </p:pic>
    </p:spTree>
    <p:extLst>
      <p:ext uri="{BB962C8B-B14F-4D97-AF65-F5344CB8AC3E}">
        <p14:creationId xmlns:p14="http://schemas.microsoft.com/office/powerpoint/2010/main" val="1659272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WGs by numbers</a:t>
            </a:r>
            <a:endParaRPr lang="en-US" dirty="0"/>
          </a:p>
        </p:txBody>
      </p:sp>
      <p:sp>
        <p:nvSpPr>
          <p:cNvPr id="4" name="Footer Placeholder 3"/>
          <p:cNvSpPr>
            <a:spLocks noGrp="1"/>
          </p:cNvSpPr>
          <p:nvPr>
            <p:ph type="ftr" sz="quarter" idx="11"/>
          </p:nvPr>
        </p:nvSpPr>
        <p:spPr/>
        <p:txBody>
          <a:bodyPr/>
          <a:lstStyle/>
          <a:p>
            <a:r>
              <a:rPr lang="de-DE" dirty="0"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10</a:t>
            </a:fld>
            <a:endParaRPr lang="it-IT"/>
          </a:p>
        </p:txBody>
      </p:sp>
      <p:pic>
        <p:nvPicPr>
          <p:cNvPr id="6" name="Picture 5">
            <a:extLst>
              <a:ext uri="{FF2B5EF4-FFF2-40B4-BE49-F238E27FC236}">
                <a16:creationId xmlns:a16="http://schemas.microsoft.com/office/drawing/2014/main" xmlns="" id="{BF66E162-6A5F-4099-9D1F-914A829A7CF2}"/>
              </a:ext>
            </a:extLst>
          </p:cNvPr>
          <p:cNvPicPr>
            <a:picLocks noChangeAspect="1"/>
          </p:cNvPicPr>
          <p:nvPr/>
        </p:nvPicPr>
        <p:blipFill>
          <a:blip r:embed="rId3"/>
          <a:stretch>
            <a:fillRect/>
          </a:stretch>
        </p:blipFill>
        <p:spPr>
          <a:xfrm>
            <a:off x="4572000" y="2481605"/>
            <a:ext cx="4870947" cy="3979532"/>
          </a:xfrm>
          <a:prstGeom prst="rect">
            <a:avLst/>
          </a:prstGeom>
        </p:spPr>
      </p:pic>
      <p:sp>
        <p:nvSpPr>
          <p:cNvPr id="7" name="Rectangle: Rounded Corners 9">
            <a:extLst>
              <a:ext uri="{FF2B5EF4-FFF2-40B4-BE49-F238E27FC236}">
                <a16:creationId xmlns:a16="http://schemas.microsoft.com/office/drawing/2014/main" xmlns="" id="{D0E780DB-AC1F-4137-9921-C9EB74FFD211}"/>
              </a:ext>
            </a:extLst>
          </p:cNvPr>
          <p:cNvSpPr/>
          <p:nvPr/>
        </p:nvSpPr>
        <p:spPr>
          <a:xfrm>
            <a:off x="259783" y="1831397"/>
            <a:ext cx="2055314" cy="127153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endParaRPr lang="en-GB" sz="3200" dirty="0"/>
          </a:p>
          <a:p>
            <a:pPr algn="ctr"/>
            <a:endParaRPr lang="en-GB" sz="2400" dirty="0"/>
          </a:p>
          <a:p>
            <a:pPr algn="ctr"/>
            <a:r>
              <a:rPr lang="en-GB" sz="2000" b="1" dirty="0"/>
              <a:t>Landscape</a:t>
            </a:r>
          </a:p>
          <a:p>
            <a:pPr algn="ctr"/>
            <a:r>
              <a:rPr lang="en-GB" sz="2000" dirty="0"/>
              <a:t>11 male</a:t>
            </a:r>
          </a:p>
          <a:p>
            <a:pPr algn="ctr"/>
            <a:r>
              <a:rPr lang="en-GB" sz="2000" dirty="0"/>
              <a:t>5 female</a:t>
            </a:r>
          </a:p>
          <a:p>
            <a:pPr algn="ctr"/>
            <a:endParaRPr lang="en-GB" sz="3200" dirty="0"/>
          </a:p>
          <a:p>
            <a:pPr algn="ctr"/>
            <a:endParaRPr lang="en-GB" sz="3200" dirty="0"/>
          </a:p>
          <a:p>
            <a:pPr algn="ctr"/>
            <a:endParaRPr lang="en-GB" sz="3200" dirty="0"/>
          </a:p>
        </p:txBody>
      </p:sp>
      <p:sp>
        <p:nvSpPr>
          <p:cNvPr id="8" name="Rectangle: Rounded Corners 10">
            <a:extLst>
              <a:ext uri="{FF2B5EF4-FFF2-40B4-BE49-F238E27FC236}">
                <a16:creationId xmlns:a16="http://schemas.microsoft.com/office/drawing/2014/main" xmlns="" id="{A189F504-5A2F-45B3-A7F9-6D88831A2E73}"/>
              </a:ext>
            </a:extLst>
          </p:cNvPr>
          <p:cNvSpPr/>
          <p:nvPr/>
        </p:nvSpPr>
        <p:spPr>
          <a:xfrm>
            <a:off x="2516686" y="1841857"/>
            <a:ext cx="2055314" cy="126107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endParaRPr lang="en-GB" sz="2400" dirty="0"/>
          </a:p>
          <a:p>
            <a:pPr algn="ctr"/>
            <a:r>
              <a:rPr lang="en-GB" sz="2000" b="1" dirty="0" err="1"/>
              <a:t>RoP</a:t>
            </a:r>
            <a:endParaRPr lang="en-GB" sz="2000" b="1" dirty="0"/>
          </a:p>
          <a:p>
            <a:pPr algn="ctr"/>
            <a:r>
              <a:rPr lang="en-GB" sz="2000" dirty="0"/>
              <a:t>5 male</a:t>
            </a:r>
          </a:p>
          <a:p>
            <a:pPr algn="ctr"/>
            <a:r>
              <a:rPr lang="en-GB" sz="2000" dirty="0"/>
              <a:t>7 female</a:t>
            </a:r>
          </a:p>
          <a:p>
            <a:pPr algn="ctr"/>
            <a:endParaRPr lang="en-GB" sz="2000" dirty="0"/>
          </a:p>
          <a:p>
            <a:pPr algn="ctr"/>
            <a:endParaRPr lang="en-GB" sz="3200" dirty="0"/>
          </a:p>
        </p:txBody>
      </p:sp>
      <p:sp>
        <p:nvSpPr>
          <p:cNvPr id="9" name="Rectangle: Rounded Corners 11">
            <a:extLst>
              <a:ext uri="{FF2B5EF4-FFF2-40B4-BE49-F238E27FC236}">
                <a16:creationId xmlns:a16="http://schemas.microsoft.com/office/drawing/2014/main" xmlns="" id="{96C8D7C8-1AB1-41AD-9852-A6D047DDF10E}"/>
              </a:ext>
            </a:extLst>
          </p:cNvPr>
          <p:cNvSpPr/>
          <p:nvPr/>
        </p:nvSpPr>
        <p:spPr>
          <a:xfrm>
            <a:off x="259783" y="3222532"/>
            <a:ext cx="2055314" cy="132556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b="1" dirty="0"/>
          </a:p>
          <a:p>
            <a:pPr algn="ctr"/>
            <a:endParaRPr lang="en-GB" sz="2400" b="1" dirty="0"/>
          </a:p>
          <a:p>
            <a:pPr algn="ctr"/>
            <a:r>
              <a:rPr lang="en-GB" sz="2000" b="1" dirty="0"/>
              <a:t>Architecture</a:t>
            </a:r>
          </a:p>
          <a:p>
            <a:pPr algn="ctr"/>
            <a:r>
              <a:rPr lang="en-GB" sz="2000" dirty="0"/>
              <a:t>13 male</a:t>
            </a:r>
          </a:p>
          <a:p>
            <a:pPr algn="ctr"/>
            <a:r>
              <a:rPr lang="en-GB" sz="2000" dirty="0"/>
              <a:t>1 female</a:t>
            </a:r>
          </a:p>
          <a:p>
            <a:pPr algn="ctr"/>
            <a:endParaRPr lang="en-GB" sz="3200" dirty="0"/>
          </a:p>
          <a:p>
            <a:pPr algn="ctr"/>
            <a:endParaRPr lang="en-GB" sz="3200" dirty="0"/>
          </a:p>
        </p:txBody>
      </p:sp>
      <p:sp>
        <p:nvSpPr>
          <p:cNvPr id="10" name="Rectangle: Rounded Corners 13">
            <a:extLst>
              <a:ext uri="{FF2B5EF4-FFF2-40B4-BE49-F238E27FC236}">
                <a16:creationId xmlns:a16="http://schemas.microsoft.com/office/drawing/2014/main" xmlns="" id="{7195351E-6785-4F2A-905B-5494B3B0D7DF}"/>
              </a:ext>
            </a:extLst>
          </p:cNvPr>
          <p:cNvSpPr/>
          <p:nvPr/>
        </p:nvSpPr>
        <p:spPr>
          <a:xfrm>
            <a:off x="2547394" y="3259795"/>
            <a:ext cx="2055314" cy="1325564"/>
          </a:xfrm>
          <a:prstGeom prst="roundRect">
            <a:avLst/>
          </a:prstGeom>
          <a:solidFill>
            <a:srgbClr val="782997"/>
          </a:solidFill>
          <a:ln>
            <a:solidFill>
              <a:srgbClr val="782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endParaRPr lang="en-GB" sz="2400" dirty="0"/>
          </a:p>
          <a:p>
            <a:pPr algn="ctr"/>
            <a:r>
              <a:rPr lang="en-GB" sz="2000" b="1" dirty="0"/>
              <a:t>FAIR</a:t>
            </a:r>
          </a:p>
          <a:p>
            <a:pPr algn="ctr"/>
            <a:r>
              <a:rPr lang="en-GB" sz="2000" dirty="0"/>
              <a:t>15 male</a:t>
            </a:r>
          </a:p>
          <a:p>
            <a:pPr algn="ctr"/>
            <a:r>
              <a:rPr lang="en-GB" sz="2000" dirty="0"/>
              <a:t>11 female</a:t>
            </a:r>
          </a:p>
          <a:p>
            <a:pPr algn="ctr"/>
            <a:endParaRPr lang="en-GB" sz="3200" dirty="0"/>
          </a:p>
          <a:p>
            <a:pPr algn="ctr"/>
            <a:endParaRPr lang="en-GB" sz="3200" dirty="0"/>
          </a:p>
        </p:txBody>
      </p:sp>
      <p:sp>
        <p:nvSpPr>
          <p:cNvPr id="11" name="Rectangle: Rounded Corners 14">
            <a:extLst>
              <a:ext uri="{FF2B5EF4-FFF2-40B4-BE49-F238E27FC236}">
                <a16:creationId xmlns:a16="http://schemas.microsoft.com/office/drawing/2014/main" xmlns="" id="{C36244FB-3320-4F65-99C7-70298DF00AC5}"/>
              </a:ext>
            </a:extLst>
          </p:cNvPr>
          <p:cNvSpPr/>
          <p:nvPr/>
        </p:nvSpPr>
        <p:spPr>
          <a:xfrm>
            <a:off x="259782" y="4700496"/>
            <a:ext cx="2055315" cy="126107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endParaRPr lang="en-GB" sz="2400" dirty="0"/>
          </a:p>
          <a:p>
            <a:pPr algn="ctr"/>
            <a:r>
              <a:rPr lang="en-GB" sz="2000" b="1" dirty="0"/>
              <a:t>Sustainability</a:t>
            </a:r>
          </a:p>
          <a:p>
            <a:pPr algn="ctr"/>
            <a:r>
              <a:rPr lang="en-GB" sz="2000" dirty="0"/>
              <a:t>9 male</a:t>
            </a:r>
          </a:p>
          <a:p>
            <a:pPr algn="ctr"/>
            <a:r>
              <a:rPr lang="en-GB" sz="2000" dirty="0"/>
              <a:t>6 female</a:t>
            </a:r>
            <a:endParaRPr lang="en-GB" sz="2800" dirty="0"/>
          </a:p>
          <a:p>
            <a:pPr algn="ctr"/>
            <a:endParaRPr lang="en-GB" sz="3200" dirty="0"/>
          </a:p>
          <a:p>
            <a:pPr algn="ctr"/>
            <a:endParaRPr lang="en-GB" sz="3200" dirty="0"/>
          </a:p>
        </p:txBody>
      </p:sp>
      <p:pic>
        <p:nvPicPr>
          <p:cNvPr id="12" name="Picture 2" descr="Image result for balance scales icon">
            <a:extLst>
              <a:ext uri="{FF2B5EF4-FFF2-40B4-BE49-F238E27FC236}">
                <a16:creationId xmlns:a16="http://schemas.microsoft.com/office/drawing/2014/main" xmlns="" id="{C0CA3AE6-94B6-426A-8924-BBA04C070BE2}"/>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6355" y="4742220"/>
            <a:ext cx="1513634" cy="151363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xmlns="" id="{AFD6ED3B-0562-41E4-A443-61B389275E40}"/>
              </a:ext>
            </a:extLst>
          </p:cNvPr>
          <p:cNvSpPr txBox="1"/>
          <p:nvPr/>
        </p:nvSpPr>
        <p:spPr>
          <a:xfrm>
            <a:off x="5046133" y="592071"/>
            <a:ext cx="3838084" cy="1200329"/>
          </a:xfrm>
          <a:prstGeom prst="rect">
            <a:avLst/>
          </a:prstGeom>
          <a:noFill/>
        </p:spPr>
        <p:txBody>
          <a:bodyPr wrap="square" rtlCol="0">
            <a:spAutoFit/>
          </a:bodyPr>
          <a:lstStyle/>
          <a:p>
            <a:pPr algn="ctr"/>
            <a:r>
              <a:rPr lang="en-GB" sz="2400" dirty="0"/>
              <a:t>Experts represent 20 of the EU Member States and Associated Countries</a:t>
            </a:r>
          </a:p>
        </p:txBody>
      </p:sp>
    </p:spTree>
    <p:extLst>
      <p:ext uri="{BB962C8B-B14F-4D97-AF65-F5344CB8AC3E}">
        <p14:creationId xmlns:p14="http://schemas.microsoft.com/office/powerpoint/2010/main" val="86056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1"/>
          <p:cNvSpPr txBox="1">
            <a:spLocks noGrp="1"/>
          </p:cNvSpPr>
          <p:nvPr>
            <p:ph type="body" idx="1"/>
          </p:nvPr>
        </p:nvSpPr>
        <p:spPr>
          <a:xfrm>
            <a:off x="189263" y="2107338"/>
            <a:ext cx="5008557" cy="124644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GB" sz="1600" dirty="0"/>
              <a:t>Provide recommendations on the implementation of FAIR, including corresponding requirements for services, in order to foster cross-disciplinary interoperability</a:t>
            </a:r>
            <a:endParaRPr dirty="0"/>
          </a:p>
        </p:txBody>
      </p:sp>
      <p:sp>
        <p:nvSpPr>
          <p:cNvPr id="343" name="Google Shape;343;p21"/>
          <p:cNvSpPr txBox="1">
            <a:spLocks noGrp="1"/>
          </p:cNvSpPr>
          <p:nvPr>
            <p:ph type="ftr" idx="11"/>
          </p:nvPr>
        </p:nvSpPr>
        <p:spPr>
          <a:xfrm>
            <a:off x="2018581" y="6545467"/>
            <a:ext cx="5572664" cy="331932"/>
          </a:xfrm>
          <a:prstGeom prst="rect">
            <a:avLst/>
          </a:prstGeom>
          <a:noFill/>
          <a:ln>
            <a:noFill/>
          </a:ln>
        </p:spPr>
        <p:txBody>
          <a:bodyPr spcFirstLastPara="1" wrap="square" lIns="91425" tIns="45700" rIns="91425" bIns="45700" anchor="ctr" anchorCtr="0">
            <a:noAutofit/>
          </a:bodyPr>
          <a:lstStyle/>
          <a:p>
            <a:r>
              <a:rPr lang="de-DE" dirty="0"/>
              <a:t>Oya Beyan, RDA Deutschland Tagung 2020, 27.02.2020, Potsdam</a:t>
            </a:r>
          </a:p>
        </p:txBody>
      </p:sp>
      <p:sp>
        <p:nvSpPr>
          <p:cNvPr id="344" name="Google Shape;344;p21"/>
          <p:cNvSpPr txBox="1">
            <a:spLocks noGrp="1"/>
          </p:cNvSpPr>
          <p:nvPr>
            <p:ph type="sldNum" idx="12"/>
          </p:nvPr>
        </p:nvSpPr>
        <p:spPr>
          <a:xfrm>
            <a:off x="7815532" y="6528871"/>
            <a:ext cx="6998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345" name="Google Shape;345;p21"/>
          <p:cNvSpPr/>
          <p:nvPr/>
        </p:nvSpPr>
        <p:spPr>
          <a:xfrm>
            <a:off x="4989" y="-45011"/>
            <a:ext cx="9144000" cy="1541463"/>
          </a:xfrm>
          <a:prstGeom prst="flowChartProcess">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6" name="Google Shape;346;p21"/>
          <p:cNvPicPr preferRelativeResize="0"/>
          <p:nvPr/>
        </p:nvPicPr>
        <p:blipFill rotWithShape="1">
          <a:blip r:embed="rId3">
            <a:alphaModFix/>
          </a:blip>
          <a:srcRect/>
          <a:stretch/>
        </p:blipFill>
        <p:spPr>
          <a:xfrm>
            <a:off x="459542" y="306436"/>
            <a:ext cx="4472222" cy="980193"/>
          </a:xfrm>
          <a:prstGeom prst="rect">
            <a:avLst/>
          </a:prstGeom>
          <a:noFill/>
          <a:ln>
            <a:noFill/>
          </a:ln>
        </p:spPr>
      </p:pic>
      <p:sp>
        <p:nvSpPr>
          <p:cNvPr id="347" name="Google Shape;347;p21"/>
          <p:cNvSpPr txBox="1"/>
          <p:nvPr/>
        </p:nvSpPr>
        <p:spPr>
          <a:xfrm>
            <a:off x="189263" y="3025377"/>
            <a:ext cx="7886700" cy="54794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2A4A88"/>
              </a:buClr>
              <a:buSzPts val="2400"/>
              <a:buFont typeface="Calibri"/>
              <a:buNone/>
            </a:pPr>
            <a:r>
              <a:rPr lang="en-GB" sz="2400" b="1">
                <a:solidFill>
                  <a:srgbClr val="2A4A88"/>
                </a:solidFill>
                <a:latin typeface="Calibri"/>
                <a:ea typeface="Calibri"/>
                <a:cs typeface="Calibri"/>
                <a:sym typeface="Calibri"/>
              </a:rPr>
              <a:t>HOW</a:t>
            </a:r>
            <a:endParaRPr/>
          </a:p>
        </p:txBody>
      </p:sp>
      <p:sp>
        <p:nvSpPr>
          <p:cNvPr id="348" name="Google Shape;348;p21"/>
          <p:cNvSpPr txBox="1"/>
          <p:nvPr/>
        </p:nvSpPr>
        <p:spPr>
          <a:xfrm>
            <a:off x="189261" y="3550546"/>
            <a:ext cx="8959727" cy="1328131"/>
          </a:xfrm>
          <a:prstGeom prst="rect">
            <a:avLst/>
          </a:prstGeom>
          <a:noFill/>
          <a:ln>
            <a:noFill/>
          </a:ln>
        </p:spPr>
        <p:txBody>
          <a:bodyPr spcFirstLastPara="1" wrap="square" lIns="91425" tIns="45700" rIns="91425" bIns="45700" numCol="2" anchor="t" anchorCtr="0">
            <a:noAutofit/>
          </a:bodyPr>
          <a:lstStyle/>
          <a:p>
            <a:pPr marL="342900" marR="0" lvl="0" indent="-342900" algn="l" rtl="0">
              <a:lnSpc>
                <a:spcPct val="90000"/>
              </a:lnSpc>
              <a:spcBef>
                <a:spcPts val="0"/>
              </a:spcBef>
              <a:spcAft>
                <a:spcPts val="0"/>
              </a:spcAft>
              <a:buClr>
                <a:schemeClr val="dk1"/>
              </a:buClr>
              <a:buSzPts val="1600"/>
              <a:buFont typeface="Calibri"/>
              <a:buAutoNum type="arabicPeriod"/>
            </a:pPr>
            <a:r>
              <a:rPr lang="en-GB" sz="1600" dirty="0">
                <a:solidFill>
                  <a:schemeClr val="dk1"/>
                </a:solidFill>
                <a:latin typeface="Calibri"/>
                <a:ea typeface="Calibri"/>
                <a:cs typeface="Calibri"/>
                <a:sym typeface="Calibri"/>
              </a:rPr>
              <a:t>Data standards &amp; sharing agreements</a:t>
            </a:r>
            <a:endParaRPr dirty="0"/>
          </a:p>
          <a:p>
            <a:pPr marL="342900" marR="0" lvl="0" indent="-342900" algn="l" rtl="0">
              <a:lnSpc>
                <a:spcPct val="90000"/>
              </a:lnSpc>
              <a:spcBef>
                <a:spcPts val="1000"/>
              </a:spcBef>
              <a:spcAft>
                <a:spcPts val="0"/>
              </a:spcAft>
              <a:buClr>
                <a:schemeClr val="dk1"/>
              </a:buClr>
              <a:buSzPts val="1600"/>
              <a:buFont typeface="Calibri"/>
              <a:buAutoNum type="arabicPeriod"/>
            </a:pPr>
            <a:r>
              <a:rPr lang="en-GB" sz="1600" dirty="0">
                <a:solidFill>
                  <a:schemeClr val="dk1"/>
                </a:solidFill>
                <a:latin typeface="Calibri"/>
                <a:ea typeface="Calibri"/>
                <a:cs typeface="Calibri"/>
                <a:sym typeface="Calibri"/>
              </a:rPr>
              <a:t>Upscale best-practice solutions </a:t>
            </a:r>
            <a:endParaRPr dirty="0"/>
          </a:p>
          <a:p>
            <a:pPr marL="342900" marR="0" lvl="0" indent="-342900" algn="l" rtl="0">
              <a:lnSpc>
                <a:spcPct val="90000"/>
              </a:lnSpc>
              <a:spcBef>
                <a:spcPts val="1000"/>
              </a:spcBef>
              <a:spcAft>
                <a:spcPts val="0"/>
              </a:spcAft>
              <a:buClr>
                <a:schemeClr val="dk1"/>
              </a:buClr>
              <a:buSzPts val="1600"/>
              <a:buFont typeface="Calibri"/>
              <a:buAutoNum type="arabicPeriod"/>
            </a:pPr>
            <a:r>
              <a:rPr lang="en-GB" sz="1600" dirty="0">
                <a:solidFill>
                  <a:schemeClr val="dk1"/>
                </a:solidFill>
                <a:latin typeface="Calibri"/>
                <a:ea typeface="Calibri"/>
                <a:cs typeface="Calibri"/>
                <a:sym typeface="Calibri"/>
              </a:rPr>
              <a:t>EOSC Interoperability Framework </a:t>
            </a:r>
            <a:endParaRPr dirty="0"/>
          </a:p>
          <a:p>
            <a:pPr marL="342900" marR="0" lvl="0" indent="-342900" algn="l" rtl="0">
              <a:lnSpc>
                <a:spcPct val="90000"/>
              </a:lnSpc>
              <a:spcBef>
                <a:spcPts val="1000"/>
              </a:spcBef>
              <a:spcAft>
                <a:spcPts val="0"/>
              </a:spcAft>
              <a:buClr>
                <a:schemeClr val="dk1"/>
              </a:buClr>
              <a:buSzPts val="1600"/>
              <a:buFont typeface="Calibri"/>
              <a:buAutoNum type="arabicPeriod"/>
            </a:pPr>
            <a:r>
              <a:rPr lang="en-GB" sz="1600" dirty="0">
                <a:solidFill>
                  <a:schemeClr val="dk1"/>
                </a:solidFill>
                <a:latin typeface="Calibri"/>
                <a:ea typeface="Calibri"/>
                <a:cs typeface="Calibri"/>
                <a:sym typeface="Calibri"/>
              </a:rPr>
              <a:t>Identify service requirements for FAIR </a:t>
            </a:r>
            <a:endParaRPr lang="en-GB" dirty="0">
              <a:ea typeface="Calibri"/>
            </a:endParaRPr>
          </a:p>
          <a:p>
            <a:pPr marL="342900" marR="0" lvl="0" indent="-342900" algn="l" rtl="0">
              <a:lnSpc>
                <a:spcPct val="90000"/>
              </a:lnSpc>
              <a:spcBef>
                <a:spcPts val="1000"/>
              </a:spcBef>
              <a:spcAft>
                <a:spcPts val="0"/>
              </a:spcAft>
              <a:buClr>
                <a:schemeClr val="dk1"/>
              </a:buClr>
              <a:buSzPts val="1600"/>
              <a:buFont typeface="Calibri"/>
              <a:buAutoNum type="arabicPeriod"/>
            </a:pPr>
            <a:endParaRPr lang="en-GB" sz="1600" dirty="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ts val="1600"/>
              <a:buFont typeface="Calibri"/>
              <a:buAutoNum type="arabicPeriod"/>
            </a:pPr>
            <a:r>
              <a:rPr lang="en-GB" sz="1600" dirty="0">
                <a:solidFill>
                  <a:schemeClr val="dk1"/>
                </a:solidFill>
                <a:latin typeface="Calibri"/>
                <a:ea typeface="Calibri"/>
                <a:cs typeface="Calibri"/>
                <a:sym typeface="Calibri"/>
              </a:rPr>
              <a:t>Persistent Identifier Policy for EOSC</a:t>
            </a:r>
            <a:endParaRPr dirty="0"/>
          </a:p>
          <a:p>
            <a:pPr marL="342900" marR="0" lvl="0" indent="-342900" algn="l" rtl="0">
              <a:lnSpc>
                <a:spcPct val="90000"/>
              </a:lnSpc>
              <a:spcBef>
                <a:spcPts val="1000"/>
              </a:spcBef>
              <a:spcAft>
                <a:spcPts val="0"/>
              </a:spcAft>
              <a:buClr>
                <a:schemeClr val="dk1"/>
              </a:buClr>
              <a:buSzPts val="1600"/>
              <a:buFont typeface="Calibri"/>
              <a:buAutoNum type="arabicPeriod"/>
            </a:pPr>
            <a:r>
              <a:rPr lang="en-GB" sz="1600" dirty="0">
                <a:solidFill>
                  <a:schemeClr val="dk1"/>
                </a:solidFill>
                <a:latin typeface="Calibri"/>
                <a:ea typeface="Calibri"/>
                <a:cs typeface="Calibri"/>
                <a:sym typeface="Calibri"/>
              </a:rPr>
              <a:t>Frameworks to assess FAIR data and            certify services that enable FAIR</a:t>
            </a:r>
            <a:endParaRPr dirty="0"/>
          </a:p>
          <a:p>
            <a:pPr marL="342900" marR="0" lvl="0" indent="-342900" algn="l" rtl="0">
              <a:lnSpc>
                <a:spcPct val="90000"/>
              </a:lnSpc>
              <a:spcBef>
                <a:spcPts val="1000"/>
              </a:spcBef>
              <a:spcAft>
                <a:spcPts val="0"/>
              </a:spcAft>
              <a:buClr>
                <a:schemeClr val="dk1"/>
              </a:buClr>
              <a:buSzPts val="1600"/>
              <a:buFont typeface="Calibri"/>
              <a:buAutoNum type="arabicPeriod"/>
            </a:pPr>
            <a:r>
              <a:rPr lang="en-GB" sz="1600" dirty="0">
                <a:solidFill>
                  <a:schemeClr val="dk1"/>
                </a:solidFill>
                <a:latin typeface="Calibri"/>
                <a:ea typeface="Calibri"/>
                <a:cs typeface="Calibri"/>
                <a:sym typeface="Calibri"/>
              </a:rPr>
              <a:t>Converge towards globally-accepted frameworks</a:t>
            </a:r>
            <a:endParaRPr dirty="0"/>
          </a:p>
          <a:p>
            <a:pPr marL="342900" marR="0" lvl="0" indent="-254000" algn="l" rtl="0">
              <a:lnSpc>
                <a:spcPct val="90000"/>
              </a:lnSpc>
              <a:spcBef>
                <a:spcPts val="100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p:txBody>
      </p:sp>
      <p:sp>
        <p:nvSpPr>
          <p:cNvPr id="349" name="Google Shape;349;p21"/>
          <p:cNvSpPr txBox="1"/>
          <p:nvPr/>
        </p:nvSpPr>
        <p:spPr>
          <a:xfrm>
            <a:off x="189263" y="1573925"/>
            <a:ext cx="1257115" cy="54794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2A4A88"/>
              </a:buClr>
              <a:buSzPts val="2400"/>
              <a:buFont typeface="Calibri"/>
              <a:buNone/>
            </a:pPr>
            <a:r>
              <a:rPr lang="en-GB" sz="2400" b="1">
                <a:solidFill>
                  <a:srgbClr val="2A4A88"/>
                </a:solidFill>
                <a:latin typeface="Calibri"/>
                <a:ea typeface="Calibri"/>
                <a:cs typeface="Calibri"/>
                <a:sym typeface="Calibri"/>
              </a:rPr>
              <a:t>WHAT</a:t>
            </a:r>
            <a:endParaRPr/>
          </a:p>
        </p:txBody>
      </p:sp>
      <p:sp>
        <p:nvSpPr>
          <p:cNvPr id="350" name="Google Shape;350;p21"/>
          <p:cNvSpPr txBox="1"/>
          <p:nvPr/>
        </p:nvSpPr>
        <p:spPr>
          <a:xfrm>
            <a:off x="5235783" y="1546241"/>
            <a:ext cx="1257115" cy="54794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2A4A88"/>
              </a:buClr>
              <a:buSzPts val="2400"/>
              <a:buFont typeface="Calibri"/>
              <a:buNone/>
            </a:pPr>
            <a:r>
              <a:rPr lang="en-GB" sz="2400" b="1">
                <a:solidFill>
                  <a:srgbClr val="2A4A88"/>
                </a:solidFill>
                <a:latin typeface="Calibri"/>
                <a:ea typeface="Calibri"/>
                <a:cs typeface="Calibri"/>
                <a:sym typeface="Calibri"/>
              </a:rPr>
              <a:t>WHY</a:t>
            </a:r>
            <a:endParaRPr/>
          </a:p>
        </p:txBody>
      </p:sp>
      <p:sp>
        <p:nvSpPr>
          <p:cNvPr id="351" name="Google Shape;351;p21"/>
          <p:cNvSpPr/>
          <p:nvPr/>
        </p:nvSpPr>
        <p:spPr>
          <a:xfrm>
            <a:off x="4074426" y="5349972"/>
            <a:ext cx="1441447" cy="680889"/>
          </a:xfrm>
          <a:custGeom>
            <a:avLst/>
            <a:gdLst/>
            <a:ahLst/>
            <a:cxnLst/>
            <a:rect l="l" t="t" r="r" b="b"/>
            <a:pathLst>
              <a:path w="3572350" h="476848" extrusionOk="0">
                <a:moveTo>
                  <a:pt x="0" y="0"/>
                </a:moveTo>
                <a:lnTo>
                  <a:pt x="3572350" y="0"/>
                </a:lnTo>
                <a:lnTo>
                  <a:pt x="3572350" y="476848"/>
                </a:lnTo>
                <a:lnTo>
                  <a:pt x="0" y="476848"/>
                </a:lnTo>
                <a:lnTo>
                  <a:pt x="0" y="0"/>
                </a:lnTo>
                <a:close/>
              </a:path>
            </a:pathLst>
          </a:custGeom>
          <a:noFill/>
          <a:ln>
            <a:noFill/>
          </a:ln>
        </p:spPr>
        <p:txBody>
          <a:bodyPr spcFirstLastPara="1" wrap="square" lIns="99550" tIns="99550" rIns="99550" bIns="99550" anchor="b"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b="1">
                <a:solidFill>
                  <a:schemeClr val="dk1"/>
                </a:solidFill>
                <a:latin typeface="Calibri"/>
                <a:ea typeface="Calibri"/>
                <a:cs typeface="Calibri"/>
                <a:sym typeface="Calibri"/>
              </a:rPr>
              <a:t>Q1 2020 </a:t>
            </a:r>
            <a:br>
              <a:rPr lang="en-GB" sz="1400" b="1">
                <a:solidFill>
                  <a:schemeClr val="dk1"/>
                </a:solidFill>
                <a:latin typeface="Calibri"/>
                <a:ea typeface="Calibri"/>
                <a:cs typeface="Calibri"/>
                <a:sym typeface="Calibri"/>
              </a:rPr>
            </a:br>
            <a:r>
              <a:rPr lang="en-GB" sz="1400">
                <a:solidFill>
                  <a:schemeClr val="dk1"/>
                </a:solidFill>
                <a:latin typeface="Calibri"/>
                <a:ea typeface="Calibri"/>
                <a:cs typeface="Calibri"/>
                <a:sym typeface="Calibri"/>
              </a:rPr>
              <a:t>2020 Annual FAIR work plan</a:t>
            </a:r>
            <a:endParaRPr/>
          </a:p>
        </p:txBody>
      </p:sp>
      <p:sp>
        <p:nvSpPr>
          <p:cNvPr id="352" name="Google Shape;352;p21"/>
          <p:cNvSpPr/>
          <p:nvPr/>
        </p:nvSpPr>
        <p:spPr>
          <a:xfrm>
            <a:off x="2609621" y="5377200"/>
            <a:ext cx="1632211" cy="1131014"/>
          </a:xfrm>
          <a:custGeom>
            <a:avLst/>
            <a:gdLst/>
            <a:ahLst/>
            <a:cxnLst/>
            <a:rect l="l" t="t" r="r" b="b"/>
            <a:pathLst>
              <a:path w="3572350" h="476848" extrusionOk="0">
                <a:moveTo>
                  <a:pt x="0" y="0"/>
                </a:moveTo>
                <a:lnTo>
                  <a:pt x="3572350" y="0"/>
                </a:lnTo>
                <a:lnTo>
                  <a:pt x="3572350" y="476848"/>
                </a:lnTo>
                <a:lnTo>
                  <a:pt x="0" y="476848"/>
                </a:lnTo>
                <a:lnTo>
                  <a:pt x="0" y="0"/>
                </a:lnTo>
                <a:close/>
              </a:path>
            </a:pathLst>
          </a:custGeom>
          <a:noFill/>
          <a:ln>
            <a:noFill/>
          </a:ln>
        </p:spPr>
        <p:txBody>
          <a:bodyPr spcFirstLastPara="1" wrap="square" lIns="99550" tIns="99550" rIns="99550" bIns="99550" anchor="b"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b="1">
                <a:solidFill>
                  <a:schemeClr val="dk1"/>
                </a:solidFill>
                <a:latin typeface="Calibri"/>
                <a:ea typeface="Calibri"/>
                <a:cs typeface="Calibri"/>
                <a:sym typeface="Calibri"/>
              </a:rPr>
              <a:t>Q4 2019 </a:t>
            </a:r>
            <a:br>
              <a:rPr lang="en-GB" sz="1400" b="1">
                <a:solidFill>
                  <a:schemeClr val="dk1"/>
                </a:solidFill>
                <a:latin typeface="Calibri"/>
                <a:ea typeface="Calibri"/>
                <a:cs typeface="Calibri"/>
                <a:sym typeface="Calibri"/>
              </a:rPr>
            </a:br>
            <a:r>
              <a:rPr lang="en-GB" sz="1400">
                <a:solidFill>
                  <a:schemeClr val="dk1"/>
                </a:solidFill>
                <a:latin typeface="Calibri"/>
                <a:ea typeface="Calibri"/>
                <a:cs typeface="Calibri"/>
                <a:sym typeface="Calibri"/>
              </a:rPr>
              <a:t>PID policy defined</a:t>
            </a:r>
            <a:endParaRPr/>
          </a:p>
          <a:p>
            <a:pPr marL="0" marR="0" lvl="0" indent="0" algn="ctr" rtl="0">
              <a:lnSpc>
                <a:spcPct val="90000"/>
              </a:lnSpc>
              <a:spcBef>
                <a:spcPts val="800"/>
              </a:spcBef>
              <a:spcAft>
                <a:spcPts val="0"/>
              </a:spcAft>
              <a:buNone/>
            </a:pPr>
            <a:r>
              <a:rPr lang="en-GB" sz="1400">
                <a:solidFill>
                  <a:schemeClr val="dk1"/>
                </a:solidFill>
                <a:latin typeface="Calibri"/>
                <a:ea typeface="Calibri"/>
                <a:cs typeface="Calibri"/>
                <a:sym typeface="Calibri"/>
              </a:rPr>
              <a:t>Outline metrics for FAIR data &amp; service certification</a:t>
            </a:r>
            <a:endParaRPr sz="1400">
              <a:solidFill>
                <a:schemeClr val="dk1"/>
              </a:solidFill>
              <a:latin typeface="Calibri"/>
              <a:ea typeface="Calibri"/>
              <a:cs typeface="Calibri"/>
              <a:sym typeface="Calibri"/>
            </a:endParaRPr>
          </a:p>
        </p:txBody>
      </p:sp>
      <p:sp>
        <p:nvSpPr>
          <p:cNvPr id="353" name="Google Shape;353;p21"/>
          <p:cNvSpPr/>
          <p:nvPr/>
        </p:nvSpPr>
        <p:spPr>
          <a:xfrm>
            <a:off x="6052613" y="5320925"/>
            <a:ext cx="1370298"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dk1"/>
                </a:solidFill>
                <a:latin typeface="Calibri"/>
                <a:ea typeface="Calibri"/>
                <a:cs typeface="Calibri"/>
                <a:sym typeface="Calibri"/>
              </a:rPr>
              <a:t>Q3 2020 </a:t>
            </a:r>
            <a:endParaRPr/>
          </a:p>
          <a:p>
            <a:pPr marL="0" marR="0" lvl="0" indent="0" algn="ctr" rtl="0">
              <a:spcBef>
                <a:spcPts val="0"/>
              </a:spcBef>
              <a:spcAft>
                <a:spcPts val="0"/>
              </a:spcAft>
              <a:buNone/>
            </a:pPr>
            <a:r>
              <a:rPr lang="en-GB" sz="1400">
                <a:solidFill>
                  <a:schemeClr val="dk1"/>
                </a:solidFill>
                <a:latin typeface="Calibri"/>
                <a:ea typeface="Calibri"/>
                <a:cs typeface="Calibri"/>
                <a:sym typeface="Calibri"/>
              </a:rPr>
              <a:t>EOSC Interoperability Framework </a:t>
            </a:r>
            <a:endParaRPr sz="1400">
              <a:solidFill>
                <a:schemeClr val="dk1"/>
              </a:solidFill>
              <a:latin typeface="Calibri"/>
              <a:ea typeface="Calibri"/>
              <a:cs typeface="Calibri"/>
              <a:sym typeface="Calibri"/>
            </a:endParaRPr>
          </a:p>
        </p:txBody>
      </p:sp>
      <p:grpSp>
        <p:nvGrpSpPr>
          <p:cNvPr id="354" name="Google Shape;354;p21"/>
          <p:cNvGrpSpPr/>
          <p:nvPr/>
        </p:nvGrpSpPr>
        <p:grpSpPr>
          <a:xfrm>
            <a:off x="535205" y="4895360"/>
            <a:ext cx="8495195" cy="1158460"/>
            <a:chOff x="535206" y="5324634"/>
            <a:chExt cx="8137220" cy="1158460"/>
          </a:xfrm>
        </p:grpSpPr>
        <p:sp>
          <p:nvSpPr>
            <p:cNvPr id="355" name="Google Shape;355;p21"/>
            <p:cNvSpPr/>
            <p:nvPr/>
          </p:nvSpPr>
          <p:spPr>
            <a:xfrm>
              <a:off x="535206" y="5324634"/>
              <a:ext cx="8137220" cy="476848"/>
            </a:xfrm>
            <a:prstGeom prst="notchedRightArrow">
              <a:avLst>
                <a:gd name="adj1" fmla="val 50000"/>
                <a:gd name="adj2" fmla="val 50000"/>
              </a:avLst>
            </a:prstGeom>
            <a:solidFill>
              <a:srgbClr val="2F5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1080393" y="5802205"/>
              <a:ext cx="1303523" cy="680889"/>
            </a:xfrm>
            <a:custGeom>
              <a:avLst/>
              <a:gdLst/>
              <a:ahLst/>
              <a:cxnLst/>
              <a:rect l="l" t="t" r="r" b="b"/>
              <a:pathLst>
                <a:path w="3572350" h="476848" extrusionOk="0">
                  <a:moveTo>
                    <a:pt x="0" y="0"/>
                  </a:moveTo>
                  <a:lnTo>
                    <a:pt x="3572350" y="0"/>
                  </a:lnTo>
                  <a:lnTo>
                    <a:pt x="3572350" y="476848"/>
                  </a:lnTo>
                  <a:lnTo>
                    <a:pt x="0" y="476848"/>
                  </a:lnTo>
                  <a:lnTo>
                    <a:pt x="0" y="0"/>
                  </a:lnTo>
                  <a:close/>
                </a:path>
              </a:pathLst>
            </a:custGeom>
            <a:noFill/>
            <a:ln>
              <a:noFill/>
            </a:ln>
          </p:spPr>
          <p:txBody>
            <a:bodyPr spcFirstLastPara="1" wrap="square" lIns="99550" tIns="99550" rIns="99550" bIns="99550" anchor="b"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b="1">
                  <a:solidFill>
                    <a:schemeClr val="dk1"/>
                  </a:solidFill>
                  <a:latin typeface="Calibri"/>
                  <a:ea typeface="Calibri"/>
                  <a:cs typeface="Calibri"/>
                  <a:sym typeface="Calibri"/>
                </a:rPr>
                <a:t>Q2 2019 </a:t>
              </a:r>
              <a:br>
                <a:rPr lang="en-GB" sz="1400" b="1">
                  <a:solidFill>
                    <a:schemeClr val="dk1"/>
                  </a:solidFill>
                  <a:latin typeface="Calibri"/>
                  <a:ea typeface="Calibri"/>
                  <a:cs typeface="Calibri"/>
                  <a:sym typeface="Calibri"/>
                </a:rPr>
              </a:br>
              <a:r>
                <a:rPr lang="en-GB" sz="1400">
                  <a:solidFill>
                    <a:schemeClr val="dk1"/>
                  </a:solidFill>
                  <a:latin typeface="Calibri"/>
                  <a:ea typeface="Calibri"/>
                  <a:cs typeface="Calibri"/>
                  <a:sym typeface="Calibri"/>
                </a:rPr>
                <a:t>2019 Annual FAIR work plan</a:t>
              </a:r>
              <a:endParaRPr/>
            </a:p>
          </p:txBody>
        </p:sp>
        <p:sp>
          <p:nvSpPr>
            <p:cNvPr id="357" name="Google Shape;357;p21"/>
            <p:cNvSpPr/>
            <p:nvPr/>
          </p:nvSpPr>
          <p:spPr>
            <a:xfrm>
              <a:off x="1708404" y="5476945"/>
              <a:ext cx="119212" cy="119212"/>
            </a:xfrm>
            <a:prstGeom prst="ellipse">
              <a:avLst/>
            </a:prstGeom>
            <a:solidFill>
              <a:schemeClr val="accent4"/>
            </a:solidFill>
            <a:ln w="1905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21"/>
          <p:cNvSpPr/>
          <p:nvPr/>
        </p:nvSpPr>
        <p:spPr>
          <a:xfrm>
            <a:off x="3521173" y="5043658"/>
            <a:ext cx="119212" cy="119212"/>
          </a:xfrm>
          <a:prstGeom prst="ellipse">
            <a:avLst/>
          </a:prstGeom>
          <a:solidFill>
            <a:schemeClr val="accent4"/>
          </a:solidFill>
          <a:ln w="1905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4672194" y="5051674"/>
            <a:ext cx="119212" cy="119212"/>
          </a:xfrm>
          <a:prstGeom prst="ellipse">
            <a:avLst/>
          </a:prstGeom>
          <a:solidFill>
            <a:schemeClr val="accent4"/>
          </a:solidFill>
          <a:ln w="1905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6749665" y="5060910"/>
            <a:ext cx="119212" cy="119212"/>
          </a:xfrm>
          <a:prstGeom prst="ellipse">
            <a:avLst/>
          </a:prstGeom>
          <a:solidFill>
            <a:schemeClr val="accent4"/>
          </a:solidFill>
          <a:ln w="1905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8065116" y="5050454"/>
            <a:ext cx="119212" cy="119212"/>
          </a:xfrm>
          <a:prstGeom prst="ellipse">
            <a:avLst/>
          </a:prstGeom>
          <a:solidFill>
            <a:schemeClr val="accent4"/>
          </a:solidFill>
          <a:ln w="1905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7326654" y="5303693"/>
            <a:ext cx="181734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dk1"/>
                </a:solidFill>
                <a:latin typeface="Calibri"/>
                <a:ea typeface="Calibri"/>
                <a:cs typeface="Calibri"/>
                <a:sym typeface="Calibri"/>
              </a:rPr>
              <a:t>Q4 2020 </a:t>
            </a:r>
            <a:endParaRPr/>
          </a:p>
          <a:p>
            <a:pPr marL="0" marR="0" lvl="0" indent="0" algn="ctr" rtl="0">
              <a:spcBef>
                <a:spcPts val="0"/>
              </a:spcBef>
              <a:spcAft>
                <a:spcPts val="0"/>
              </a:spcAft>
              <a:buNone/>
            </a:pPr>
            <a:r>
              <a:rPr lang="en-GB" sz="1400">
                <a:solidFill>
                  <a:schemeClr val="dk1"/>
                </a:solidFill>
                <a:latin typeface="Calibri"/>
                <a:ea typeface="Calibri"/>
                <a:cs typeface="Calibri"/>
                <a:sym typeface="Calibri"/>
              </a:rPr>
              <a:t>Updated PID policy</a:t>
            </a:r>
            <a:endParaRPr/>
          </a:p>
          <a:p>
            <a:pPr marL="0" marR="0" lvl="0" indent="0" algn="ctr" rtl="0">
              <a:spcBef>
                <a:spcPts val="0"/>
              </a:spcBef>
              <a:spcAft>
                <a:spcPts val="0"/>
              </a:spcAft>
              <a:buNone/>
            </a:pPr>
            <a:endParaRPr sz="700">
              <a:solidFill>
                <a:schemeClr val="dk1"/>
              </a:solidFill>
              <a:latin typeface="Calibri"/>
              <a:ea typeface="Calibri"/>
              <a:cs typeface="Calibri"/>
              <a:sym typeface="Calibri"/>
            </a:endParaRPr>
          </a:p>
          <a:p>
            <a:pPr marL="0" marR="0" lvl="0" indent="0" algn="ctr" rtl="0">
              <a:spcBef>
                <a:spcPts val="0"/>
              </a:spcBef>
              <a:spcAft>
                <a:spcPts val="0"/>
              </a:spcAft>
              <a:buNone/>
            </a:pPr>
            <a:r>
              <a:rPr lang="en-GB" sz="1400">
                <a:solidFill>
                  <a:schemeClr val="dk1"/>
                </a:solidFill>
                <a:latin typeface="Calibri"/>
                <a:ea typeface="Calibri"/>
                <a:cs typeface="Calibri"/>
                <a:sym typeface="Calibri"/>
              </a:rPr>
              <a:t>Updated FAIR metrics &amp; service certification</a:t>
            </a:r>
            <a:endParaRPr sz="1400">
              <a:solidFill>
                <a:schemeClr val="dk1"/>
              </a:solidFill>
              <a:latin typeface="Calibri"/>
              <a:ea typeface="Calibri"/>
              <a:cs typeface="Calibri"/>
              <a:sym typeface="Calibri"/>
            </a:endParaRPr>
          </a:p>
        </p:txBody>
      </p:sp>
      <p:grpSp>
        <p:nvGrpSpPr>
          <p:cNvPr id="363" name="Google Shape;363;p21"/>
          <p:cNvGrpSpPr/>
          <p:nvPr/>
        </p:nvGrpSpPr>
        <p:grpSpPr>
          <a:xfrm>
            <a:off x="3493155" y="6146435"/>
            <a:ext cx="4868792" cy="308865"/>
            <a:chOff x="3789947" y="6187220"/>
            <a:chExt cx="3531352" cy="210588"/>
          </a:xfrm>
        </p:grpSpPr>
        <p:cxnSp>
          <p:nvCxnSpPr>
            <p:cNvPr id="364" name="Google Shape;364;p21"/>
            <p:cNvCxnSpPr/>
            <p:nvPr/>
          </p:nvCxnSpPr>
          <p:spPr>
            <a:xfrm>
              <a:off x="3789947" y="6376535"/>
              <a:ext cx="3531352" cy="21273"/>
            </a:xfrm>
            <a:prstGeom prst="straightConnector1">
              <a:avLst/>
            </a:prstGeom>
            <a:noFill/>
            <a:ln w="9525" cap="flat" cmpd="sng">
              <a:solidFill>
                <a:schemeClr val="dk1"/>
              </a:solidFill>
              <a:prstDash val="dash"/>
              <a:miter lim="800000"/>
              <a:headEnd type="none" w="sm" len="sm"/>
              <a:tailEnd type="triangle" w="med" len="med"/>
            </a:ln>
          </p:spPr>
        </p:cxnSp>
        <p:sp>
          <p:nvSpPr>
            <p:cNvPr id="365" name="Google Shape;365;p21"/>
            <p:cNvSpPr txBox="1"/>
            <p:nvPr/>
          </p:nvSpPr>
          <p:spPr>
            <a:xfrm>
              <a:off x="4569405" y="6187220"/>
              <a:ext cx="1441447" cy="209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dirty="0">
                  <a:solidFill>
                    <a:schemeClr val="dk1"/>
                  </a:solidFill>
                  <a:latin typeface="Calibri"/>
                  <a:ea typeface="Calibri"/>
                  <a:cs typeface="Calibri"/>
                  <a:sym typeface="Calibri"/>
                </a:rPr>
                <a:t>testing &amp; iterating</a:t>
              </a:r>
              <a:endParaRPr dirty="0"/>
            </a:p>
          </p:txBody>
        </p:sp>
      </p:grpSp>
      <p:sp>
        <p:nvSpPr>
          <p:cNvPr id="366" name="Google Shape;366;p21"/>
          <p:cNvSpPr txBox="1"/>
          <p:nvPr/>
        </p:nvSpPr>
        <p:spPr>
          <a:xfrm>
            <a:off x="5276838" y="2104835"/>
            <a:ext cx="1596347" cy="124644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Connect people, data and service via standards</a:t>
            </a:r>
            <a:endParaRPr/>
          </a:p>
          <a:p>
            <a:pPr marL="0" marR="0" lvl="0" indent="0" algn="ctr" rtl="0">
              <a:lnSpc>
                <a:spcPct val="90000"/>
              </a:lnSpc>
              <a:spcBef>
                <a:spcPts val="0"/>
              </a:spcBef>
              <a:spcAft>
                <a:spcPts val="0"/>
              </a:spcAft>
              <a:buClr>
                <a:schemeClr val="dk1"/>
              </a:buClr>
              <a:buSzPts val="1600"/>
              <a:buFont typeface="Calibri"/>
              <a:buNone/>
            </a:pPr>
            <a:endParaRPr sz="16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Be the glue</a:t>
            </a:r>
            <a:endParaRPr/>
          </a:p>
        </p:txBody>
      </p:sp>
      <p:pic>
        <p:nvPicPr>
          <p:cNvPr id="367" name="Google Shape;367;p21"/>
          <p:cNvPicPr preferRelativeResize="0"/>
          <p:nvPr/>
        </p:nvPicPr>
        <p:blipFill rotWithShape="1">
          <a:blip r:embed="rId4">
            <a:clrChange>
              <a:clrFrom>
                <a:srgbClr val="F6F7F9"/>
              </a:clrFrom>
              <a:clrTo>
                <a:srgbClr val="F6F7F9">
                  <a:alpha val="0"/>
                </a:srgbClr>
              </a:clrTo>
            </a:clrChange>
            <a:alphaModFix/>
          </a:blip>
          <a:srcRect/>
          <a:stretch/>
        </p:blipFill>
        <p:spPr>
          <a:xfrm>
            <a:off x="6952202" y="1385791"/>
            <a:ext cx="2307412" cy="2297196"/>
          </a:xfrm>
          <a:prstGeom prst="rect">
            <a:avLst/>
          </a:prstGeom>
          <a:noFill/>
          <a:ln>
            <a:noFill/>
          </a:ln>
        </p:spPr>
      </p:pic>
      <p:pic>
        <p:nvPicPr>
          <p:cNvPr id="368" name="Google Shape;368;p21"/>
          <p:cNvPicPr preferRelativeResize="0"/>
          <p:nvPr/>
        </p:nvPicPr>
        <p:blipFill rotWithShape="1">
          <a:blip r:embed="rId5">
            <a:alphaModFix/>
          </a:blip>
          <a:srcRect/>
          <a:stretch/>
        </p:blipFill>
        <p:spPr>
          <a:xfrm>
            <a:off x="7736917" y="54637"/>
            <a:ext cx="1327350" cy="1331154"/>
          </a:xfrm>
          <a:prstGeom prst="rect">
            <a:avLst/>
          </a:prstGeom>
          <a:noFill/>
          <a:ln>
            <a:noFill/>
          </a:ln>
        </p:spPr>
      </p:pic>
      <p:sp>
        <p:nvSpPr>
          <p:cNvPr id="369" name="Google Shape;369;p21"/>
          <p:cNvSpPr txBox="1"/>
          <p:nvPr/>
        </p:nvSpPr>
        <p:spPr>
          <a:xfrm>
            <a:off x="5960531" y="931576"/>
            <a:ext cx="1956599" cy="50400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A4A88"/>
              </a:buClr>
              <a:buSzPts val="1480"/>
              <a:buFont typeface="Arial"/>
              <a:buNone/>
            </a:pPr>
            <a:r>
              <a:rPr lang="en-GB" sz="1480">
                <a:solidFill>
                  <a:schemeClr val="dk1"/>
                </a:solidFill>
                <a:latin typeface="Calibri"/>
                <a:ea typeface="Calibri"/>
                <a:cs typeface="Calibri"/>
                <a:sym typeface="Calibri"/>
              </a:rPr>
              <a:t>Chair: Sarah Jones</a:t>
            </a:r>
            <a:endParaRPr/>
          </a:p>
          <a:p>
            <a:pPr marL="0" marR="0" lvl="0" indent="0" algn="l" rtl="0">
              <a:lnSpc>
                <a:spcPct val="90000"/>
              </a:lnSpc>
              <a:spcBef>
                <a:spcPts val="0"/>
              </a:spcBef>
              <a:spcAft>
                <a:spcPts val="0"/>
              </a:spcAft>
              <a:buClr>
                <a:srgbClr val="2A4A88"/>
              </a:buClr>
              <a:buSzPts val="1480"/>
              <a:buFont typeface="Arial"/>
              <a:buNone/>
            </a:pPr>
            <a:r>
              <a:rPr lang="en-GB" sz="1480">
                <a:solidFill>
                  <a:schemeClr val="dk1"/>
                </a:solidFill>
                <a:latin typeface="Calibri"/>
                <a:ea typeface="Calibri"/>
                <a:cs typeface="Calibri"/>
                <a:sym typeface="Calibri"/>
              </a:rPr>
              <a:t>Independent Expert</a:t>
            </a:r>
            <a:endParaRPr/>
          </a:p>
        </p:txBody>
      </p:sp>
    </p:spTree>
    <p:extLst>
      <p:ext uri="{BB962C8B-B14F-4D97-AF65-F5344CB8AC3E}">
        <p14:creationId xmlns:p14="http://schemas.microsoft.com/office/powerpoint/2010/main" val="3090223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52" y="833910"/>
            <a:ext cx="7886700" cy="1325563"/>
          </a:xfrm>
        </p:spPr>
        <p:txBody>
          <a:bodyPr/>
          <a:lstStyle/>
          <a:p>
            <a:r>
              <a:rPr lang="en-US" dirty="0" smtClean="0"/>
              <a:t>FAIR Expert Group Recommendations</a:t>
            </a:r>
            <a:endParaRPr lang="en-US" dirty="0"/>
          </a:p>
        </p:txBody>
      </p:sp>
      <p:sp>
        <p:nvSpPr>
          <p:cNvPr id="3" name="Content Placeholder 2"/>
          <p:cNvSpPr>
            <a:spLocks noGrp="1"/>
          </p:cNvSpPr>
          <p:nvPr>
            <p:ph idx="1"/>
          </p:nvPr>
        </p:nvSpPr>
        <p:spPr>
          <a:xfrm>
            <a:off x="628650" y="2527975"/>
            <a:ext cx="4276982" cy="3648987"/>
          </a:xfrm>
        </p:spPr>
        <p:txBody>
          <a:bodyPr/>
          <a:lstStyle/>
          <a:p>
            <a:r>
              <a:rPr lang="en-US" dirty="0" smtClean="0"/>
              <a:t>Cultural Change</a:t>
            </a:r>
          </a:p>
          <a:p>
            <a:r>
              <a:rPr lang="en-US" dirty="0" smtClean="0"/>
              <a:t>Incentives &amp; Metrics</a:t>
            </a:r>
          </a:p>
          <a:p>
            <a:r>
              <a:rPr lang="en-US" dirty="0" smtClean="0"/>
              <a:t>Skills &amp; Capacity Building</a:t>
            </a:r>
          </a:p>
          <a:p>
            <a:r>
              <a:rPr lang="en-US" dirty="0" smtClean="0"/>
              <a:t>Supporting Services</a:t>
            </a:r>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12</a:t>
            </a:fld>
            <a:endParaRPr lang="it-IT"/>
          </a:p>
        </p:txBody>
      </p:sp>
      <p:pic>
        <p:nvPicPr>
          <p:cNvPr id="1026" name="Picture 2" descr="Image result for turning fair into re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077" y="1087395"/>
            <a:ext cx="3610043" cy="508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234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7989257" cy="1325563"/>
          </a:xfrm>
        </p:spPr>
        <p:txBody>
          <a:bodyPr/>
          <a:lstStyle/>
          <a:p>
            <a:r>
              <a:rPr lang="en-GB" dirty="0"/>
              <a:t>FAIR WG task forces (and leaders)</a:t>
            </a:r>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13</a:t>
            </a:fld>
            <a:endParaRPr lang="it-IT"/>
          </a:p>
        </p:txBody>
      </p:sp>
      <p:sp>
        <p:nvSpPr>
          <p:cNvPr id="6" name="Rectangle 5">
            <a:extLst>
              <a:ext uri="{FF2B5EF4-FFF2-40B4-BE49-F238E27FC236}">
                <a16:creationId xmlns:a16="http://schemas.microsoft.com/office/drawing/2014/main" xmlns="" id="{03DECC9A-B85B-4790-BF2C-32009DD80D77}"/>
              </a:ext>
            </a:extLst>
          </p:cNvPr>
          <p:cNvSpPr/>
          <p:nvPr/>
        </p:nvSpPr>
        <p:spPr>
          <a:xfrm>
            <a:off x="783481" y="2762296"/>
            <a:ext cx="3197978" cy="1051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FAIR practice</a:t>
            </a:r>
          </a:p>
        </p:txBody>
      </p:sp>
      <p:sp>
        <p:nvSpPr>
          <p:cNvPr id="7" name="Rectangle 6">
            <a:extLst>
              <a:ext uri="{FF2B5EF4-FFF2-40B4-BE49-F238E27FC236}">
                <a16:creationId xmlns:a16="http://schemas.microsoft.com/office/drawing/2014/main" xmlns="" id="{907F2A1C-8834-4622-AF8A-7A38B0463814}"/>
              </a:ext>
            </a:extLst>
          </p:cNvPr>
          <p:cNvSpPr/>
          <p:nvPr/>
        </p:nvSpPr>
        <p:spPr>
          <a:xfrm>
            <a:off x="5079879" y="2748758"/>
            <a:ext cx="3197979" cy="10427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dirty="0"/>
              <a:t>Interoperability</a:t>
            </a:r>
          </a:p>
        </p:txBody>
      </p:sp>
      <p:sp>
        <p:nvSpPr>
          <p:cNvPr id="8" name="Rectangle 7">
            <a:extLst>
              <a:ext uri="{FF2B5EF4-FFF2-40B4-BE49-F238E27FC236}">
                <a16:creationId xmlns:a16="http://schemas.microsoft.com/office/drawing/2014/main" xmlns="" id="{249A673C-4C38-4DD8-BA06-92B1A01518F9}"/>
              </a:ext>
            </a:extLst>
          </p:cNvPr>
          <p:cNvSpPr/>
          <p:nvPr/>
        </p:nvSpPr>
        <p:spPr>
          <a:xfrm>
            <a:off x="783481" y="3999274"/>
            <a:ext cx="3197979" cy="10427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dirty="0"/>
              <a:t>PID policy</a:t>
            </a:r>
          </a:p>
        </p:txBody>
      </p:sp>
      <p:sp>
        <p:nvSpPr>
          <p:cNvPr id="9" name="Rectangle 8">
            <a:extLst>
              <a:ext uri="{FF2B5EF4-FFF2-40B4-BE49-F238E27FC236}">
                <a16:creationId xmlns:a16="http://schemas.microsoft.com/office/drawing/2014/main" xmlns="" id="{E3AA1B24-B944-4F5F-8E54-53680453CA38}"/>
              </a:ext>
            </a:extLst>
          </p:cNvPr>
          <p:cNvSpPr/>
          <p:nvPr/>
        </p:nvSpPr>
        <p:spPr>
          <a:xfrm>
            <a:off x="5079879" y="3963568"/>
            <a:ext cx="3197979" cy="10427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200" dirty="0"/>
              <a:t>Metrics &amp; certification</a:t>
            </a:r>
          </a:p>
        </p:txBody>
      </p:sp>
      <p:cxnSp>
        <p:nvCxnSpPr>
          <p:cNvPr id="10" name="Straight Arrow Connector 9">
            <a:extLst>
              <a:ext uri="{FF2B5EF4-FFF2-40B4-BE49-F238E27FC236}">
                <a16:creationId xmlns:a16="http://schemas.microsoft.com/office/drawing/2014/main" xmlns="" id="{9B57EA21-A3EC-44F6-B11F-3798520C5739}"/>
              </a:ext>
            </a:extLst>
          </p:cNvPr>
          <p:cNvCxnSpPr/>
          <p:nvPr/>
        </p:nvCxnSpPr>
        <p:spPr>
          <a:xfrm>
            <a:off x="4141113" y="3340148"/>
            <a:ext cx="737937" cy="0"/>
          </a:xfrm>
          <a:prstGeom prst="straightConnector1">
            <a:avLst/>
          </a:prstGeom>
          <a:ln w="57150">
            <a:solidFill>
              <a:srgbClr val="2A4A88"/>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2" descr="Image result for rob hooft">
            <a:extLst>
              <a:ext uri="{FF2B5EF4-FFF2-40B4-BE49-F238E27FC236}">
                <a16:creationId xmlns:a16="http://schemas.microsoft.com/office/drawing/2014/main" xmlns="" id="{96BE42B9-8D80-4B55-9A00-642DF76F6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7" y="1399139"/>
            <a:ext cx="1224643" cy="122464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4" descr="Image result for marta teperek">
            <a:extLst>
              <a:ext uri="{FF2B5EF4-FFF2-40B4-BE49-F238E27FC236}">
                <a16:creationId xmlns:a16="http://schemas.microsoft.com/office/drawing/2014/main" xmlns="" id="{A8AD2524-89C6-4758-988B-DAD72D084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872" y="1410378"/>
            <a:ext cx="1224643" cy="122464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F784E78A-151F-476C-B75A-40FDD852D491}"/>
              </a:ext>
            </a:extLst>
          </p:cNvPr>
          <p:cNvSpPr txBox="1"/>
          <p:nvPr/>
        </p:nvSpPr>
        <p:spPr>
          <a:xfrm>
            <a:off x="1358884" y="1651146"/>
            <a:ext cx="1710888" cy="923330"/>
          </a:xfrm>
          <a:prstGeom prst="rect">
            <a:avLst/>
          </a:prstGeom>
          <a:noFill/>
        </p:spPr>
        <p:txBody>
          <a:bodyPr wrap="square" rtlCol="0">
            <a:spAutoFit/>
          </a:bodyPr>
          <a:lstStyle/>
          <a:p>
            <a:r>
              <a:rPr lang="en-GB" dirty="0"/>
              <a:t>Dynamic duo</a:t>
            </a:r>
          </a:p>
          <a:p>
            <a:pPr marL="72000" indent="-108000">
              <a:buFontTx/>
              <a:buChar char="-"/>
            </a:pPr>
            <a:r>
              <a:rPr lang="en-GB" dirty="0"/>
              <a:t>Rob Hooft</a:t>
            </a:r>
          </a:p>
          <a:p>
            <a:pPr marL="72000" indent="-108000">
              <a:buFontTx/>
              <a:buChar char="-"/>
            </a:pPr>
            <a:r>
              <a:rPr lang="en-GB" dirty="0"/>
              <a:t>Marta Teperek</a:t>
            </a:r>
          </a:p>
        </p:txBody>
      </p:sp>
      <p:pic>
        <p:nvPicPr>
          <p:cNvPr id="14" name="Picture 2" descr="Image result for rachael kotarski">
            <a:extLst>
              <a:ext uri="{FF2B5EF4-FFF2-40B4-BE49-F238E27FC236}">
                <a16:creationId xmlns:a16="http://schemas.microsoft.com/office/drawing/2014/main" xmlns="" id="{2700EAED-6298-4BD2-A958-E10F2AFDD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012" y="5242166"/>
            <a:ext cx="1175337" cy="1175337"/>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D8753D1-9A85-479C-BAC0-DFF621D87F26}"/>
              </a:ext>
            </a:extLst>
          </p:cNvPr>
          <p:cNvSpPr txBox="1"/>
          <p:nvPr/>
        </p:nvSpPr>
        <p:spPr>
          <a:xfrm>
            <a:off x="1375212" y="5368169"/>
            <a:ext cx="2253343" cy="923330"/>
          </a:xfrm>
          <a:prstGeom prst="rect">
            <a:avLst/>
          </a:prstGeom>
          <a:noFill/>
        </p:spPr>
        <p:txBody>
          <a:bodyPr wrap="square" rtlCol="0">
            <a:spAutoFit/>
          </a:bodyPr>
          <a:lstStyle/>
          <a:p>
            <a:r>
              <a:rPr lang="en-GB" dirty="0"/>
              <a:t>Identifier nerds</a:t>
            </a:r>
          </a:p>
          <a:p>
            <a:pPr marL="72000" indent="-108000">
              <a:buFontTx/>
              <a:buChar char="-"/>
            </a:pPr>
            <a:r>
              <a:rPr lang="en-GB" dirty="0"/>
              <a:t>Peter Wittenburg</a:t>
            </a:r>
          </a:p>
          <a:p>
            <a:pPr marL="72000" indent="-108000">
              <a:buFontTx/>
              <a:buChar char="-"/>
            </a:pPr>
            <a:r>
              <a:rPr lang="en-GB" dirty="0"/>
              <a:t>Rachael </a:t>
            </a:r>
            <a:r>
              <a:rPr lang="en-GB" dirty="0" err="1"/>
              <a:t>Kotarski</a:t>
            </a:r>
            <a:endParaRPr lang="en-GB" dirty="0"/>
          </a:p>
        </p:txBody>
      </p:sp>
      <p:pic>
        <p:nvPicPr>
          <p:cNvPr id="16" name="Picture 4" descr="Image result for peter wittenburg">
            <a:extLst>
              <a:ext uri="{FF2B5EF4-FFF2-40B4-BE49-F238E27FC236}">
                <a16:creationId xmlns:a16="http://schemas.microsoft.com/office/drawing/2014/main" xmlns="" id="{0CBE01CA-C8BF-40F9-A2C3-7000EF0F8B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488"/>
          <a:stretch/>
        </p:blipFill>
        <p:spPr bwMode="auto">
          <a:xfrm>
            <a:off x="94647" y="5242166"/>
            <a:ext cx="1178553" cy="1154499"/>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pic>
        <p:nvPicPr>
          <p:cNvPr id="17" name="Picture 2" descr="Image result for francoise genova">
            <a:extLst>
              <a:ext uri="{FF2B5EF4-FFF2-40B4-BE49-F238E27FC236}">
                <a16:creationId xmlns:a16="http://schemas.microsoft.com/office/drawing/2014/main" xmlns="" id="{2D389959-FBDA-4D34-83E9-BCE1664889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0869" y="5242166"/>
            <a:ext cx="1180584" cy="1175337"/>
          </a:xfrm>
          <a:prstGeom prst="rect">
            <a:avLst/>
          </a:prstGeom>
          <a:noFill/>
          <a:ln w="57150">
            <a:solidFill>
              <a:srgbClr val="7F7F7F"/>
            </a:solidFill>
          </a:ln>
          <a:extLst>
            <a:ext uri="{909E8E84-426E-40DD-AFC4-6F175D3DCCD1}">
              <a14:hiddenFill xmlns:a14="http://schemas.microsoft.com/office/drawing/2010/main">
                <a:solidFill>
                  <a:srgbClr val="FFFFFF"/>
                </a:solidFill>
              </a14:hiddenFill>
            </a:ext>
          </a:extLst>
        </p:spPr>
      </p:pic>
      <p:pic>
        <p:nvPicPr>
          <p:cNvPr id="18" name="Picture 17" descr="Image result for magnus aaronsen #">
            <a:extLst>
              <a:ext uri="{FF2B5EF4-FFF2-40B4-BE49-F238E27FC236}">
                <a16:creationId xmlns:a16="http://schemas.microsoft.com/office/drawing/2014/main" xmlns="" id="{847100C8-E162-4B41-8FA2-BFA191DB8E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1263" y="5269855"/>
            <a:ext cx="1118090" cy="1118090"/>
          </a:xfrm>
          <a:prstGeom prst="rect">
            <a:avLst/>
          </a:prstGeom>
          <a:noFill/>
          <a:ln w="57150">
            <a:solidFill>
              <a:srgbClr val="7F7F7F"/>
            </a:solid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02004377-D20A-4B0B-848B-2BAF3CBE34E8}"/>
              </a:ext>
            </a:extLst>
          </p:cNvPr>
          <p:cNvSpPr txBox="1"/>
          <p:nvPr/>
        </p:nvSpPr>
        <p:spPr>
          <a:xfrm>
            <a:off x="5956408" y="5373287"/>
            <a:ext cx="2253343" cy="923330"/>
          </a:xfrm>
          <a:prstGeom prst="rect">
            <a:avLst/>
          </a:prstGeom>
          <a:noFill/>
        </p:spPr>
        <p:txBody>
          <a:bodyPr wrap="square" rtlCol="0">
            <a:spAutoFit/>
          </a:bodyPr>
          <a:lstStyle/>
          <a:p>
            <a:r>
              <a:rPr lang="en-GB" dirty="0"/>
              <a:t>Research leads</a:t>
            </a:r>
          </a:p>
          <a:p>
            <a:pPr marL="72000" indent="-108000">
              <a:buFontTx/>
              <a:buChar char="-"/>
            </a:pPr>
            <a:r>
              <a:rPr lang="en-GB" dirty="0"/>
              <a:t>Francoise Genova</a:t>
            </a:r>
          </a:p>
          <a:p>
            <a:pPr marL="72000" indent="-108000">
              <a:buFontTx/>
              <a:buChar char="-"/>
            </a:pPr>
            <a:r>
              <a:rPr lang="en-GB" dirty="0"/>
              <a:t>Magnus Aronsen</a:t>
            </a:r>
          </a:p>
        </p:txBody>
      </p:sp>
      <p:sp>
        <p:nvSpPr>
          <p:cNvPr id="20" name="TextBox 19">
            <a:extLst>
              <a:ext uri="{FF2B5EF4-FFF2-40B4-BE49-F238E27FC236}">
                <a16:creationId xmlns:a16="http://schemas.microsoft.com/office/drawing/2014/main" xmlns="" id="{D6C56A7A-7DBD-4686-97C3-FB0C6ED08F47}"/>
              </a:ext>
            </a:extLst>
          </p:cNvPr>
          <p:cNvSpPr txBox="1"/>
          <p:nvPr/>
        </p:nvSpPr>
        <p:spPr>
          <a:xfrm>
            <a:off x="5749110" y="1602311"/>
            <a:ext cx="2253343" cy="923330"/>
          </a:xfrm>
          <a:prstGeom prst="rect">
            <a:avLst/>
          </a:prstGeom>
          <a:noFill/>
        </p:spPr>
        <p:txBody>
          <a:bodyPr wrap="square" rtlCol="0">
            <a:spAutoFit/>
          </a:bodyPr>
          <a:lstStyle/>
          <a:p>
            <a:r>
              <a:rPr lang="en-GB" dirty="0"/>
              <a:t>Semantic specialists</a:t>
            </a:r>
          </a:p>
          <a:p>
            <a:pPr marL="72000" indent="-108000">
              <a:buFontTx/>
              <a:buChar char="-"/>
            </a:pPr>
            <a:r>
              <a:rPr lang="en-GB" dirty="0"/>
              <a:t>Oscar Corcho</a:t>
            </a:r>
          </a:p>
          <a:p>
            <a:pPr marL="72000" indent="-108000">
              <a:buFontTx/>
              <a:buChar char="-"/>
            </a:pPr>
            <a:r>
              <a:rPr lang="en-GB" dirty="0"/>
              <a:t>Krzys Kurowski</a:t>
            </a:r>
          </a:p>
        </p:txBody>
      </p:sp>
      <p:pic>
        <p:nvPicPr>
          <p:cNvPr id="21" name="Picture 20">
            <a:extLst>
              <a:ext uri="{FF2B5EF4-FFF2-40B4-BE49-F238E27FC236}">
                <a16:creationId xmlns:a16="http://schemas.microsoft.com/office/drawing/2014/main" xmlns="" id="{5DD8F134-2319-42B3-9E0D-7E5B67147D84}"/>
              </a:ext>
            </a:extLst>
          </p:cNvPr>
          <p:cNvPicPr>
            <a:picLocks noChangeAspect="1"/>
          </p:cNvPicPr>
          <p:nvPr/>
        </p:nvPicPr>
        <p:blipFill rotWithShape="1">
          <a:blip r:embed="rId9"/>
          <a:srcRect t="5278" b="28055"/>
          <a:stretch/>
        </p:blipFill>
        <p:spPr>
          <a:xfrm>
            <a:off x="7796168" y="1349833"/>
            <a:ext cx="1224643" cy="1224643"/>
          </a:xfrm>
          <a:prstGeom prst="rect">
            <a:avLst/>
          </a:prstGeom>
          <a:ln w="57150">
            <a:solidFill>
              <a:schemeClr val="accent6"/>
            </a:solidFill>
          </a:ln>
        </p:spPr>
      </p:pic>
      <p:pic>
        <p:nvPicPr>
          <p:cNvPr id="22" name="Picture 21">
            <a:extLst>
              <a:ext uri="{FF2B5EF4-FFF2-40B4-BE49-F238E27FC236}">
                <a16:creationId xmlns:a16="http://schemas.microsoft.com/office/drawing/2014/main" xmlns="" id="{2B3F38F7-DFF8-4565-9B1B-2763EA46C5B9}"/>
              </a:ext>
            </a:extLst>
          </p:cNvPr>
          <p:cNvPicPr>
            <a:picLocks noChangeAspect="1"/>
          </p:cNvPicPr>
          <p:nvPr/>
        </p:nvPicPr>
        <p:blipFill>
          <a:blip r:embed="rId10"/>
          <a:stretch>
            <a:fillRect/>
          </a:stretch>
        </p:blipFill>
        <p:spPr>
          <a:xfrm>
            <a:off x="4466003" y="1422094"/>
            <a:ext cx="1224825" cy="1224825"/>
          </a:xfrm>
          <a:prstGeom prst="rect">
            <a:avLst/>
          </a:prstGeom>
          <a:ln w="57150">
            <a:solidFill>
              <a:schemeClr val="accent6"/>
            </a:solidFill>
          </a:ln>
        </p:spPr>
      </p:pic>
    </p:spTree>
    <p:extLst>
      <p:ext uri="{BB962C8B-B14F-4D97-AF65-F5344CB8AC3E}">
        <p14:creationId xmlns:p14="http://schemas.microsoft.com/office/powerpoint/2010/main" val="2925637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8201"/>
          <a:stretch/>
        </p:blipFill>
        <p:spPr bwMode="auto">
          <a:xfrm>
            <a:off x="4849883" y="1825625"/>
            <a:ext cx="4288446" cy="4133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FAIR as a Process</a:t>
            </a:r>
            <a:endParaRPr lang="en-US" dirty="0"/>
          </a:p>
        </p:txBody>
      </p:sp>
      <p:sp>
        <p:nvSpPr>
          <p:cNvPr id="3" name="Content Placeholder 2"/>
          <p:cNvSpPr>
            <a:spLocks noGrp="1"/>
          </p:cNvSpPr>
          <p:nvPr>
            <p:ph idx="1"/>
          </p:nvPr>
        </p:nvSpPr>
        <p:spPr>
          <a:xfrm>
            <a:off x="628649" y="1427747"/>
            <a:ext cx="7316137" cy="4749216"/>
          </a:xfrm>
        </p:spPr>
        <p:txBody>
          <a:bodyPr>
            <a:noAutofit/>
          </a:bodyPr>
          <a:lstStyle/>
          <a:p>
            <a:pPr marL="0" indent="0">
              <a:lnSpc>
                <a:spcPct val="110000"/>
              </a:lnSpc>
              <a:buNone/>
            </a:pPr>
            <a:r>
              <a:rPr lang="en-US" sz="2400" dirty="0" smtClean="0"/>
              <a:t>EOSC FAIR WG provides Recommendations on:  </a:t>
            </a:r>
          </a:p>
          <a:p>
            <a:pPr marL="0" indent="0">
              <a:lnSpc>
                <a:spcPct val="110000"/>
              </a:lnSpc>
              <a:buNone/>
            </a:pPr>
            <a:r>
              <a:rPr lang="en-US" sz="2400" dirty="0" smtClean="0"/>
              <a:t>1</a:t>
            </a:r>
            <a:r>
              <a:rPr lang="en-US" sz="2400" dirty="0"/>
              <a:t>. </a:t>
            </a:r>
            <a:r>
              <a:rPr lang="en-US" sz="2400" dirty="0" smtClean="0"/>
              <a:t>Data </a:t>
            </a:r>
            <a:r>
              <a:rPr lang="en-US" sz="2400" dirty="0"/>
              <a:t>standards and sharing agreements </a:t>
            </a:r>
          </a:p>
          <a:p>
            <a:pPr marL="0" indent="0">
              <a:lnSpc>
                <a:spcPct val="110000"/>
              </a:lnSpc>
              <a:buNone/>
            </a:pPr>
            <a:r>
              <a:rPr lang="en-US" sz="2400" dirty="0"/>
              <a:t>2. </a:t>
            </a:r>
            <a:r>
              <a:rPr lang="en-US" sz="2400" dirty="0"/>
              <a:t>Best </a:t>
            </a:r>
            <a:r>
              <a:rPr lang="en-US" sz="2400" dirty="0" smtClean="0"/>
              <a:t>practices adoptable </a:t>
            </a:r>
            <a:r>
              <a:rPr lang="en-US" sz="2400" dirty="0"/>
              <a:t>at the multi-disciplinary </a:t>
            </a:r>
            <a:r>
              <a:rPr lang="en-US" sz="2400" dirty="0" smtClean="0"/>
              <a:t>levels </a:t>
            </a:r>
            <a:endParaRPr lang="en-US" sz="2400" dirty="0"/>
          </a:p>
          <a:p>
            <a:pPr marL="0" indent="0">
              <a:lnSpc>
                <a:spcPct val="110000"/>
              </a:lnSpc>
              <a:buNone/>
            </a:pPr>
            <a:r>
              <a:rPr lang="en-US" sz="2400" dirty="0"/>
              <a:t>3. </a:t>
            </a:r>
            <a:r>
              <a:rPr lang="en-US" sz="2400" dirty="0"/>
              <a:t>An EOSC Interoperability </a:t>
            </a:r>
            <a:r>
              <a:rPr lang="en-US" sz="2400" dirty="0" smtClean="0"/>
              <a:t>Framework: </a:t>
            </a:r>
            <a:br>
              <a:rPr lang="en-US" sz="2400" dirty="0" smtClean="0"/>
            </a:br>
            <a:r>
              <a:rPr lang="en-US" sz="2400" dirty="0" smtClean="0"/>
              <a:t>    interoperable-by-design </a:t>
            </a:r>
            <a:endParaRPr lang="en-US" sz="2400" dirty="0"/>
          </a:p>
          <a:p>
            <a:pPr marL="0" indent="0">
              <a:lnSpc>
                <a:spcPct val="110000"/>
              </a:lnSpc>
              <a:buNone/>
            </a:pPr>
            <a:r>
              <a:rPr lang="en-US" sz="2400" dirty="0"/>
              <a:t>4. </a:t>
            </a:r>
            <a:r>
              <a:rPr lang="en-US" sz="2400" dirty="0"/>
              <a:t>Service </a:t>
            </a:r>
            <a:r>
              <a:rPr lang="en-US" sz="2400" dirty="0" smtClean="0"/>
              <a:t>requirements</a:t>
            </a:r>
            <a:endParaRPr lang="en-US" sz="2400" dirty="0"/>
          </a:p>
          <a:p>
            <a:pPr marL="0" indent="0">
              <a:lnSpc>
                <a:spcPct val="110000"/>
              </a:lnSpc>
              <a:buNone/>
            </a:pPr>
            <a:r>
              <a:rPr lang="en-US" sz="2400" dirty="0"/>
              <a:t>5. </a:t>
            </a:r>
            <a:r>
              <a:rPr lang="en-US" sz="2400" dirty="0" smtClean="0"/>
              <a:t>PID </a:t>
            </a:r>
            <a:r>
              <a:rPr lang="en-US" sz="2400" dirty="0"/>
              <a:t>Policy for </a:t>
            </a:r>
            <a:r>
              <a:rPr lang="en-US" sz="2400" dirty="0" smtClean="0"/>
              <a:t>EOSC</a:t>
            </a:r>
          </a:p>
          <a:p>
            <a:pPr marL="0" indent="0">
              <a:lnSpc>
                <a:spcPct val="110000"/>
              </a:lnSpc>
              <a:buNone/>
            </a:pPr>
            <a:r>
              <a:rPr lang="en-US" sz="2400" dirty="0" smtClean="0"/>
              <a:t>6. Frameworks </a:t>
            </a:r>
            <a:r>
              <a:rPr lang="en-US" sz="2400" dirty="0"/>
              <a:t>to assess FAIR data </a:t>
            </a:r>
            <a:r>
              <a:rPr lang="en-US" sz="2400" dirty="0" smtClean="0"/>
              <a:t/>
            </a:r>
            <a:br>
              <a:rPr lang="en-US" sz="2400" dirty="0" smtClean="0"/>
            </a:br>
            <a:r>
              <a:rPr lang="en-US" sz="2400" dirty="0" smtClean="0"/>
              <a:t>and certify </a:t>
            </a:r>
            <a:r>
              <a:rPr lang="en-US" sz="2400" dirty="0"/>
              <a:t>services that enable </a:t>
            </a:r>
            <a:r>
              <a:rPr lang="en-US" sz="2400" dirty="0" smtClean="0"/>
              <a:t>FAIR</a:t>
            </a:r>
          </a:p>
          <a:p>
            <a:pPr marL="0" indent="0">
              <a:lnSpc>
                <a:spcPct val="110000"/>
              </a:lnSpc>
              <a:buNone/>
            </a:pPr>
            <a:r>
              <a:rPr lang="en-US" sz="2400" dirty="0" smtClean="0"/>
              <a:t>7. Converge towards globally-accepted frameworks</a:t>
            </a:r>
          </a:p>
          <a:p>
            <a:pPr marL="0" indent="0">
              <a:buNone/>
            </a:pPr>
            <a:endParaRPr lang="en-US" sz="1200" dirty="0" smtClean="0"/>
          </a:p>
          <a:p>
            <a:pPr marL="0" indent="0">
              <a:buNone/>
            </a:pPr>
            <a:endParaRPr lang="en-US" sz="1200"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14</a:t>
            </a:fld>
            <a:endParaRPr lang="it-IT"/>
          </a:p>
        </p:txBody>
      </p:sp>
    </p:spTree>
    <p:extLst>
      <p:ext uri="{BB962C8B-B14F-4D97-AF65-F5344CB8AC3E}">
        <p14:creationId xmlns:p14="http://schemas.microsoft.com/office/powerpoint/2010/main" val="53340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7681"/>
            <a:ext cx="7886700" cy="1325563"/>
          </a:xfrm>
        </p:spPr>
        <p:txBody>
          <a:bodyPr/>
          <a:lstStyle/>
          <a:p>
            <a:r>
              <a:rPr lang="en-US" dirty="0" smtClean="0"/>
              <a:t>Inclusiveness: </a:t>
            </a:r>
            <a:br>
              <a:rPr lang="en-US" dirty="0" smtClean="0"/>
            </a:br>
            <a:r>
              <a:rPr lang="en-US" dirty="0" smtClean="0"/>
              <a:t>Taking diversity into account</a:t>
            </a:r>
            <a:endParaRPr lang="en-US" dirty="0"/>
          </a:p>
        </p:txBody>
      </p:sp>
      <p:sp>
        <p:nvSpPr>
          <p:cNvPr id="3" name="Content Placeholder 2"/>
          <p:cNvSpPr>
            <a:spLocks noGrp="1"/>
          </p:cNvSpPr>
          <p:nvPr>
            <p:ph idx="1"/>
          </p:nvPr>
        </p:nvSpPr>
        <p:spPr>
          <a:xfrm>
            <a:off x="628650" y="2177532"/>
            <a:ext cx="7886700" cy="1666129"/>
          </a:xfrm>
        </p:spPr>
        <p:txBody>
          <a:bodyPr>
            <a:normAutofit/>
          </a:bodyPr>
          <a:lstStyle/>
          <a:p>
            <a:r>
              <a:rPr lang="en-US" dirty="0" smtClean="0"/>
              <a:t>communities may be at very different stage </a:t>
            </a:r>
          </a:p>
          <a:p>
            <a:r>
              <a:rPr lang="en-US" dirty="0"/>
              <a:t>b</a:t>
            </a:r>
            <a:r>
              <a:rPr lang="en-US" dirty="0" smtClean="0"/>
              <a:t>e aware of community needs and practices</a:t>
            </a:r>
          </a:p>
          <a:p>
            <a:r>
              <a:rPr lang="en-US" dirty="0"/>
              <a:t>adaptation of legacy data sharing systems</a:t>
            </a:r>
            <a:endParaRPr lang="en-US" dirty="0" smtClean="0"/>
          </a:p>
          <a:p>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15</a:t>
            </a:fld>
            <a:endParaRPr lang="it-IT"/>
          </a:p>
        </p:txBody>
      </p:sp>
      <p:grpSp>
        <p:nvGrpSpPr>
          <p:cNvPr id="13" name="Group 12"/>
          <p:cNvGrpSpPr/>
          <p:nvPr/>
        </p:nvGrpSpPr>
        <p:grpSpPr>
          <a:xfrm>
            <a:off x="1437537" y="3665852"/>
            <a:ext cx="5822804" cy="2840704"/>
            <a:chOff x="1437537" y="3490818"/>
            <a:chExt cx="5822804" cy="2840704"/>
          </a:xfrm>
        </p:grpSpPr>
        <p:pic>
          <p:nvPicPr>
            <p:cNvPr id="3074" name="Picture 2" descr="Charting a career path"/>
            <p:cNvPicPr>
              <a:picLocks noChangeAspect="1" noChangeArrowheads="1"/>
            </p:cNvPicPr>
            <p:nvPr/>
          </p:nvPicPr>
          <p:blipFill rotWithShape="1">
            <a:blip r:embed="rId3">
              <a:extLst>
                <a:ext uri="{28A0092B-C50C-407E-A947-70E740481C1C}">
                  <a14:useLocalDpi xmlns:a14="http://schemas.microsoft.com/office/drawing/2010/main" val="0"/>
                </a:ext>
              </a:extLst>
            </a:blip>
            <a:srcRect l="-255" t="7638" r="255" b="2313"/>
            <a:stretch/>
          </p:blipFill>
          <p:spPr bwMode="auto">
            <a:xfrm>
              <a:off x="1437537" y="3881276"/>
              <a:ext cx="5442036" cy="24502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14800" y="3490818"/>
              <a:ext cx="821641" cy="553357"/>
            </a:xfrm>
            <a:prstGeom prst="rect">
              <a:avLst/>
            </a:prstGeom>
          </p:spPr>
          <p:txBody>
            <a:bodyPr wrap="square">
              <a:spAutoFit/>
            </a:bodyPr>
            <a:lstStyle/>
            <a:p>
              <a:pPr>
                <a:lnSpc>
                  <a:spcPct val="107000"/>
                </a:lnSpc>
                <a:spcAft>
                  <a:spcPts val="800"/>
                </a:spcAft>
              </a:pPr>
              <a:r>
                <a:rPr lang="de-DE" sz="2800" dirty="0">
                  <a:gradFill>
                    <a:gsLst>
                      <a:gs pos="0">
                        <a:srgbClr val="203864"/>
                      </a:gs>
                      <a:gs pos="50000">
                        <a:srgbClr val="4472C4"/>
                      </a:gs>
                      <a:gs pos="100000">
                        <a:srgbClr val="8FAADC"/>
                      </a:gs>
                    </a:gsLst>
                    <a:lin ang="5400000" scaled="0"/>
                  </a:gradFill>
                  <a:effectLst>
                    <a:glow rad="101600">
                      <a:schemeClr val="accent6">
                        <a:satMod val="175000"/>
                        <a:alpha val="40000"/>
                      </a:schemeClr>
                    </a:glow>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F</a:t>
              </a:r>
              <a:r>
                <a:rPr lang="de-DE" sz="2400" dirty="0">
                  <a:gradFill>
                    <a:gsLst>
                      <a:gs pos="0">
                        <a:srgbClr val="203864"/>
                      </a:gs>
                      <a:gs pos="50000">
                        <a:srgbClr val="4472C4"/>
                      </a:gs>
                      <a:gs pos="100000">
                        <a:srgbClr val="8FAADC"/>
                      </a:gs>
                    </a:gsLst>
                    <a:lin ang="5400000" scaled="0"/>
                  </a:gradFill>
                  <a:effectLst>
                    <a:glow rad="101600">
                      <a:schemeClr val="accent6">
                        <a:satMod val="175000"/>
                        <a:alpha val="40000"/>
                      </a:schemeClr>
                    </a:glow>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AI</a:t>
              </a:r>
              <a:r>
                <a:rPr lang="de-DE" sz="2800" dirty="0">
                  <a:gradFill>
                    <a:gsLst>
                      <a:gs pos="0">
                        <a:srgbClr val="203864"/>
                      </a:gs>
                      <a:gs pos="50000">
                        <a:srgbClr val="4472C4"/>
                      </a:gs>
                      <a:gs pos="100000">
                        <a:srgbClr val="8FAADC"/>
                      </a:gs>
                    </a:gsLst>
                    <a:lin ang="5400000" scaled="0"/>
                  </a:gradFill>
                  <a:effectLst>
                    <a:glow rad="101600">
                      <a:schemeClr val="accent6">
                        <a:satMod val="175000"/>
                        <a:alpha val="40000"/>
                      </a:schemeClr>
                    </a:glow>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832623" y="3944926"/>
              <a:ext cx="912429" cy="658835"/>
            </a:xfrm>
            <a:prstGeom prst="rect">
              <a:avLst/>
            </a:prstGeom>
          </p:spPr>
          <p:txBody>
            <a:bodyPr wrap="none">
              <a:spAutoFit/>
            </a:bodyPr>
            <a:lstStyle/>
            <a:p>
              <a:pPr>
                <a:lnSpc>
                  <a:spcPct val="107000"/>
                </a:lnSpc>
                <a:spcAft>
                  <a:spcPts val="800"/>
                </a:spcAft>
              </a:pPr>
              <a:r>
                <a:rPr lang="de-DE" sz="3600" b="1" dirty="0">
                  <a:ln w="12700" cap="flat" cmpd="sng" algn="ctr">
                    <a:solidFill>
                      <a:srgbClr val="FFC000"/>
                    </a:solidFill>
                    <a:prstDash val="solid"/>
                    <a:round/>
                  </a:ln>
                  <a:gradFill>
                    <a:gsLst>
                      <a:gs pos="0">
                        <a:srgbClr val="FFC000"/>
                      </a:gs>
                      <a:gs pos="4000">
                        <a:srgbClr val="FFD966"/>
                      </a:gs>
                      <a:gs pos="87000">
                        <a:srgbClr val="FFF2CC"/>
                      </a:gs>
                    </a:gsLst>
                    <a:lin ang="5400000" scaled="0"/>
                  </a:gradFill>
                  <a:latin typeface="Calibri" panose="020F0502020204030204" pitchFamily="34" charset="0"/>
                  <a:ea typeface="Calibri" panose="020F0502020204030204" pitchFamily="34" charset="0"/>
                  <a:cs typeface="Times New Roman" panose="02020603050405020304" pitchFamily="18" charset="0"/>
                </a:rPr>
                <a:t>F</a:t>
              </a:r>
              <a:r>
                <a:rPr lang="de-DE" sz="2800" b="1" dirty="0">
                  <a:ln w="12700" cap="flat" cmpd="sng" algn="ctr">
                    <a:solidFill>
                      <a:srgbClr val="FFC000"/>
                    </a:solidFill>
                    <a:prstDash val="solid"/>
                    <a:round/>
                  </a:ln>
                  <a:gradFill>
                    <a:gsLst>
                      <a:gs pos="0">
                        <a:srgbClr val="FFC000"/>
                      </a:gs>
                      <a:gs pos="4000">
                        <a:srgbClr val="FFD966"/>
                      </a:gs>
                      <a:gs pos="87000">
                        <a:srgbClr val="FFF2CC"/>
                      </a:gs>
                    </a:gsLst>
                    <a:lin ang="5400000" scaled="0"/>
                  </a:gradFill>
                  <a:latin typeface="Calibri" panose="020F0502020204030204" pitchFamily="34" charset="0"/>
                  <a:ea typeface="Calibri" panose="020F0502020204030204" pitchFamily="34" charset="0"/>
                  <a:cs typeface="Times New Roman" panose="02020603050405020304" pitchFamily="18" charset="0"/>
                </a:rPr>
                <a:t>AIR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835880" y="4034943"/>
              <a:ext cx="966098" cy="750975"/>
            </a:xfrm>
            <a:prstGeom prst="rect">
              <a:avLst/>
            </a:prstGeom>
          </p:spPr>
          <p:txBody>
            <a:bodyPr wrap="none">
              <a:spAutoFit/>
            </a:bodyPr>
            <a:lstStyle/>
            <a:p>
              <a:pPr>
                <a:lnSpc>
                  <a:spcPct val="107000"/>
                </a:lnSpc>
                <a:spcAft>
                  <a:spcPts val="800"/>
                </a:spcAft>
              </a:pPr>
              <a:r>
                <a:rPr lang="de-DE" sz="3200" b="1" dirty="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Calibri" panose="020F0502020204030204" pitchFamily="34" charset="0"/>
                  <a:cs typeface="Times New Roman" panose="02020603050405020304" pitchFamily="18" charset="0"/>
                </a:rPr>
                <a:t>FA</a:t>
              </a:r>
              <a:r>
                <a:rPr lang="de-DE" sz="4000" b="1" dirty="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Calibri" panose="020F0502020204030204" pitchFamily="34" charset="0"/>
                  <a:cs typeface="Times New Roman" panose="02020603050405020304" pitchFamily="18" charset="0"/>
                </a:rPr>
                <a:t>I</a:t>
              </a:r>
              <a:r>
                <a:rPr lang="de-DE" sz="3200" b="1" dirty="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Calibri" panose="020F0502020204030204" pitchFamily="34" charset="0"/>
                  <a:cs typeface="Times New Roman" panose="02020603050405020304" pitchFamily="18" charset="0"/>
                </a:rPr>
                <a:t>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019292" y="5627744"/>
              <a:ext cx="822661" cy="553357"/>
            </a:xfrm>
            <a:prstGeom prst="rect">
              <a:avLst/>
            </a:prstGeom>
          </p:spPr>
          <p:txBody>
            <a:bodyPr wrap="none">
              <a:spAutoFit/>
            </a:bodyPr>
            <a:lstStyle/>
            <a:p>
              <a:pPr>
                <a:lnSpc>
                  <a:spcPct val="107000"/>
                </a:lnSpc>
                <a:spcAft>
                  <a:spcPts val="800"/>
                </a:spcAft>
              </a:pPr>
              <a:r>
                <a:rPr lang="de-DE"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a:t>
              </a:r>
              <a:r>
                <a:rPr lang="de-DE" sz="2800" b="1" i="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A</a:t>
              </a:r>
              <a:r>
                <a:rPr lang="de-DE" sz="2400" b="1" i="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I</a:t>
              </a:r>
              <a:r>
                <a:rPr lang="de-DE" sz="24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436974" y="4882193"/>
              <a:ext cx="823367" cy="532903"/>
            </a:xfrm>
            <a:prstGeom prst="rect">
              <a:avLst/>
            </a:prstGeom>
          </p:spPr>
          <p:txBody>
            <a:bodyPr wrap="none">
              <a:spAutoFit/>
            </a:bodyPr>
            <a:lstStyle/>
            <a:p>
              <a:pPr>
                <a:lnSpc>
                  <a:spcPct val="107000"/>
                </a:lnSpc>
                <a:spcAft>
                  <a:spcPts val="800"/>
                </a:spcAft>
              </a:pPr>
              <a:r>
                <a:rPr lang="de-DE" sz="2800" dirty="0">
                  <a:gradFill>
                    <a:gsLst>
                      <a:gs pos="0">
                        <a:srgbClr val="203864"/>
                      </a:gs>
                      <a:gs pos="50000">
                        <a:srgbClr val="4472C4"/>
                      </a:gs>
                      <a:gs pos="100000">
                        <a:srgbClr val="8FAADC"/>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FAIR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21912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9218"/>
            <a:ext cx="7886700" cy="1325563"/>
          </a:xfrm>
        </p:spPr>
        <p:txBody>
          <a:bodyPr/>
          <a:lstStyle/>
          <a:p>
            <a:r>
              <a:rPr lang="en-US" dirty="0" smtClean="0"/>
              <a:t>Cross Domain Usage</a:t>
            </a:r>
            <a:endParaRPr lang="en-US" dirty="0"/>
          </a:p>
        </p:txBody>
      </p:sp>
      <p:sp>
        <p:nvSpPr>
          <p:cNvPr id="3" name="Content Placeholder 2"/>
          <p:cNvSpPr>
            <a:spLocks noGrp="1"/>
          </p:cNvSpPr>
          <p:nvPr>
            <p:ph idx="1"/>
          </p:nvPr>
        </p:nvSpPr>
        <p:spPr>
          <a:xfrm>
            <a:off x="5818910" y="2177533"/>
            <a:ext cx="2696440" cy="4351338"/>
          </a:xfrm>
        </p:spPr>
        <p:txBody>
          <a:bodyPr>
            <a:normAutofit/>
          </a:bodyPr>
          <a:lstStyle/>
          <a:p>
            <a:r>
              <a:rPr lang="en-US" dirty="0"/>
              <a:t>new potential users share less of the </a:t>
            </a:r>
            <a:r>
              <a:rPr lang="en-US" dirty="0" smtClean="0"/>
              <a:t>context</a:t>
            </a:r>
          </a:p>
          <a:p>
            <a:r>
              <a:rPr lang="en-US" dirty="0"/>
              <a:t>R</a:t>
            </a:r>
            <a:r>
              <a:rPr lang="en-US" dirty="0" smtClean="0"/>
              <a:t>equires a </a:t>
            </a:r>
            <a:r>
              <a:rPr lang="en-US" dirty="0"/>
              <a:t>generic </a:t>
            </a:r>
            <a:r>
              <a:rPr lang="en-US" dirty="0" smtClean="0"/>
              <a:t>interpretation of data</a:t>
            </a:r>
          </a:p>
          <a:p>
            <a:r>
              <a:rPr lang="en-US" dirty="0"/>
              <a:t>m</a:t>
            </a:r>
            <a:r>
              <a:rPr lang="en-US" dirty="0" smtClean="0"/>
              <a:t>ore efforts !</a:t>
            </a:r>
            <a:endParaRPr lang="en-US" dirty="0"/>
          </a:p>
          <a:p>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16</a:t>
            </a:fld>
            <a:endParaRPr lang="it-IT"/>
          </a:p>
        </p:txBody>
      </p:sp>
      <p:grpSp>
        <p:nvGrpSpPr>
          <p:cNvPr id="11" name="Group 10"/>
          <p:cNvGrpSpPr/>
          <p:nvPr/>
        </p:nvGrpSpPr>
        <p:grpSpPr>
          <a:xfrm>
            <a:off x="628650" y="2289404"/>
            <a:ext cx="4892135" cy="3522540"/>
            <a:chOff x="628650" y="2289404"/>
            <a:chExt cx="4892135" cy="3522540"/>
          </a:xfrm>
        </p:grpSpPr>
        <p:pic>
          <p:nvPicPr>
            <p:cNvPr id="10" name="Picture 9"/>
            <p:cNvPicPr>
              <a:picLocks noChangeAspect="1"/>
            </p:cNvPicPr>
            <p:nvPr/>
          </p:nvPicPr>
          <p:blipFill>
            <a:blip r:embed="rId2"/>
            <a:stretch>
              <a:fillRect/>
            </a:stretch>
          </p:blipFill>
          <p:spPr>
            <a:xfrm>
              <a:off x="628650" y="2289404"/>
              <a:ext cx="4892135" cy="3149246"/>
            </a:xfrm>
            <a:prstGeom prst="rect">
              <a:avLst/>
            </a:prstGeom>
          </p:spPr>
        </p:pic>
        <p:sp>
          <p:nvSpPr>
            <p:cNvPr id="7" name="Right Arrow 6"/>
            <p:cNvSpPr/>
            <p:nvPr/>
          </p:nvSpPr>
          <p:spPr>
            <a:xfrm>
              <a:off x="1284194" y="4445894"/>
              <a:ext cx="2525806" cy="471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Interoperability</a:t>
              </a:r>
              <a:endParaRPr lang="en-US" dirty="0"/>
            </a:p>
          </p:txBody>
        </p:sp>
        <p:sp>
          <p:nvSpPr>
            <p:cNvPr id="8" name="Right Arrow 7"/>
            <p:cNvSpPr/>
            <p:nvPr/>
          </p:nvSpPr>
          <p:spPr>
            <a:xfrm>
              <a:off x="1773377" y="4869824"/>
              <a:ext cx="2891324" cy="471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Unforeseen reuse of data</a:t>
              </a:r>
              <a:endParaRPr lang="en-US" dirty="0"/>
            </a:p>
          </p:txBody>
        </p:sp>
        <p:sp>
          <p:nvSpPr>
            <p:cNvPr id="9" name="Right Arrow 8"/>
            <p:cNvSpPr/>
            <p:nvPr/>
          </p:nvSpPr>
          <p:spPr>
            <a:xfrm>
              <a:off x="2299855" y="5340889"/>
              <a:ext cx="2812468" cy="4710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Cost of </a:t>
              </a:r>
              <a:r>
                <a:rPr lang="en-US" dirty="0" err="1" smtClean="0"/>
                <a:t>FAIRification</a:t>
              </a:r>
              <a:endParaRPr lang="en-US" dirty="0"/>
            </a:p>
          </p:txBody>
        </p:sp>
      </p:grpSp>
    </p:spTree>
    <p:extLst>
      <p:ext uri="{BB962C8B-B14F-4D97-AF65-F5344CB8AC3E}">
        <p14:creationId xmlns:p14="http://schemas.microsoft.com/office/powerpoint/2010/main" val="4121612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3589" y="789709"/>
            <a:ext cx="6252520" cy="5697597"/>
            <a:chOff x="193589" y="789709"/>
            <a:chExt cx="6252520" cy="5697597"/>
          </a:xfrm>
        </p:grpSpPr>
        <p:grpSp>
          <p:nvGrpSpPr>
            <p:cNvPr id="7" name="Group 6"/>
            <p:cNvGrpSpPr/>
            <p:nvPr/>
          </p:nvGrpSpPr>
          <p:grpSpPr>
            <a:xfrm>
              <a:off x="193589" y="1797917"/>
              <a:ext cx="6252520" cy="4689389"/>
              <a:chOff x="-111212" y="1825624"/>
              <a:chExt cx="6252520" cy="4689389"/>
            </a:xfrm>
          </p:grpSpPr>
          <p:pic>
            <p:nvPicPr>
              <p:cNvPr id="4100" name="Picture 4" descr="Path Clipart Career Development - Articulos Para Regalo Jubilacion - Png Download (640x480), Png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1212" y="1825624"/>
                <a:ext cx="6252520" cy="468938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773154" y="3241684"/>
                <a:ext cx="1084593" cy="1107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Cross </a:t>
                </a:r>
              </a:p>
              <a:p>
                <a:pPr algn="ctr"/>
                <a:r>
                  <a:rPr lang="en-US" b="1" dirty="0" smtClean="0"/>
                  <a:t>Disciplinary</a:t>
                </a:r>
                <a:endParaRPr lang="en-US" b="1" dirty="0"/>
              </a:p>
            </p:txBody>
          </p:sp>
        </p:grpSp>
        <p:pic>
          <p:nvPicPr>
            <p:cNvPr id="4104" name="Picture 8" descr="Image result for fair data"/>
            <p:cNvPicPr>
              <a:picLocks noChangeAspect="1" noChangeArrowheads="1"/>
            </p:cNvPicPr>
            <p:nvPr/>
          </p:nvPicPr>
          <p:blipFill rotWithShape="1">
            <a:blip r:embed="rId3">
              <a:extLst>
                <a:ext uri="{28A0092B-C50C-407E-A947-70E740481C1C}">
                  <a14:useLocalDpi xmlns:a14="http://schemas.microsoft.com/office/drawing/2010/main" val="0"/>
                </a:ext>
              </a:extLst>
            </a:blip>
            <a:srcRect t="13685" b="16243"/>
            <a:stretch/>
          </p:blipFill>
          <p:spPr bwMode="auto">
            <a:xfrm>
              <a:off x="1115125" y="789709"/>
              <a:ext cx="4773054" cy="142701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p:cNvSpPr>
            <a:spLocks noGrp="1"/>
          </p:cNvSpPr>
          <p:nvPr>
            <p:ph idx="1"/>
          </p:nvPr>
        </p:nvSpPr>
        <p:spPr>
          <a:xfrm>
            <a:off x="6470846" y="1699843"/>
            <a:ext cx="2571547" cy="4351338"/>
          </a:xfrm>
        </p:spPr>
        <p:txBody>
          <a:bodyPr>
            <a:normAutofit/>
          </a:bodyPr>
          <a:lstStyle/>
          <a:p>
            <a:pPr marL="0" indent="0">
              <a:buNone/>
            </a:pPr>
            <a:r>
              <a:rPr lang="en-US" dirty="0" smtClean="0"/>
              <a:t>Cross domain usage without causing an unintended </a:t>
            </a:r>
            <a:r>
              <a:rPr lang="en-US" dirty="0"/>
              <a:t>impact on hindering existing good data </a:t>
            </a:r>
            <a:r>
              <a:rPr lang="en-US" dirty="0" smtClean="0"/>
              <a:t>sharing practices </a:t>
            </a:r>
            <a:r>
              <a:rPr lang="en-US" dirty="0"/>
              <a:t>within communities</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17</a:t>
            </a:fld>
            <a:endParaRPr lang="it-IT"/>
          </a:p>
        </p:txBody>
      </p:sp>
      <p:sp>
        <p:nvSpPr>
          <p:cNvPr id="9" name="Rectangle 8"/>
          <p:cNvSpPr/>
          <p:nvPr/>
        </p:nvSpPr>
        <p:spPr>
          <a:xfrm>
            <a:off x="6446109" y="1056908"/>
            <a:ext cx="2369944" cy="584775"/>
          </a:xfrm>
          <a:prstGeom prst="rect">
            <a:avLst/>
          </a:prstGeom>
        </p:spPr>
        <p:txBody>
          <a:bodyPr wrap="none">
            <a:spAutoFit/>
          </a:bodyPr>
          <a:lstStyle/>
          <a:p>
            <a:r>
              <a:rPr lang="en-US" sz="3200" b="1" dirty="0">
                <a:solidFill>
                  <a:srgbClr val="2A4A88"/>
                </a:solidFill>
              </a:rPr>
              <a:t>Convergence</a:t>
            </a:r>
          </a:p>
        </p:txBody>
      </p:sp>
    </p:spTree>
    <p:extLst>
      <p:ext uri="{BB962C8B-B14F-4D97-AF65-F5344CB8AC3E}">
        <p14:creationId xmlns:p14="http://schemas.microsoft.com/office/powerpoint/2010/main" val="3562258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684690" y="3958148"/>
            <a:ext cx="3019425" cy="2552700"/>
          </a:xfrm>
          <a:prstGeom prst="rect">
            <a:avLst/>
          </a:prstGeom>
        </p:spPr>
      </p:pic>
      <p:sp>
        <p:nvSpPr>
          <p:cNvPr id="2" name="Title 1"/>
          <p:cNvSpPr>
            <a:spLocks noGrp="1"/>
          </p:cNvSpPr>
          <p:nvPr>
            <p:ph type="title"/>
          </p:nvPr>
        </p:nvSpPr>
        <p:spPr/>
        <p:txBody>
          <a:bodyPr/>
          <a:lstStyle/>
          <a:p>
            <a:r>
              <a:rPr lang="en-US" dirty="0"/>
              <a:t>Incentives and </a:t>
            </a:r>
            <a:r>
              <a:rPr lang="en-US" dirty="0" smtClean="0"/>
              <a:t>Metrics</a:t>
            </a:r>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18</a:t>
            </a:fld>
            <a:endParaRPr lang="it-IT"/>
          </a:p>
        </p:txBody>
      </p:sp>
      <p:sp>
        <p:nvSpPr>
          <p:cNvPr id="6" name="AutoShape 2" descr="Incentive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4"/>
          <a:srcRect l="7918" t="6482" r="11492" b="3995"/>
          <a:stretch/>
        </p:blipFill>
        <p:spPr>
          <a:xfrm>
            <a:off x="5812049" y="3632548"/>
            <a:ext cx="2841087" cy="2850289"/>
          </a:xfrm>
          <a:prstGeom prst="rect">
            <a:avLst/>
          </a:prstGeom>
        </p:spPr>
      </p:pic>
      <p:pic>
        <p:nvPicPr>
          <p:cNvPr id="11" name="Picture 10"/>
          <p:cNvPicPr>
            <a:picLocks noChangeAspect="1"/>
          </p:cNvPicPr>
          <p:nvPr/>
        </p:nvPicPr>
        <p:blipFill rotWithShape="1">
          <a:blip r:embed="rId5"/>
          <a:srcRect r="13613"/>
          <a:stretch/>
        </p:blipFill>
        <p:spPr>
          <a:xfrm>
            <a:off x="213352" y="3814793"/>
            <a:ext cx="2614656" cy="2738834"/>
          </a:xfrm>
          <a:prstGeom prst="rect">
            <a:avLst/>
          </a:prstGeom>
        </p:spPr>
      </p:pic>
      <p:pic>
        <p:nvPicPr>
          <p:cNvPr id="7180" name="Picture 12" descr="data, database, document, extension, file, filtering icon"/>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955487" y="3832848"/>
            <a:ext cx="1060852" cy="106085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article generation, article reuse, content generation, content reuse, reusing article, reusing content, seo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263" y="3158907"/>
            <a:ext cx="1311773" cy="1311773"/>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p:cNvSpPr txBox="1">
            <a:spLocks/>
          </p:cNvSpPr>
          <p:nvPr/>
        </p:nvSpPr>
        <p:spPr>
          <a:xfrm>
            <a:off x="1510144" y="1825625"/>
            <a:ext cx="5860473" cy="1388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206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206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		    FAIR Data </a:t>
            </a:r>
          </a:p>
          <a:p>
            <a:pPr marL="0" indent="0">
              <a:buNone/>
            </a:pPr>
            <a:r>
              <a:rPr lang="en-US" dirty="0" smtClean="0"/>
              <a:t>	Producers           Beneficiaries</a:t>
            </a:r>
            <a:endParaRPr lang="en-US" dirty="0"/>
          </a:p>
        </p:txBody>
      </p:sp>
      <p:sp>
        <p:nvSpPr>
          <p:cNvPr id="14" name="Not Equal 13"/>
          <p:cNvSpPr/>
          <p:nvPr/>
        </p:nvSpPr>
        <p:spPr>
          <a:xfrm>
            <a:off x="4149435" y="2355271"/>
            <a:ext cx="581890" cy="471054"/>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Callout 14"/>
          <p:cNvSpPr/>
          <p:nvPr/>
        </p:nvSpPr>
        <p:spPr>
          <a:xfrm>
            <a:off x="6668285" y="848876"/>
            <a:ext cx="1847065" cy="1506396"/>
          </a:xfrm>
          <a:prstGeom prst="wedgeEllipseCallout">
            <a:avLst>
              <a:gd name="adj1" fmla="val -73152"/>
              <a:gd name="adj2" fmla="val 271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How to incentivize</a:t>
            </a:r>
            <a:endParaRPr lang="en-US" sz="2000" dirty="0"/>
          </a:p>
        </p:txBody>
      </p:sp>
      <p:pic>
        <p:nvPicPr>
          <p:cNvPr id="20" name="Picture 19"/>
          <p:cNvPicPr>
            <a:picLocks noChangeAspect="1"/>
          </p:cNvPicPr>
          <p:nvPr/>
        </p:nvPicPr>
        <p:blipFill>
          <a:blip r:embed="rId8"/>
          <a:stretch>
            <a:fillRect/>
          </a:stretch>
        </p:blipFill>
        <p:spPr>
          <a:xfrm>
            <a:off x="8165441" y="207205"/>
            <a:ext cx="793340" cy="1158082"/>
          </a:xfrm>
          <a:prstGeom prst="rect">
            <a:avLst/>
          </a:prstGeom>
        </p:spPr>
      </p:pic>
    </p:spTree>
    <p:extLst>
      <p:ext uri="{BB962C8B-B14F-4D97-AF65-F5344CB8AC3E}">
        <p14:creationId xmlns:p14="http://schemas.microsoft.com/office/powerpoint/2010/main" val="3008178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65960"/>
          </a:xfrm>
        </p:spPr>
        <p:txBody>
          <a:bodyPr/>
          <a:lstStyle/>
          <a:p>
            <a:r>
              <a:rPr lang="en-US" dirty="0"/>
              <a:t>Evaluation </a:t>
            </a:r>
            <a:r>
              <a:rPr lang="en-US" dirty="0" smtClean="0"/>
              <a:t>methods</a:t>
            </a:r>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19</a:t>
            </a:fld>
            <a:endParaRPr lang="it-IT"/>
          </a:p>
        </p:txBody>
      </p:sp>
      <p:pic>
        <p:nvPicPr>
          <p:cNvPr id="6" name="Google Shape;150;p15"/>
          <p:cNvPicPr preferRelativeResize="0"/>
          <p:nvPr/>
        </p:nvPicPr>
        <p:blipFill rotWithShape="1">
          <a:blip r:embed="rId3">
            <a:alphaModFix/>
          </a:blip>
          <a:srcRect b="4278"/>
          <a:stretch/>
        </p:blipFill>
        <p:spPr>
          <a:xfrm>
            <a:off x="343256" y="1859354"/>
            <a:ext cx="4771505" cy="4188546"/>
          </a:xfrm>
          <a:prstGeom prst="rect">
            <a:avLst/>
          </a:prstGeom>
          <a:noFill/>
          <a:ln>
            <a:noFill/>
          </a:ln>
        </p:spPr>
      </p:pic>
      <p:sp>
        <p:nvSpPr>
          <p:cNvPr id="7" name="Google Shape;152;p15"/>
          <p:cNvSpPr txBox="1">
            <a:spLocks/>
          </p:cNvSpPr>
          <p:nvPr/>
        </p:nvSpPr>
        <p:spPr>
          <a:xfrm>
            <a:off x="5114761" y="1150404"/>
            <a:ext cx="3494043" cy="5760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Clr>
                <a:srgbClr val="00206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206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60"/>
              </a:spcBef>
              <a:spcAft>
                <a:spcPts val="600"/>
              </a:spcAft>
              <a:buFont typeface="Arial" panose="020B0604020202020204" pitchFamily="34" charset="0"/>
              <a:buNone/>
            </a:pPr>
            <a:r>
              <a:rPr lang="en-GB" dirty="0">
                <a:solidFill>
                  <a:srgbClr val="000000"/>
                </a:solidFill>
              </a:rPr>
              <a:t>C</a:t>
            </a:r>
            <a:r>
              <a:rPr lang="en-GB" dirty="0" smtClean="0">
                <a:solidFill>
                  <a:srgbClr val="000000"/>
                </a:solidFill>
              </a:rPr>
              <a:t>ommunity initiatives: </a:t>
            </a:r>
            <a:endParaRPr lang="en-GB" dirty="0">
              <a:solidFill>
                <a:srgbClr val="000000"/>
              </a:solidFill>
            </a:endParaRPr>
          </a:p>
        </p:txBody>
      </p:sp>
      <p:sp>
        <p:nvSpPr>
          <p:cNvPr id="8" name="Google Shape;153;p15"/>
          <p:cNvSpPr txBox="1">
            <a:spLocks/>
          </p:cNvSpPr>
          <p:nvPr/>
        </p:nvSpPr>
        <p:spPr>
          <a:xfrm>
            <a:off x="8847136" y="6144986"/>
            <a:ext cx="2743200" cy="365100"/>
          </a:xfrm>
          <a:prstGeom prst="rect">
            <a:avLst/>
          </a:prstGeom>
        </p:spPr>
        <p:txBody>
          <a:bodyPr spcFirstLastPara="1" vert="horz" wrap="square" lIns="91425" tIns="45700" rIns="91425" bIns="45700" rtlCol="0" anchor="ctr" anchorCtr="0">
            <a:noAutofit/>
          </a:bodyPr>
          <a:lstStyle>
            <a:defPPr>
              <a:defRPr lang="it-IT"/>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Font typeface="Arial"/>
              <a:buNone/>
            </a:pPr>
            <a:fld id="{00000000-1234-1234-1234-123412341234}" type="slidenum">
              <a:rPr lang="en-GB" smtClean="0"/>
              <a:pPr>
                <a:buClr>
                  <a:srgbClr val="000000"/>
                </a:buClr>
                <a:buFont typeface="Arial"/>
                <a:buNone/>
              </a:pPr>
              <a:t>19</a:t>
            </a:fld>
            <a:endParaRPr lang="en-GB"/>
          </a:p>
        </p:txBody>
      </p:sp>
      <p:pic>
        <p:nvPicPr>
          <p:cNvPr id="9" name="Google Shape;154;p15"/>
          <p:cNvPicPr preferRelativeResize="0"/>
          <p:nvPr/>
        </p:nvPicPr>
        <p:blipFill rotWithShape="1">
          <a:blip r:embed="rId4">
            <a:alphaModFix/>
          </a:blip>
          <a:srcRect l="21406" t="12831" r="22022" b="71040"/>
          <a:stretch/>
        </p:blipFill>
        <p:spPr>
          <a:xfrm>
            <a:off x="5531721" y="5421076"/>
            <a:ext cx="3566151" cy="576000"/>
          </a:xfrm>
          <a:prstGeom prst="rect">
            <a:avLst/>
          </a:prstGeom>
          <a:noFill/>
          <a:ln>
            <a:noFill/>
          </a:ln>
        </p:spPr>
      </p:pic>
      <p:pic>
        <p:nvPicPr>
          <p:cNvPr id="10" name="Google Shape;155;p15"/>
          <p:cNvPicPr preferRelativeResize="0"/>
          <p:nvPr/>
        </p:nvPicPr>
        <p:blipFill>
          <a:blip r:embed="rId5">
            <a:alphaModFix/>
          </a:blip>
          <a:stretch>
            <a:fillRect/>
          </a:stretch>
        </p:blipFill>
        <p:spPr>
          <a:xfrm>
            <a:off x="5541144" y="1692209"/>
            <a:ext cx="1962175" cy="1107100"/>
          </a:xfrm>
          <a:prstGeom prst="rect">
            <a:avLst/>
          </a:prstGeom>
          <a:noFill/>
          <a:ln>
            <a:noFill/>
          </a:ln>
        </p:spPr>
      </p:pic>
      <p:sp>
        <p:nvSpPr>
          <p:cNvPr id="11" name="Google Shape;156;p15"/>
          <p:cNvSpPr txBox="1"/>
          <p:nvPr/>
        </p:nvSpPr>
        <p:spPr>
          <a:xfrm>
            <a:off x="7591245" y="1754866"/>
            <a:ext cx="1589024" cy="1316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800"/>
              </a:spcAft>
              <a:buNone/>
            </a:pPr>
            <a:r>
              <a:rPr lang="en-GB" sz="2000" b="1" dirty="0">
                <a:solidFill>
                  <a:srgbClr val="303335"/>
                </a:solidFill>
                <a:highlight>
                  <a:srgbClr val="FFFFFF"/>
                </a:highlight>
                <a:latin typeface="Open Sans"/>
                <a:ea typeface="Open Sans"/>
                <a:cs typeface="Open Sans"/>
                <a:sym typeface="Open Sans"/>
              </a:rPr>
              <a:t>FAIR Data Maturity Model WG</a:t>
            </a:r>
            <a:endParaRPr sz="2000" b="1" dirty="0">
              <a:solidFill>
                <a:srgbClr val="303335"/>
              </a:solidFill>
              <a:highlight>
                <a:srgbClr val="FFFFFF"/>
              </a:highlight>
              <a:latin typeface="Open Sans"/>
              <a:ea typeface="Open Sans"/>
              <a:cs typeface="Open Sans"/>
              <a:sym typeface="Open Sans"/>
            </a:endParaRPr>
          </a:p>
        </p:txBody>
      </p:sp>
      <p:pic>
        <p:nvPicPr>
          <p:cNvPr id="15" name="Google Shape;160;p15"/>
          <p:cNvPicPr preferRelativeResize="0"/>
          <p:nvPr/>
        </p:nvPicPr>
        <p:blipFill>
          <a:blip r:embed="rId6">
            <a:alphaModFix/>
          </a:blip>
          <a:stretch>
            <a:fillRect/>
          </a:stretch>
        </p:blipFill>
        <p:spPr>
          <a:xfrm>
            <a:off x="5531721" y="4018293"/>
            <a:ext cx="1970626" cy="1379458"/>
          </a:xfrm>
          <a:prstGeom prst="rect">
            <a:avLst/>
          </a:prstGeom>
          <a:noFill/>
          <a:ln>
            <a:noFill/>
          </a:ln>
        </p:spPr>
      </p:pic>
      <p:sp>
        <p:nvSpPr>
          <p:cNvPr id="16" name="Google Shape;161;p15"/>
          <p:cNvSpPr txBox="1"/>
          <p:nvPr/>
        </p:nvSpPr>
        <p:spPr>
          <a:xfrm>
            <a:off x="5385757" y="5928686"/>
            <a:ext cx="3000000" cy="43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t>https://w3id.org/AmIFAIR</a:t>
            </a:r>
            <a:endParaRPr dirty="0"/>
          </a:p>
        </p:txBody>
      </p:sp>
      <p:sp>
        <p:nvSpPr>
          <p:cNvPr id="17" name="Google Shape;162;p15"/>
          <p:cNvSpPr/>
          <p:nvPr/>
        </p:nvSpPr>
        <p:spPr>
          <a:xfrm>
            <a:off x="4621581" y="1615267"/>
            <a:ext cx="989700" cy="4930200"/>
          </a:xfrm>
          <a:prstGeom prst="rightBrace">
            <a:avLst>
              <a:gd name="adj1" fmla="val 8333"/>
              <a:gd name="adj2" fmla="val 18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94" name="Picture 2" descr="https://www.fairsfair.eu/sites/all/themes/arcadia/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5757" y="3167365"/>
            <a:ext cx="3509459" cy="72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7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Calibri"/>
                <a:cs typeface="Calibri"/>
                <a:sym typeface="Calibri"/>
              </a:rPr>
              <a:t>Why the EOSC</a:t>
            </a:r>
            <a:r>
              <a:rPr lang="en-GB" dirty="0" smtClean="0">
                <a:ea typeface="Calibri"/>
                <a:cs typeface="Calibri"/>
                <a:sym typeface="Calibri"/>
              </a:rPr>
              <a:t>?</a:t>
            </a:r>
            <a:endParaRPr lang="en-US" dirty="0"/>
          </a:p>
        </p:txBody>
      </p:sp>
      <p:sp>
        <p:nvSpPr>
          <p:cNvPr id="3" name="Content Placeholder 2"/>
          <p:cNvSpPr>
            <a:spLocks noGrp="1"/>
          </p:cNvSpPr>
          <p:nvPr>
            <p:ph idx="1"/>
          </p:nvPr>
        </p:nvSpPr>
        <p:spPr>
          <a:xfrm>
            <a:off x="0" y="1825625"/>
            <a:ext cx="8515350" cy="4351338"/>
          </a:xfrm>
        </p:spPr>
        <p:txBody>
          <a:bodyPr>
            <a:normAutofit fontScale="92500" lnSpcReduction="20000"/>
          </a:bodyPr>
          <a:lstStyle/>
          <a:p>
            <a:pPr marL="808038" lvl="1" indent="-350838">
              <a:lnSpc>
                <a:spcPct val="100000"/>
              </a:lnSpc>
              <a:spcBef>
                <a:spcPts val="0"/>
              </a:spcBef>
              <a:spcAft>
                <a:spcPts val="600"/>
              </a:spcAft>
              <a:buClr>
                <a:srgbClr val="485C88"/>
              </a:buClr>
              <a:buSzPts val="2400"/>
              <a:buFont typeface="Noto Sans Symbols"/>
              <a:buChar char="✔"/>
            </a:pPr>
            <a:r>
              <a:rPr lang="en-US" dirty="0"/>
              <a:t>Enable Open Science and the </a:t>
            </a:r>
            <a:r>
              <a:rPr lang="en-US" i="1" dirty="0"/>
              <a:t>digital transformation of science</a:t>
            </a:r>
          </a:p>
          <a:p>
            <a:pPr marL="808038" lvl="1" indent="-350838">
              <a:lnSpc>
                <a:spcPct val="100000"/>
              </a:lnSpc>
              <a:spcAft>
                <a:spcPts val="600"/>
              </a:spcAft>
              <a:buClr>
                <a:srgbClr val="485C88"/>
              </a:buClr>
              <a:buSzPts val="2400"/>
              <a:buFont typeface="Noto Sans Symbols"/>
              <a:buChar char="✔"/>
            </a:pPr>
            <a:r>
              <a:rPr lang="en-US" dirty="0"/>
              <a:t>Empower 1.7 million European researchers to reap the benefits of </a:t>
            </a:r>
            <a:r>
              <a:rPr lang="en-US" i="1" dirty="0"/>
              <a:t>data-driven science</a:t>
            </a:r>
          </a:p>
          <a:p>
            <a:pPr marL="808038" lvl="1" indent="-350838">
              <a:lnSpc>
                <a:spcPct val="100000"/>
              </a:lnSpc>
              <a:spcAft>
                <a:spcPts val="600"/>
              </a:spcAft>
              <a:buClr>
                <a:srgbClr val="485C88"/>
              </a:buClr>
              <a:buSzPts val="2400"/>
              <a:buFont typeface="Noto Sans Symbols"/>
              <a:buChar char="✔"/>
            </a:pPr>
            <a:r>
              <a:rPr lang="en-US" dirty="0"/>
              <a:t>Build an open research data commons in Europe widely inclusive of all disciplines and Member States, sustainable in the long-term</a:t>
            </a:r>
          </a:p>
          <a:p>
            <a:pPr marL="808038" lvl="1" indent="-350838">
              <a:lnSpc>
                <a:spcPct val="100000"/>
              </a:lnSpc>
              <a:spcAft>
                <a:spcPts val="600"/>
              </a:spcAft>
              <a:buClr>
                <a:srgbClr val="485C88"/>
              </a:buClr>
              <a:buSzPts val="2400"/>
              <a:buFont typeface="Noto Sans Symbols"/>
              <a:buChar char="✔"/>
            </a:pPr>
            <a:r>
              <a:rPr lang="en-US" dirty="0"/>
              <a:t>Give Europe a global lead in </a:t>
            </a:r>
            <a:r>
              <a:rPr lang="en-US" i="1" dirty="0"/>
              <a:t>research data management</a:t>
            </a:r>
            <a:r>
              <a:rPr lang="en-US" dirty="0"/>
              <a:t>;</a:t>
            </a:r>
            <a:br>
              <a:rPr lang="en-US" dirty="0"/>
            </a:br>
            <a:r>
              <a:rPr lang="en-US" dirty="0"/>
              <a:t> help developing an internet of FAIR digital objects</a:t>
            </a:r>
          </a:p>
          <a:p>
            <a:pPr marL="808038" lvl="1" indent="-350838">
              <a:lnSpc>
                <a:spcPct val="100000"/>
              </a:lnSpc>
              <a:spcAft>
                <a:spcPts val="600"/>
              </a:spcAft>
              <a:buClr>
                <a:srgbClr val="485C88"/>
              </a:buClr>
              <a:buSzPts val="2400"/>
              <a:buFont typeface="Noto Sans Symbols"/>
              <a:buChar char="✔"/>
            </a:pPr>
            <a:r>
              <a:rPr lang="en-US" dirty="0"/>
              <a:t>Reduce fragmentation by federating existing Research Infrastructures (including e-Infrastructures)</a:t>
            </a:r>
          </a:p>
          <a:p>
            <a:pPr marL="808038" lvl="1" indent="-350838">
              <a:lnSpc>
                <a:spcPct val="100000"/>
              </a:lnSpc>
              <a:spcAft>
                <a:spcPts val="600"/>
              </a:spcAft>
              <a:buClr>
                <a:srgbClr val="485C88"/>
              </a:buClr>
              <a:buSzPts val="2400"/>
              <a:buFont typeface="Noto Sans Symbols"/>
              <a:buChar char="✔"/>
            </a:pPr>
            <a:r>
              <a:rPr lang="en-US" dirty="0"/>
              <a:t>Enable </a:t>
            </a:r>
            <a:r>
              <a:rPr lang="en-US" i="1" dirty="0"/>
              <a:t>interdisciplinary research</a:t>
            </a:r>
            <a:r>
              <a:rPr lang="en-US" dirty="0"/>
              <a:t> to address societal challenges</a:t>
            </a:r>
          </a:p>
          <a:p>
            <a:pPr marL="808038" lvl="1" indent="-350838">
              <a:lnSpc>
                <a:spcPct val="100000"/>
              </a:lnSpc>
              <a:spcAft>
                <a:spcPts val="600"/>
              </a:spcAft>
              <a:buClr>
                <a:srgbClr val="485C88"/>
              </a:buClr>
              <a:buSzPts val="2400"/>
              <a:buFont typeface="Noto Sans Symbols"/>
              <a:buChar char="✔"/>
            </a:pPr>
            <a:r>
              <a:rPr lang="en-US" dirty="0"/>
              <a:t>Enable the Digital Single Market and stimulate the emergence of a competitive EU cloud sector</a:t>
            </a:r>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2</a:t>
            </a:fld>
            <a:endParaRPr lang="it-IT"/>
          </a:p>
        </p:txBody>
      </p:sp>
    </p:spTree>
    <p:extLst>
      <p:ext uri="{BB962C8B-B14F-4D97-AF65-F5344CB8AC3E}">
        <p14:creationId xmlns:p14="http://schemas.microsoft.com/office/powerpoint/2010/main" val="2782786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5739"/>
            <a:ext cx="7886700" cy="1325563"/>
          </a:xfrm>
        </p:spPr>
        <p:txBody>
          <a:bodyPr/>
          <a:lstStyle/>
          <a:p>
            <a:r>
              <a:rPr lang="en-GB" dirty="0" smtClean="0"/>
              <a:t>Granularities </a:t>
            </a:r>
            <a:r>
              <a:rPr lang="en-GB" dirty="0"/>
              <a:t>of FAIR</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20</a:t>
            </a:fld>
            <a:endParaRPr lang="it-IT"/>
          </a:p>
        </p:txBody>
      </p:sp>
      <p:pic>
        <p:nvPicPr>
          <p:cNvPr id="6" name="Google Shape;168;p16"/>
          <p:cNvPicPr preferRelativeResize="0"/>
          <p:nvPr/>
        </p:nvPicPr>
        <p:blipFill>
          <a:blip r:embed="rId2">
            <a:alphaModFix/>
          </a:blip>
          <a:stretch>
            <a:fillRect/>
          </a:stretch>
        </p:blipFill>
        <p:spPr>
          <a:xfrm>
            <a:off x="165032" y="1384871"/>
            <a:ext cx="9020261" cy="1877039"/>
          </a:xfrm>
          <a:prstGeom prst="rect">
            <a:avLst/>
          </a:prstGeom>
          <a:noFill/>
          <a:ln>
            <a:noFill/>
          </a:ln>
        </p:spPr>
      </p:pic>
      <p:graphicFrame>
        <p:nvGraphicFramePr>
          <p:cNvPr id="7" name="Google Shape;171;p16"/>
          <p:cNvGraphicFramePr/>
          <p:nvPr>
            <p:extLst>
              <p:ext uri="{D42A27DB-BD31-4B8C-83A1-F6EECF244321}">
                <p14:modId xmlns:p14="http://schemas.microsoft.com/office/powerpoint/2010/main" val="986770682"/>
              </p:ext>
            </p:extLst>
          </p:nvPr>
        </p:nvGraphicFramePr>
        <p:xfrm>
          <a:off x="261742" y="3477945"/>
          <a:ext cx="8757566" cy="2595880"/>
        </p:xfrm>
        <a:graphic>
          <a:graphicData uri="http://schemas.openxmlformats.org/drawingml/2006/table">
            <a:tbl>
              <a:tblPr>
                <a:noFill/>
              </a:tblPr>
              <a:tblGrid>
                <a:gridCol w="1683951"/>
                <a:gridCol w="1899402"/>
                <a:gridCol w="1687652"/>
                <a:gridCol w="2170380"/>
                <a:gridCol w="1316181"/>
              </a:tblGrid>
              <a:tr h="2144307">
                <a:tc>
                  <a:txBody>
                    <a:bodyPr/>
                    <a:lstStyle/>
                    <a:p>
                      <a:pPr marL="0" lvl="0" indent="0" algn="l" rtl="0">
                        <a:spcBef>
                          <a:spcPts val="0"/>
                        </a:spcBef>
                        <a:spcAft>
                          <a:spcPts val="0"/>
                        </a:spcAft>
                        <a:buClr>
                          <a:schemeClr val="dk1"/>
                        </a:buClr>
                        <a:buSzPts val="1100"/>
                        <a:buFont typeface="Arial"/>
                        <a:buNone/>
                      </a:pPr>
                      <a:r>
                        <a:rPr lang="en-GB" sz="1800" i="1" dirty="0">
                          <a:solidFill>
                            <a:schemeClr val="dk1"/>
                          </a:solidFill>
                          <a:latin typeface="Open Sans"/>
                          <a:ea typeface="Open Sans"/>
                          <a:cs typeface="Open Sans"/>
                          <a:sym typeface="Open Sans"/>
                        </a:rPr>
                        <a:t>Search for experiments contain transcriptomics assays for 'Prostate Cancer'</a:t>
                      </a:r>
                      <a:endParaRPr sz="1800" i="1" dirty="0">
                        <a:solidFill>
                          <a:schemeClr val="dk1"/>
                        </a:solidFill>
                        <a:latin typeface="Open Sans"/>
                        <a:ea typeface="Open Sans"/>
                        <a:cs typeface="Open Sans"/>
                        <a:sym typeface="Open Sans"/>
                      </a:endParaRPr>
                    </a:p>
                  </a:txBody>
                  <a:tcPr marL="63500" marR="63500" marT="63500" marB="63500"/>
                </a:tc>
                <a:tc>
                  <a:txBody>
                    <a:bodyPr/>
                    <a:lstStyle/>
                    <a:p>
                      <a:pPr marL="0" lvl="0" indent="0" algn="l" rtl="0">
                        <a:spcBef>
                          <a:spcPts val="0"/>
                        </a:spcBef>
                        <a:spcAft>
                          <a:spcPts val="0"/>
                        </a:spcAft>
                        <a:buNone/>
                      </a:pPr>
                      <a:r>
                        <a:rPr lang="en-GB" sz="1800" i="1" dirty="0">
                          <a:solidFill>
                            <a:schemeClr val="dk1"/>
                          </a:solidFill>
                          <a:latin typeface="Open Sans"/>
                          <a:ea typeface="Open Sans"/>
                          <a:cs typeface="Open Sans"/>
                          <a:sym typeface="Open Sans"/>
                        </a:rPr>
                        <a:t>Search for experiments comparing gene expression in mouse pancreas and prostate</a:t>
                      </a:r>
                      <a:endParaRPr sz="1800" i="1" dirty="0">
                        <a:solidFill>
                          <a:schemeClr val="dk1"/>
                        </a:solidFill>
                        <a:latin typeface="Open Sans"/>
                        <a:ea typeface="Open Sans"/>
                        <a:cs typeface="Open Sans"/>
                        <a:sym typeface="Open Sans"/>
                      </a:endParaRPr>
                    </a:p>
                  </a:txBody>
                  <a:tcPr marL="63500" marR="63500" marT="63500" marB="63500"/>
                </a:tc>
                <a:tc>
                  <a:txBody>
                    <a:bodyPr/>
                    <a:lstStyle/>
                    <a:p>
                      <a:pPr marL="0" lvl="0" indent="0" algn="l" rtl="0">
                        <a:spcBef>
                          <a:spcPts val="0"/>
                        </a:spcBef>
                        <a:spcAft>
                          <a:spcPts val="0"/>
                        </a:spcAft>
                        <a:buClr>
                          <a:schemeClr val="dk1"/>
                        </a:buClr>
                        <a:buSzPts val="1100"/>
                        <a:buFont typeface="Arial"/>
                        <a:buNone/>
                      </a:pPr>
                      <a:r>
                        <a:rPr lang="en-GB" sz="1800" i="1" dirty="0">
                          <a:solidFill>
                            <a:schemeClr val="dk1"/>
                          </a:solidFill>
                          <a:latin typeface="Open Sans"/>
                          <a:ea typeface="Open Sans"/>
                          <a:cs typeface="Open Sans"/>
                          <a:sym typeface="Open Sans"/>
                        </a:rPr>
                        <a:t>Integrate NGS-</a:t>
                      </a:r>
                      <a:r>
                        <a:rPr lang="en-GB" sz="1800" i="1" dirty="0" err="1">
                          <a:solidFill>
                            <a:schemeClr val="dk1"/>
                          </a:solidFill>
                          <a:latin typeface="Open Sans"/>
                          <a:ea typeface="Open Sans"/>
                          <a:cs typeface="Open Sans"/>
                          <a:sym typeface="Open Sans"/>
                        </a:rPr>
                        <a:t>RNAseq</a:t>
                      </a:r>
                      <a:r>
                        <a:rPr lang="en-GB" sz="1800" i="1" dirty="0">
                          <a:solidFill>
                            <a:schemeClr val="dk1"/>
                          </a:solidFill>
                          <a:latin typeface="Open Sans"/>
                          <a:ea typeface="Open Sans"/>
                          <a:cs typeface="Open Sans"/>
                          <a:sym typeface="Open Sans"/>
                        </a:rPr>
                        <a:t> data with cell Imaging studies </a:t>
                      </a:r>
                      <a:endParaRPr sz="1800" i="1" dirty="0">
                        <a:latin typeface="Open Sans"/>
                        <a:ea typeface="Open Sans"/>
                        <a:cs typeface="Open Sans"/>
                        <a:sym typeface="Open Sans"/>
                      </a:endParaRPr>
                    </a:p>
                  </a:txBody>
                  <a:tcPr marL="63500" marR="63500" marT="63500" marB="63500"/>
                </a:tc>
                <a:tc>
                  <a:txBody>
                    <a:bodyPr/>
                    <a:lstStyle/>
                    <a:p>
                      <a:pPr marL="0" lvl="0" indent="0" algn="l" rtl="0">
                        <a:spcBef>
                          <a:spcPts val="0"/>
                        </a:spcBef>
                        <a:spcAft>
                          <a:spcPts val="0"/>
                        </a:spcAft>
                        <a:buNone/>
                      </a:pPr>
                      <a:r>
                        <a:rPr lang="en-GB" sz="1800" i="1" dirty="0">
                          <a:solidFill>
                            <a:schemeClr val="dk1"/>
                          </a:solidFill>
                          <a:latin typeface="Open Sans"/>
                          <a:ea typeface="Open Sans"/>
                          <a:cs typeface="Open Sans"/>
                          <a:sym typeface="Open Sans"/>
                        </a:rPr>
                        <a:t>search for transcriptomic data generated from the same platform applied to samples from a specific tissue from animals that have a specific </a:t>
                      </a:r>
                      <a:r>
                        <a:rPr lang="en-GB" sz="1800" i="1" dirty="0" smtClean="0">
                          <a:solidFill>
                            <a:schemeClr val="dk1"/>
                          </a:solidFill>
                          <a:latin typeface="Open Sans"/>
                          <a:ea typeface="Open Sans"/>
                          <a:cs typeface="Open Sans"/>
                          <a:sym typeface="Open Sans"/>
                        </a:rPr>
                        <a:t>genotype</a:t>
                      </a:r>
                      <a:endParaRPr sz="1800" i="1" dirty="0">
                        <a:latin typeface="Open Sans"/>
                        <a:ea typeface="Open Sans"/>
                        <a:cs typeface="Open Sans"/>
                        <a:sym typeface="Open Sans"/>
                      </a:endParaRPr>
                    </a:p>
                  </a:txBody>
                  <a:tcPr marL="63500" marR="63500" marT="63500" marB="63500"/>
                </a:tc>
                <a:tc>
                  <a:txBody>
                    <a:bodyPr/>
                    <a:lstStyle/>
                    <a:p>
                      <a:pPr marL="0" lvl="0" indent="0" algn="l" rtl="0">
                        <a:spcBef>
                          <a:spcPts val="0"/>
                        </a:spcBef>
                        <a:spcAft>
                          <a:spcPts val="0"/>
                        </a:spcAft>
                        <a:buClr>
                          <a:schemeClr val="dk1"/>
                        </a:buClr>
                        <a:buSzPts val="1100"/>
                        <a:buFont typeface="Arial"/>
                        <a:buNone/>
                      </a:pPr>
                      <a:r>
                        <a:rPr lang="en-GB" sz="1800" i="1" dirty="0">
                          <a:solidFill>
                            <a:schemeClr val="dk1"/>
                          </a:solidFill>
                          <a:latin typeface="Open Sans"/>
                          <a:ea typeface="Open Sans"/>
                          <a:cs typeface="Open Sans"/>
                          <a:sym typeface="Open Sans"/>
                        </a:rPr>
                        <a:t>find the study design and methodology</a:t>
                      </a:r>
                      <a:endParaRPr sz="1800" i="1" dirty="0">
                        <a:latin typeface="Open Sans"/>
                        <a:ea typeface="Open Sans"/>
                        <a:cs typeface="Open Sans"/>
                        <a:sym typeface="Open Sans"/>
                      </a:endParaRPr>
                    </a:p>
                  </a:txBody>
                  <a:tcPr marL="63500" marR="63500" marT="63500" marB="63500"/>
                </a:tc>
              </a:tr>
            </a:tbl>
          </a:graphicData>
        </a:graphic>
      </p:graphicFrame>
    </p:spTree>
    <p:extLst>
      <p:ext uri="{BB962C8B-B14F-4D97-AF65-F5344CB8AC3E}">
        <p14:creationId xmlns:p14="http://schemas.microsoft.com/office/powerpoint/2010/main" val="1886277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7531"/>
            <a:ext cx="7886700" cy="1325563"/>
          </a:xfrm>
        </p:spPr>
        <p:txBody>
          <a:bodyPr/>
          <a:lstStyle/>
          <a:p>
            <a:r>
              <a:rPr lang="en-US" dirty="0"/>
              <a:t>Evaluation methods: allow inclusiveness and scalability</a:t>
            </a:r>
          </a:p>
        </p:txBody>
      </p:sp>
      <p:sp>
        <p:nvSpPr>
          <p:cNvPr id="3" name="Content Placeholder 2"/>
          <p:cNvSpPr>
            <a:spLocks noGrp="1"/>
          </p:cNvSpPr>
          <p:nvPr>
            <p:ph idx="1"/>
          </p:nvPr>
        </p:nvSpPr>
        <p:spPr>
          <a:xfrm>
            <a:off x="628650" y="2176177"/>
            <a:ext cx="3069469" cy="4000785"/>
          </a:xfrm>
        </p:spPr>
        <p:txBody>
          <a:bodyPr>
            <a:normAutofit fontScale="92500"/>
          </a:bodyPr>
          <a:lstStyle/>
          <a:p>
            <a:r>
              <a:rPr lang="en-US" dirty="0"/>
              <a:t>multi-step maturity scales to measure the </a:t>
            </a:r>
            <a:r>
              <a:rPr lang="en-US" dirty="0" err="1" smtClean="0"/>
              <a:t>FAIRness</a:t>
            </a:r>
            <a:endParaRPr lang="en-US" dirty="0"/>
          </a:p>
          <a:p>
            <a:r>
              <a:rPr lang="en-US" dirty="0" err="1"/>
              <a:t>FAIRness</a:t>
            </a:r>
            <a:r>
              <a:rPr lang="en-US" dirty="0"/>
              <a:t> as </a:t>
            </a:r>
            <a:r>
              <a:rPr lang="en-US" dirty="0" smtClean="0"/>
              <a:t>a continuum </a:t>
            </a:r>
            <a:r>
              <a:rPr lang="en-US" dirty="0"/>
              <a:t>allows for progress </a:t>
            </a:r>
            <a:endParaRPr lang="en-US" dirty="0" smtClean="0"/>
          </a:p>
          <a:p>
            <a:r>
              <a:rPr lang="en-US" dirty="0" smtClean="0"/>
              <a:t>Community progress measured </a:t>
            </a:r>
            <a:r>
              <a:rPr lang="en-US" dirty="0"/>
              <a:t>over </a:t>
            </a:r>
            <a:r>
              <a:rPr lang="en-US" dirty="0" smtClean="0"/>
              <a:t>time</a:t>
            </a:r>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21</a:t>
            </a:fld>
            <a:endParaRPr lang="it-IT"/>
          </a:p>
        </p:txBody>
      </p:sp>
      <p:pic>
        <p:nvPicPr>
          <p:cNvPr id="6" name="Picture 5"/>
          <p:cNvPicPr>
            <a:picLocks noChangeAspect="1"/>
          </p:cNvPicPr>
          <p:nvPr/>
        </p:nvPicPr>
        <p:blipFill>
          <a:blip r:embed="rId3"/>
          <a:stretch>
            <a:fillRect/>
          </a:stretch>
        </p:blipFill>
        <p:spPr>
          <a:xfrm>
            <a:off x="4604255" y="2176178"/>
            <a:ext cx="4039549" cy="4114605"/>
          </a:xfrm>
          <a:prstGeom prst="rect">
            <a:avLst/>
          </a:prstGeom>
        </p:spPr>
      </p:pic>
      <p:cxnSp>
        <p:nvCxnSpPr>
          <p:cNvPr id="8" name="Google Shape;104;p11"/>
          <p:cNvCxnSpPr/>
          <p:nvPr/>
        </p:nvCxnSpPr>
        <p:spPr>
          <a:xfrm rot="10800000" flipH="1">
            <a:off x="8867042" y="2377081"/>
            <a:ext cx="7800" cy="3712800"/>
          </a:xfrm>
          <a:prstGeom prst="straightConnector1">
            <a:avLst/>
          </a:prstGeom>
          <a:noFill/>
          <a:ln w="76200" cap="flat" cmpd="sng">
            <a:solidFill>
              <a:srgbClr val="6AA84F"/>
            </a:solidFill>
            <a:prstDash val="solid"/>
            <a:round/>
            <a:headEnd type="none" w="med" len="med"/>
            <a:tailEnd type="stealth" w="med" len="med"/>
          </a:ln>
        </p:spPr>
      </p:cxnSp>
      <p:sp>
        <p:nvSpPr>
          <p:cNvPr id="9" name="Google Shape;105;p11"/>
          <p:cNvSpPr txBox="1"/>
          <p:nvPr/>
        </p:nvSpPr>
        <p:spPr>
          <a:xfrm flipH="1">
            <a:off x="6624029" y="4209860"/>
            <a:ext cx="2188368" cy="1967103"/>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GB" sz="2400" dirty="0" smtClean="0">
                <a:solidFill>
                  <a:schemeClr val="accent6">
                    <a:lumMod val="50000"/>
                  </a:schemeClr>
                </a:solidFill>
              </a:rPr>
              <a:t>Machine Actionable, Interoperable, Cross Domain Reuse </a:t>
            </a:r>
            <a:endParaRPr sz="1800" dirty="0">
              <a:solidFill>
                <a:schemeClr val="accent6">
                  <a:lumMod val="50000"/>
                </a:schemeClr>
              </a:solidFill>
            </a:endParaRPr>
          </a:p>
        </p:txBody>
      </p:sp>
      <p:cxnSp>
        <p:nvCxnSpPr>
          <p:cNvPr id="10" name="Google Shape;106;p11"/>
          <p:cNvCxnSpPr/>
          <p:nvPr/>
        </p:nvCxnSpPr>
        <p:spPr>
          <a:xfrm flipH="1">
            <a:off x="3866712" y="4484963"/>
            <a:ext cx="13500" cy="1692000"/>
          </a:xfrm>
          <a:prstGeom prst="straightConnector1">
            <a:avLst/>
          </a:prstGeom>
          <a:noFill/>
          <a:ln w="76200" cap="flat" cmpd="sng">
            <a:solidFill>
              <a:srgbClr val="85200C"/>
            </a:solidFill>
            <a:prstDash val="solid"/>
            <a:round/>
            <a:headEnd type="none" w="med" len="med"/>
            <a:tailEnd type="stealth" w="med" len="med"/>
          </a:ln>
        </p:spPr>
      </p:cxnSp>
      <p:sp>
        <p:nvSpPr>
          <p:cNvPr id="11" name="Google Shape;107;p11"/>
          <p:cNvSpPr txBox="1"/>
          <p:nvPr/>
        </p:nvSpPr>
        <p:spPr>
          <a:xfrm flipH="1">
            <a:off x="3766879" y="2865683"/>
            <a:ext cx="2048405" cy="4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solidFill>
                  <a:srgbClr val="990000"/>
                </a:solidFill>
              </a:rPr>
              <a:t>High level metadata, reuse requires manual work</a:t>
            </a:r>
            <a:endParaRPr sz="2400" dirty="0">
              <a:solidFill>
                <a:srgbClr val="990000"/>
              </a:solidFill>
            </a:endParaRPr>
          </a:p>
        </p:txBody>
      </p:sp>
    </p:spTree>
    <p:extLst>
      <p:ext uri="{BB962C8B-B14F-4D97-AF65-F5344CB8AC3E}">
        <p14:creationId xmlns:p14="http://schemas.microsoft.com/office/powerpoint/2010/main" val="73471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22</a:t>
            </a:fld>
            <a:endParaRPr lang="it-IT"/>
          </a:p>
        </p:txBody>
      </p:sp>
      <p:pic>
        <p:nvPicPr>
          <p:cNvPr id="6" name="Picture 5"/>
          <p:cNvPicPr>
            <a:picLocks noChangeAspect="1"/>
          </p:cNvPicPr>
          <p:nvPr/>
        </p:nvPicPr>
        <p:blipFill>
          <a:blip r:embed="rId2"/>
          <a:stretch>
            <a:fillRect/>
          </a:stretch>
        </p:blipFill>
        <p:spPr>
          <a:xfrm>
            <a:off x="628650" y="2949567"/>
            <a:ext cx="3858056" cy="3518095"/>
          </a:xfrm>
          <a:prstGeom prst="rect">
            <a:avLst/>
          </a:prstGeom>
        </p:spPr>
      </p:pic>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a:blip r:embed="rId3"/>
          <a:stretch>
            <a:fillRect/>
          </a:stretch>
        </p:blipFill>
        <p:spPr>
          <a:xfrm>
            <a:off x="0" y="561930"/>
            <a:ext cx="9144000" cy="1497263"/>
          </a:xfrm>
          <a:prstGeom prst="rect">
            <a:avLst/>
          </a:prstGeom>
        </p:spPr>
      </p:pic>
      <p:sp>
        <p:nvSpPr>
          <p:cNvPr id="9" name="Rectangle 8"/>
          <p:cNvSpPr/>
          <p:nvPr/>
        </p:nvSpPr>
        <p:spPr>
          <a:xfrm>
            <a:off x="215180" y="2103012"/>
            <a:ext cx="8928820" cy="646331"/>
          </a:xfrm>
          <a:prstGeom prst="rect">
            <a:avLst/>
          </a:prstGeom>
        </p:spPr>
        <p:txBody>
          <a:bodyPr wrap="square">
            <a:spAutoFit/>
          </a:bodyPr>
          <a:lstStyle/>
          <a:p>
            <a:r>
              <a:rPr lang="en-US" dirty="0">
                <a:hlinkClick r:id="rId4"/>
              </a:rPr>
              <a:t>https://www.eoscsecretariat.eu/eosc-liaison-platform/post/interim-recommendations-fair-metrics-and-service-certification-apply</a:t>
            </a:r>
            <a:endParaRPr lang="en-US" dirty="0"/>
          </a:p>
        </p:txBody>
      </p:sp>
      <p:pic>
        <p:nvPicPr>
          <p:cNvPr id="10" name="Picture 9"/>
          <p:cNvPicPr>
            <a:picLocks noChangeAspect="1"/>
          </p:cNvPicPr>
          <p:nvPr/>
        </p:nvPicPr>
        <p:blipFill>
          <a:blip r:embed="rId5"/>
          <a:stretch>
            <a:fillRect/>
          </a:stretch>
        </p:blipFill>
        <p:spPr>
          <a:xfrm>
            <a:off x="4905931" y="2949567"/>
            <a:ext cx="3809907" cy="3196520"/>
          </a:xfrm>
          <a:prstGeom prst="rect">
            <a:avLst/>
          </a:prstGeom>
        </p:spPr>
      </p:pic>
    </p:spTree>
    <p:extLst>
      <p:ext uri="{BB962C8B-B14F-4D97-AF65-F5344CB8AC3E}">
        <p14:creationId xmlns:p14="http://schemas.microsoft.com/office/powerpoint/2010/main" val="292458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9"/>
          <p:cNvSpPr txBox="1">
            <a:spLocks noGrp="1"/>
          </p:cNvSpPr>
          <p:nvPr>
            <p:ph type="title"/>
          </p:nvPr>
        </p:nvSpPr>
        <p:spPr>
          <a:xfrm>
            <a:off x="628650" y="1951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A4A88"/>
              </a:buClr>
              <a:buSzPts val="4000"/>
              <a:buFont typeface="Calibri"/>
              <a:buNone/>
            </a:pPr>
            <a:r>
              <a:rPr lang="en-GB" dirty="0" smtClean="0"/>
              <a:t>Co-creation</a:t>
            </a:r>
            <a:endParaRPr dirty="0"/>
          </a:p>
        </p:txBody>
      </p:sp>
      <p:sp>
        <p:nvSpPr>
          <p:cNvPr id="461" name="Google Shape;461;p29"/>
          <p:cNvSpPr txBox="1">
            <a:spLocks noGrp="1"/>
          </p:cNvSpPr>
          <p:nvPr>
            <p:ph type="body" idx="1"/>
          </p:nvPr>
        </p:nvSpPr>
        <p:spPr>
          <a:xfrm>
            <a:off x="628650" y="1223656"/>
            <a:ext cx="8352512" cy="44666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smtClean="0"/>
              <a:t>reach </a:t>
            </a:r>
            <a:r>
              <a:rPr lang="en-GB" dirty="0"/>
              <a:t>out to H2020 projects, national initiatives and coalition of the doers</a:t>
            </a:r>
            <a:endParaRPr dirty="0"/>
          </a:p>
          <a:p>
            <a:pPr marL="228600" lvl="0" indent="-228600" algn="l" rtl="0">
              <a:lnSpc>
                <a:spcPct val="90000"/>
              </a:lnSpc>
              <a:spcBef>
                <a:spcPts val="2800"/>
              </a:spcBef>
              <a:spcAft>
                <a:spcPts val="0"/>
              </a:spcAft>
              <a:buSzPts val="2800"/>
              <a:buChar char="•"/>
            </a:pPr>
            <a:r>
              <a:rPr lang="en-GB" dirty="0"/>
              <a:t>Working Groups dependent on YOU!</a:t>
            </a:r>
            <a:endParaRPr dirty="0"/>
          </a:p>
          <a:p>
            <a:pPr marL="228600" lvl="0" indent="-228600" algn="l" rtl="0">
              <a:lnSpc>
                <a:spcPct val="90000"/>
              </a:lnSpc>
              <a:spcBef>
                <a:spcPts val="2800"/>
              </a:spcBef>
              <a:spcAft>
                <a:spcPts val="0"/>
              </a:spcAft>
              <a:buSzPts val="2800"/>
              <a:buChar char="•"/>
            </a:pPr>
            <a:r>
              <a:rPr lang="en-GB" dirty="0"/>
              <a:t>You building and we coordinate &amp; endorse</a:t>
            </a:r>
            <a:endParaRPr dirty="0"/>
          </a:p>
          <a:p>
            <a:pPr marL="228600" lvl="0" indent="-228600" algn="l" rtl="0">
              <a:lnSpc>
                <a:spcPct val="90000"/>
              </a:lnSpc>
              <a:spcBef>
                <a:spcPts val="2800"/>
              </a:spcBef>
              <a:spcAft>
                <a:spcPts val="0"/>
              </a:spcAft>
              <a:buSzPts val="2800"/>
              <a:buChar char="•"/>
            </a:pPr>
            <a:r>
              <a:rPr lang="en-GB" dirty="0"/>
              <a:t>Collectively we will build </a:t>
            </a:r>
            <a:r>
              <a:rPr lang="en-GB" dirty="0" smtClean="0"/>
              <a:t>EOSC</a:t>
            </a:r>
          </a:p>
          <a:p>
            <a:pPr marL="0" lvl="0" indent="0" algn="l" rtl="0">
              <a:lnSpc>
                <a:spcPct val="90000"/>
              </a:lnSpc>
              <a:spcBef>
                <a:spcPts val="2800"/>
              </a:spcBef>
              <a:spcAft>
                <a:spcPts val="0"/>
              </a:spcAft>
              <a:buSzPts val="2800"/>
              <a:buNone/>
            </a:pPr>
            <a:r>
              <a:rPr lang="en-GB" dirty="0" smtClean="0"/>
              <a:t>Funding : </a:t>
            </a:r>
            <a:r>
              <a:rPr lang="en-US" sz="1600" dirty="0" smtClean="0">
                <a:hlinkClick r:id="rId3"/>
              </a:rPr>
              <a:t>https</a:t>
            </a:r>
            <a:r>
              <a:rPr lang="en-US" sz="1600" dirty="0">
                <a:hlinkClick r:id="rId3"/>
              </a:rPr>
              <a:t>://www.eoscsecretariat.eu/funding-opportunities</a:t>
            </a:r>
            <a:endParaRPr sz="1600" dirty="0"/>
          </a:p>
        </p:txBody>
      </p:sp>
      <p:sp>
        <p:nvSpPr>
          <p:cNvPr id="462" name="Google Shape;462;p29"/>
          <p:cNvSpPr txBox="1">
            <a:spLocks noGrp="1"/>
          </p:cNvSpPr>
          <p:nvPr>
            <p:ph type="ftr" idx="11"/>
          </p:nvPr>
        </p:nvSpPr>
        <p:spPr>
          <a:xfrm>
            <a:off x="2018581" y="6545467"/>
            <a:ext cx="5572664" cy="331932"/>
          </a:xfrm>
          <a:prstGeom prst="rect">
            <a:avLst/>
          </a:prstGeom>
          <a:noFill/>
          <a:ln>
            <a:noFill/>
          </a:ln>
        </p:spPr>
        <p:txBody>
          <a:bodyPr spcFirstLastPara="1" wrap="square" lIns="91425" tIns="45700" rIns="91425" bIns="45700" anchor="ctr" anchorCtr="0">
            <a:noAutofit/>
          </a:bodyPr>
          <a:lstStyle/>
          <a:p>
            <a:r>
              <a:rPr lang="de-DE" dirty="0"/>
              <a:t>Oya Beyan, RDA Deutschland Tagung 2020, 27.02.2020, Potsdam</a:t>
            </a:r>
          </a:p>
        </p:txBody>
      </p:sp>
      <p:sp>
        <p:nvSpPr>
          <p:cNvPr id="463" name="Google Shape;463;p29"/>
          <p:cNvSpPr txBox="1">
            <a:spLocks noGrp="1"/>
          </p:cNvSpPr>
          <p:nvPr>
            <p:ph type="sldNum" idx="12"/>
          </p:nvPr>
        </p:nvSpPr>
        <p:spPr>
          <a:xfrm>
            <a:off x="7815532" y="6528871"/>
            <a:ext cx="6998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grpSp>
        <p:nvGrpSpPr>
          <p:cNvPr id="464" name="Google Shape;464;p29"/>
          <p:cNvGrpSpPr/>
          <p:nvPr/>
        </p:nvGrpSpPr>
        <p:grpSpPr>
          <a:xfrm>
            <a:off x="1716657" y="4210773"/>
            <a:ext cx="7466013" cy="2282101"/>
            <a:chOff x="4011517" y="4101142"/>
            <a:chExt cx="8178896" cy="2786826"/>
          </a:xfrm>
        </p:grpSpPr>
        <p:grpSp>
          <p:nvGrpSpPr>
            <p:cNvPr id="465" name="Google Shape;465;p29"/>
            <p:cNvGrpSpPr/>
            <p:nvPr/>
          </p:nvGrpSpPr>
          <p:grpSpPr>
            <a:xfrm>
              <a:off x="4011517" y="4101142"/>
              <a:ext cx="8178896" cy="2786826"/>
              <a:chOff x="550590" y="3038703"/>
              <a:chExt cx="9156992" cy="3117167"/>
            </a:xfrm>
          </p:grpSpPr>
          <p:pic>
            <p:nvPicPr>
              <p:cNvPr id="466" name="Google Shape;466;p29"/>
              <p:cNvPicPr preferRelativeResize="0"/>
              <p:nvPr/>
            </p:nvPicPr>
            <p:blipFill rotWithShape="1">
              <a:blip r:embed="rId4">
                <a:alphaModFix/>
              </a:blip>
              <a:srcRect/>
              <a:stretch/>
            </p:blipFill>
            <p:spPr>
              <a:xfrm>
                <a:off x="550590" y="4653929"/>
                <a:ext cx="9156992" cy="1501941"/>
              </a:xfrm>
              <a:prstGeom prst="rect">
                <a:avLst/>
              </a:prstGeom>
              <a:noFill/>
              <a:ln>
                <a:noFill/>
              </a:ln>
            </p:spPr>
          </p:pic>
          <p:pic>
            <p:nvPicPr>
              <p:cNvPr id="467" name="Google Shape;467;p29"/>
              <p:cNvPicPr preferRelativeResize="0"/>
              <p:nvPr/>
            </p:nvPicPr>
            <p:blipFill rotWithShape="1">
              <a:blip r:embed="rId5">
                <a:alphaModFix/>
              </a:blip>
              <a:srcRect/>
              <a:stretch/>
            </p:blipFill>
            <p:spPr>
              <a:xfrm>
                <a:off x="6694714" y="3038703"/>
                <a:ext cx="2972711" cy="1618019"/>
              </a:xfrm>
              <a:prstGeom prst="rect">
                <a:avLst/>
              </a:prstGeom>
              <a:noFill/>
              <a:ln>
                <a:noFill/>
              </a:ln>
            </p:spPr>
          </p:pic>
        </p:grpSp>
        <p:sp>
          <p:nvSpPr>
            <p:cNvPr id="468" name="Google Shape;468;p29"/>
            <p:cNvSpPr/>
            <p:nvPr/>
          </p:nvSpPr>
          <p:spPr>
            <a:xfrm>
              <a:off x="8376639" y="5046957"/>
              <a:ext cx="2245445" cy="1741896"/>
            </a:xfrm>
            <a:prstGeom prst="leftRightArrow">
              <a:avLst>
                <a:gd name="adj1" fmla="val 31585"/>
                <a:gd name="adj2" fmla="val 40793"/>
              </a:avLst>
            </a:prstGeom>
            <a:solidFill>
              <a:srgbClr val="A5A5A5"/>
            </a:solidFill>
            <a:ln w="571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a:solidFill>
                    <a:schemeClr val="dk1"/>
                  </a:solidFill>
                  <a:latin typeface="Calibri"/>
                  <a:ea typeface="Calibri"/>
                  <a:cs typeface="Calibri"/>
                  <a:sym typeface="Calibri"/>
                </a:rPr>
                <a:t>Interact</a:t>
              </a:r>
              <a:r>
                <a:rPr lang="en-GB" sz="800" b="0">
                  <a:solidFill>
                    <a:schemeClr val="lt1"/>
                  </a:solidFill>
                  <a:latin typeface="Calibri"/>
                  <a:ea typeface="Calibri"/>
                  <a:cs typeface="Calibri"/>
                  <a:sym typeface="Calibri"/>
                </a:rPr>
                <a:t> </a:t>
              </a:r>
              <a:endParaRPr/>
            </a:p>
          </p:txBody>
        </p:sp>
      </p:grpSp>
    </p:spTree>
    <p:extLst>
      <p:ext uri="{BB962C8B-B14F-4D97-AF65-F5344CB8AC3E}">
        <p14:creationId xmlns:p14="http://schemas.microsoft.com/office/powerpoint/2010/main" val="2848532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483;p31">
            <a:extLst>
              <a:ext uri="{FF2B5EF4-FFF2-40B4-BE49-F238E27FC236}">
                <a16:creationId xmlns:a16="http://schemas.microsoft.com/office/drawing/2014/main" xmlns="" id="{832FE412-2F67-46F9-BCA6-BAB3B877CDE2}"/>
              </a:ext>
            </a:extLst>
          </p:cNvPr>
          <p:cNvPicPr preferRelativeResize="0"/>
          <p:nvPr/>
        </p:nvPicPr>
        <p:blipFill rotWithShape="1">
          <a:blip r:embed="rId2">
            <a:alphaModFix/>
            <a:duotone>
              <a:schemeClr val="bg2">
                <a:shade val="45000"/>
                <a:satMod val="135000"/>
              </a:schemeClr>
              <a:prstClr val="white"/>
            </a:duotone>
          </a:blip>
          <a:srcRect/>
          <a:stretch/>
        </p:blipFill>
        <p:spPr>
          <a:xfrm>
            <a:off x="5830719" y="3446711"/>
            <a:ext cx="2960982" cy="2966834"/>
          </a:xfrm>
          <a:prstGeom prst="rect">
            <a:avLst/>
          </a:prstGeom>
          <a:noFill/>
          <a:ln>
            <a:noFill/>
          </a:ln>
        </p:spPr>
      </p:pic>
      <p:sp>
        <p:nvSpPr>
          <p:cNvPr id="8" name="Google Shape;484;p31">
            <a:extLst>
              <a:ext uri="{FF2B5EF4-FFF2-40B4-BE49-F238E27FC236}">
                <a16:creationId xmlns:a16="http://schemas.microsoft.com/office/drawing/2014/main" xmlns="" id="{8BD816E2-107B-4B21-B247-23D87EE38FBB}"/>
              </a:ext>
            </a:extLst>
          </p:cNvPr>
          <p:cNvSpPr txBox="1"/>
          <p:nvPr/>
        </p:nvSpPr>
        <p:spPr>
          <a:xfrm>
            <a:off x="352299" y="3914274"/>
            <a:ext cx="4931510" cy="2533137"/>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Clr>
                <a:srgbClr val="2A4A88"/>
              </a:buClr>
              <a:buSzPts val="4000"/>
              <a:buFont typeface="Arial"/>
              <a:buNone/>
            </a:pPr>
            <a:r>
              <a:rPr lang="en-GB" sz="4000" dirty="0">
                <a:solidFill>
                  <a:schemeClr val="lt1"/>
                </a:solidFill>
                <a:latin typeface="Calibri"/>
                <a:ea typeface="Calibri"/>
                <a:cs typeface="Calibri"/>
                <a:sym typeface="Calibri"/>
              </a:rPr>
              <a:t>Thanks for listening!</a:t>
            </a:r>
            <a:endParaRPr dirty="0"/>
          </a:p>
          <a:p>
            <a:pPr marL="228600" marR="0" lvl="0" indent="0" algn="l" rtl="0">
              <a:lnSpc>
                <a:spcPct val="90000"/>
              </a:lnSpc>
              <a:spcBef>
                <a:spcPts val="1450"/>
              </a:spcBef>
              <a:spcAft>
                <a:spcPts val="0"/>
              </a:spcAft>
              <a:buClr>
                <a:srgbClr val="2A4A88"/>
              </a:buClr>
              <a:buSzPts val="1200"/>
              <a:buFont typeface="Arial"/>
              <a:buNone/>
            </a:pPr>
            <a:endParaRPr sz="1200" dirty="0">
              <a:solidFill>
                <a:schemeClr val="lt1"/>
              </a:solidFill>
              <a:latin typeface="Calibri"/>
              <a:ea typeface="Calibri"/>
              <a:cs typeface="Calibri"/>
              <a:sym typeface="Calibri"/>
            </a:endParaRPr>
          </a:p>
          <a:p>
            <a:pPr marL="228600" marR="0" lvl="0" indent="0" algn="l" rtl="0">
              <a:lnSpc>
                <a:spcPct val="90000"/>
              </a:lnSpc>
              <a:spcBef>
                <a:spcPts val="1450"/>
              </a:spcBef>
              <a:spcAft>
                <a:spcPts val="0"/>
              </a:spcAft>
              <a:buClr>
                <a:srgbClr val="2A4A88"/>
              </a:buClr>
              <a:buSzPts val="4000"/>
              <a:buFont typeface="Arial"/>
              <a:buNone/>
            </a:pPr>
            <a:r>
              <a:rPr lang="en-GB" sz="4000" dirty="0">
                <a:solidFill>
                  <a:schemeClr val="lt1"/>
                </a:solidFill>
                <a:latin typeface="Calibri"/>
                <a:ea typeface="Calibri"/>
                <a:cs typeface="Calibri"/>
                <a:sym typeface="Calibri"/>
              </a:rPr>
              <a:t>Questions?</a:t>
            </a:r>
            <a:endParaRPr dirty="0"/>
          </a:p>
          <a:p>
            <a:pPr marL="228600" marR="0" lvl="0" indent="0" algn="l" rtl="0">
              <a:lnSpc>
                <a:spcPct val="90000"/>
              </a:lnSpc>
              <a:spcBef>
                <a:spcPts val="1450"/>
              </a:spcBef>
              <a:spcAft>
                <a:spcPts val="0"/>
              </a:spcAft>
              <a:buClr>
                <a:srgbClr val="2A4A88"/>
              </a:buClr>
              <a:buSzPts val="2100"/>
              <a:buFont typeface="Arial"/>
              <a:buNone/>
            </a:pPr>
            <a:endParaRPr sz="21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87256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Calibri"/>
                <a:cs typeface="Calibri"/>
                <a:sym typeface="Calibri"/>
              </a:rPr>
              <a:t>What is the EOSC</a:t>
            </a:r>
            <a:r>
              <a:rPr lang="en-GB" dirty="0" smtClean="0">
                <a:ea typeface="Calibri"/>
                <a:cs typeface="Calibri"/>
                <a:sym typeface="Calibri"/>
              </a:rPr>
              <a:t>?</a:t>
            </a:r>
            <a:endParaRPr lang="en-US" dirty="0"/>
          </a:p>
        </p:txBody>
      </p:sp>
      <p:sp>
        <p:nvSpPr>
          <p:cNvPr id="3" name="Content Placeholder 2"/>
          <p:cNvSpPr>
            <a:spLocks noGrp="1"/>
          </p:cNvSpPr>
          <p:nvPr>
            <p:ph idx="1"/>
          </p:nvPr>
        </p:nvSpPr>
        <p:spPr>
          <a:xfrm>
            <a:off x="-1" y="1825625"/>
            <a:ext cx="8672945" cy="4351338"/>
          </a:xfrm>
        </p:spPr>
        <p:txBody>
          <a:bodyPr>
            <a:normAutofit fontScale="62500" lnSpcReduction="20000"/>
          </a:bodyPr>
          <a:lstStyle/>
          <a:p>
            <a:pPr marL="808038" lvl="1" indent="-350838">
              <a:lnSpc>
                <a:spcPct val="120000"/>
              </a:lnSpc>
              <a:buClr>
                <a:srgbClr val="485C88"/>
              </a:buClr>
              <a:buSzPts val="2220"/>
              <a:buFont typeface="Noto Sans Symbols"/>
              <a:buChar char="✔"/>
            </a:pPr>
            <a:r>
              <a:rPr lang="en-US" sz="2900" dirty="0"/>
              <a:t>A trusted and open virtual environment for the scientific community with seamless access to services (with highest TRLs) addressing the whole research data life cycle</a:t>
            </a:r>
            <a:r>
              <a:rPr lang="en-US" sz="2600" dirty="0"/>
              <a:t>:</a:t>
            </a:r>
            <a:endParaRPr lang="en-US" sz="3100" dirty="0"/>
          </a:p>
          <a:p>
            <a:pPr marL="1208088" lvl="2" indent="-350838">
              <a:lnSpc>
                <a:spcPct val="120000"/>
              </a:lnSpc>
              <a:spcBef>
                <a:spcPts val="400"/>
              </a:spcBef>
              <a:buSzPts val="1665"/>
              <a:buFont typeface="Noto Sans Symbols"/>
              <a:buChar char="✔"/>
            </a:pPr>
            <a:r>
              <a:rPr lang="en-US" sz="2300" dirty="0"/>
              <a:t>Federating core services to federate and connect existing or planned RIs</a:t>
            </a:r>
            <a:endParaRPr lang="en-US" sz="2600" dirty="0"/>
          </a:p>
          <a:p>
            <a:pPr marL="1208088" lvl="2" indent="-350838">
              <a:lnSpc>
                <a:spcPct val="120000"/>
              </a:lnSpc>
              <a:spcBef>
                <a:spcPts val="0"/>
              </a:spcBef>
              <a:buSzPts val="1665"/>
              <a:buFont typeface="Noto Sans Symbols"/>
              <a:buChar char="✔"/>
            </a:pPr>
            <a:r>
              <a:rPr lang="en-US" sz="2300" dirty="0"/>
              <a:t>Services to make data FAIR, store them, ensure their long-term preservation</a:t>
            </a:r>
            <a:endParaRPr lang="en-US" sz="2600" dirty="0"/>
          </a:p>
          <a:p>
            <a:pPr marL="1208088" lvl="2" indent="-350838">
              <a:lnSpc>
                <a:spcPct val="120000"/>
              </a:lnSpc>
              <a:spcBef>
                <a:spcPts val="0"/>
              </a:spcBef>
              <a:buSzPts val="1665"/>
              <a:buFont typeface="Noto Sans Symbols"/>
              <a:buChar char="✔"/>
            </a:pPr>
            <a:r>
              <a:rPr lang="en-US" sz="2300" dirty="0"/>
              <a:t>Services to find, access, combine, </a:t>
            </a:r>
            <a:r>
              <a:rPr lang="en-US" sz="2300" dirty="0" err="1"/>
              <a:t>analyse</a:t>
            </a:r>
            <a:r>
              <a:rPr lang="en-US" sz="2300" dirty="0"/>
              <a:t> and process data</a:t>
            </a:r>
            <a:endParaRPr lang="en-US" sz="2600" dirty="0"/>
          </a:p>
          <a:p>
            <a:pPr marL="1208088" lvl="2" indent="-350838">
              <a:lnSpc>
                <a:spcPct val="120000"/>
              </a:lnSpc>
              <a:spcBef>
                <a:spcPts val="0"/>
              </a:spcBef>
              <a:spcAft>
                <a:spcPts val="600"/>
              </a:spcAft>
              <a:buSzPts val="1665"/>
              <a:buFont typeface="Noto Sans Symbols"/>
              <a:buChar char="✔"/>
            </a:pPr>
            <a:r>
              <a:rPr lang="en-US" sz="2300" dirty="0"/>
              <a:t>Protected, personalized work environment</a:t>
            </a:r>
            <a:endParaRPr lang="en-US" sz="2600" dirty="0"/>
          </a:p>
          <a:p>
            <a:pPr marL="808038" lvl="1" indent="-350838">
              <a:lnSpc>
                <a:spcPct val="120000"/>
              </a:lnSpc>
              <a:spcAft>
                <a:spcPts val="600"/>
              </a:spcAft>
              <a:buClr>
                <a:srgbClr val="485C88"/>
              </a:buClr>
              <a:buSzPts val="2220"/>
              <a:buFont typeface="Noto Sans Symbols"/>
              <a:buChar char="✔"/>
            </a:pPr>
            <a:r>
              <a:rPr lang="en-US" sz="2900" dirty="0"/>
              <a:t>FAIR competition, no lock-in by individual service providers</a:t>
            </a:r>
            <a:endParaRPr lang="en-US" sz="3400" dirty="0"/>
          </a:p>
          <a:p>
            <a:pPr marL="808038" lvl="1" indent="-350838">
              <a:lnSpc>
                <a:spcPct val="120000"/>
              </a:lnSpc>
              <a:spcAft>
                <a:spcPts val="600"/>
              </a:spcAft>
              <a:buClr>
                <a:srgbClr val="485C88"/>
              </a:buClr>
              <a:buSzPts val="2220"/>
              <a:buFont typeface="Noto Sans Symbols"/>
              <a:buChar char="✔"/>
            </a:pPr>
            <a:r>
              <a:rPr lang="en-US" sz="2900" dirty="0"/>
              <a:t>Free at the point of use for the researchers</a:t>
            </a:r>
          </a:p>
          <a:p>
            <a:pPr marL="808038" lvl="1" indent="-350838">
              <a:lnSpc>
                <a:spcPct val="120000"/>
              </a:lnSpc>
              <a:spcAft>
                <a:spcPts val="600"/>
              </a:spcAft>
              <a:buClr>
                <a:srgbClr val="485C88"/>
              </a:buClr>
              <a:buSzPts val="2220"/>
              <a:buFont typeface="Noto Sans Symbols"/>
              <a:buChar char="✔"/>
            </a:pPr>
            <a:r>
              <a:rPr lang="en-US" sz="2900" dirty="0"/>
              <a:t>User-oriented and inclusive (across borders and disciplines)</a:t>
            </a:r>
            <a:endParaRPr lang="en-US" sz="3400" dirty="0"/>
          </a:p>
          <a:p>
            <a:pPr marL="808038" lvl="1" indent="-350838">
              <a:lnSpc>
                <a:spcPct val="120000"/>
              </a:lnSpc>
              <a:spcAft>
                <a:spcPts val="600"/>
              </a:spcAft>
              <a:buClr>
                <a:srgbClr val="485C88"/>
              </a:buClr>
              <a:buSzPts val="2220"/>
              <a:buFont typeface="Noto Sans Symbols"/>
              <a:buChar char="✔"/>
            </a:pPr>
            <a:r>
              <a:rPr lang="en-US" sz="2900" dirty="0"/>
              <a:t>Accessible through a non-exclusive, simple, universal gateway</a:t>
            </a:r>
          </a:p>
          <a:p>
            <a:pPr marL="808038" lvl="1" indent="-350838">
              <a:lnSpc>
                <a:spcPct val="120000"/>
              </a:lnSpc>
              <a:spcAft>
                <a:spcPts val="600"/>
              </a:spcAft>
              <a:buClr>
                <a:srgbClr val="485C88"/>
              </a:buClr>
              <a:buSzPts val="2220"/>
              <a:buFont typeface="Noto Sans Symbols"/>
              <a:buChar char="✔"/>
            </a:pPr>
            <a:r>
              <a:rPr lang="en-US" sz="2900" dirty="0"/>
              <a:t>Governed by a minimal set of Rules of Participation</a:t>
            </a:r>
            <a:endParaRPr lang="en-US" sz="3400" dirty="0"/>
          </a:p>
          <a:p>
            <a:pPr marL="808038" lvl="1" indent="-350838">
              <a:lnSpc>
                <a:spcPct val="120000"/>
              </a:lnSpc>
              <a:spcAft>
                <a:spcPts val="600"/>
              </a:spcAft>
              <a:buClr>
                <a:srgbClr val="485C88"/>
              </a:buClr>
              <a:buSzPts val="2220"/>
              <a:buFont typeface="Noto Sans Symbols"/>
              <a:buChar char="✔"/>
            </a:pPr>
            <a:r>
              <a:rPr lang="en-US" sz="2900" dirty="0"/>
              <a:t>Steered by a governance based on increasing </a:t>
            </a:r>
            <a:r>
              <a:rPr lang="en-US" sz="2900" dirty="0" smtClean="0"/>
              <a:t>mutuality</a:t>
            </a:r>
            <a:endParaRPr lang="en-US" sz="3400"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3</a:t>
            </a:fld>
            <a:endParaRPr lang="it-IT"/>
          </a:p>
        </p:txBody>
      </p:sp>
    </p:spTree>
    <p:extLst>
      <p:ext uri="{BB962C8B-B14F-4D97-AF65-F5344CB8AC3E}">
        <p14:creationId xmlns:p14="http://schemas.microsoft.com/office/powerpoint/2010/main" val="1511436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45;p6" descr="Image result for icon for stage singer"/>
          <p:cNvPicPr preferRelativeResize="0"/>
          <p:nvPr/>
        </p:nvPicPr>
        <p:blipFill rotWithShape="1">
          <a:blip r:embed="rId3">
            <a:alphaModFix/>
          </a:blip>
          <a:srcRect b="20349"/>
          <a:stretch/>
        </p:blipFill>
        <p:spPr>
          <a:xfrm>
            <a:off x="6406592" y="4128344"/>
            <a:ext cx="2817880" cy="2417123"/>
          </a:xfrm>
          <a:prstGeom prst="rect">
            <a:avLst/>
          </a:prstGeom>
          <a:noFill/>
          <a:ln>
            <a:noFill/>
          </a:ln>
        </p:spPr>
      </p:pic>
      <p:sp>
        <p:nvSpPr>
          <p:cNvPr id="2" name="Title 1"/>
          <p:cNvSpPr>
            <a:spLocks noGrp="1"/>
          </p:cNvSpPr>
          <p:nvPr>
            <p:ph type="title"/>
          </p:nvPr>
        </p:nvSpPr>
        <p:spPr/>
        <p:txBody>
          <a:bodyPr/>
          <a:lstStyle/>
          <a:p>
            <a:r>
              <a:rPr lang="en-GB" dirty="0"/>
              <a:t>An open festival for science</a:t>
            </a:r>
            <a:endParaRPr lang="en-US" dirty="0"/>
          </a:p>
        </p:txBody>
      </p:sp>
      <p:sp>
        <p:nvSpPr>
          <p:cNvPr id="3" name="Content Placeholder 2"/>
          <p:cNvSpPr>
            <a:spLocks noGrp="1"/>
          </p:cNvSpPr>
          <p:nvPr>
            <p:ph idx="1"/>
          </p:nvPr>
        </p:nvSpPr>
        <p:spPr/>
        <p:txBody>
          <a:bodyPr/>
          <a:lstStyle/>
          <a:p>
            <a:pPr lvl="0">
              <a:spcBef>
                <a:spcPts val="0"/>
              </a:spcBef>
              <a:buSzPts val="2800"/>
            </a:pPr>
            <a:r>
              <a:rPr lang="en-US" dirty="0"/>
              <a:t>Virtual space where science producers and science consumers come together</a:t>
            </a:r>
          </a:p>
          <a:p>
            <a:pPr lvl="0">
              <a:spcBef>
                <a:spcPts val="2200"/>
              </a:spcBef>
              <a:buSzPts val="2800"/>
            </a:pPr>
            <a:r>
              <a:rPr lang="en-US" dirty="0"/>
              <a:t>Inclusive to people of all backgrounds and cultures</a:t>
            </a:r>
          </a:p>
          <a:p>
            <a:pPr lvl="0">
              <a:spcBef>
                <a:spcPts val="2200"/>
              </a:spcBef>
              <a:buSzPts val="2800"/>
            </a:pPr>
            <a:r>
              <a:rPr lang="en-US" dirty="0"/>
              <a:t>An open-ended range of content and services</a:t>
            </a:r>
          </a:p>
          <a:p>
            <a:pPr>
              <a:spcBef>
                <a:spcPts val="2200"/>
              </a:spcBef>
              <a:buSzPts val="2800"/>
            </a:pPr>
            <a:r>
              <a:rPr lang="en-US" dirty="0"/>
              <a:t> Be a living, breathing system that adapts to changes</a:t>
            </a:r>
          </a:p>
          <a:p>
            <a:pPr marL="0" lvl="0" indent="0">
              <a:spcBef>
                <a:spcPts val="2200"/>
              </a:spcBef>
              <a:buSzPts val="2800"/>
              <a:buNone/>
            </a:pPr>
            <a:endParaRPr lang="en-US" dirty="0"/>
          </a:p>
          <a:p>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4</a:t>
            </a:fld>
            <a:endParaRPr lang="it-IT"/>
          </a:p>
        </p:txBody>
      </p:sp>
      <p:sp>
        <p:nvSpPr>
          <p:cNvPr id="7" name="Google Shape;147;p6"/>
          <p:cNvSpPr txBox="1"/>
          <p:nvPr/>
        </p:nvSpPr>
        <p:spPr>
          <a:xfrm>
            <a:off x="1974185" y="5848268"/>
            <a:ext cx="499725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i="1" dirty="0">
                <a:solidFill>
                  <a:srgbClr val="A5A5A5"/>
                </a:solidFill>
                <a:latin typeface="Calibri"/>
                <a:ea typeface="Calibri"/>
                <a:cs typeface="Calibri"/>
                <a:sym typeface="Calibri"/>
              </a:rPr>
              <a:t>A platform for </a:t>
            </a:r>
            <a:r>
              <a:rPr lang="en-GB" sz="2400" i="1" dirty="0" smtClean="0">
                <a:solidFill>
                  <a:srgbClr val="A5A5A5"/>
                </a:solidFill>
                <a:latin typeface="Calibri"/>
                <a:ea typeface="Calibri"/>
                <a:cs typeface="Calibri"/>
                <a:sym typeface="Calibri"/>
              </a:rPr>
              <a:t>European </a:t>
            </a:r>
            <a:r>
              <a:rPr lang="en-GB" sz="2400" i="1" dirty="0">
                <a:solidFill>
                  <a:srgbClr val="A5A5A5"/>
                </a:solidFill>
                <a:latin typeface="Calibri"/>
                <a:ea typeface="Calibri"/>
                <a:cs typeface="Calibri"/>
                <a:sym typeface="Calibri"/>
              </a:rPr>
              <a:t>research</a:t>
            </a:r>
            <a:endParaRPr dirty="0"/>
          </a:p>
        </p:txBody>
      </p:sp>
    </p:spTree>
    <p:extLst>
      <p:ext uri="{BB962C8B-B14F-4D97-AF65-F5344CB8AC3E}">
        <p14:creationId xmlns:p14="http://schemas.microsoft.com/office/powerpoint/2010/main" val="382642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principles</a:t>
            </a:r>
            <a:endParaRPr lang="en-US" dirty="0"/>
          </a:p>
        </p:txBody>
      </p:sp>
      <p:sp>
        <p:nvSpPr>
          <p:cNvPr id="3" name="Content Placeholder 2"/>
          <p:cNvSpPr>
            <a:spLocks noGrp="1"/>
          </p:cNvSpPr>
          <p:nvPr>
            <p:ph idx="1"/>
          </p:nvPr>
        </p:nvSpPr>
        <p:spPr/>
        <p:txBody>
          <a:bodyPr>
            <a:normAutofit fontScale="92500" lnSpcReduction="10000"/>
          </a:bodyPr>
          <a:lstStyle/>
          <a:p>
            <a:pPr lvl="0">
              <a:lnSpc>
                <a:spcPct val="80000"/>
              </a:lnSpc>
              <a:spcBef>
                <a:spcPts val="0"/>
              </a:spcBef>
              <a:buSzPts val="2590"/>
            </a:pPr>
            <a:r>
              <a:rPr lang="en-US" dirty="0"/>
              <a:t>Co-creation</a:t>
            </a:r>
          </a:p>
          <a:p>
            <a:pPr lvl="0">
              <a:lnSpc>
                <a:spcPct val="80000"/>
              </a:lnSpc>
              <a:spcBef>
                <a:spcPts val="2200"/>
              </a:spcBef>
              <a:buSzPts val="2590"/>
            </a:pPr>
            <a:r>
              <a:rPr lang="en-US" dirty="0"/>
              <a:t>Research-led</a:t>
            </a:r>
          </a:p>
          <a:p>
            <a:pPr lvl="0">
              <a:lnSpc>
                <a:spcPct val="80000"/>
              </a:lnSpc>
              <a:spcBef>
                <a:spcPts val="2200"/>
              </a:spcBef>
              <a:buSzPts val="2590"/>
            </a:pPr>
            <a:r>
              <a:rPr lang="en-US" dirty="0"/>
              <a:t>Community-driven</a:t>
            </a:r>
          </a:p>
          <a:p>
            <a:pPr lvl="0">
              <a:lnSpc>
                <a:spcPct val="80000"/>
              </a:lnSpc>
              <a:spcBef>
                <a:spcPts val="2200"/>
              </a:spcBef>
              <a:buSzPts val="2590"/>
            </a:pPr>
            <a:r>
              <a:rPr lang="en-US" dirty="0"/>
              <a:t>Flexible by design</a:t>
            </a:r>
          </a:p>
          <a:p>
            <a:pPr lvl="0">
              <a:lnSpc>
                <a:spcPct val="80000"/>
              </a:lnSpc>
              <a:spcBef>
                <a:spcPts val="2200"/>
              </a:spcBef>
              <a:buSzPts val="2590"/>
            </a:pPr>
            <a:r>
              <a:rPr lang="en-US" dirty="0"/>
              <a:t>Extensible / scalable</a:t>
            </a:r>
          </a:p>
          <a:p>
            <a:pPr lvl="0">
              <a:lnSpc>
                <a:spcPct val="80000"/>
              </a:lnSpc>
              <a:spcBef>
                <a:spcPts val="2200"/>
              </a:spcBef>
              <a:buSzPts val="2590"/>
            </a:pPr>
            <a:r>
              <a:rPr lang="en-US" dirty="0"/>
              <a:t>Incremental and iterative</a:t>
            </a:r>
          </a:p>
          <a:p>
            <a:pPr lvl="0">
              <a:lnSpc>
                <a:spcPct val="80000"/>
              </a:lnSpc>
              <a:spcBef>
                <a:spcPts val="2200"/>
              </a:spcBef>
              <a:buSzPts val="2590"/>
            </a:pPr>
            <a:r>
              <a:rPr lang="en-US" dirty="0"/>
              <a:t>Hands-on and participatory</a:t>
            </a:r>
          </a:p>
          <a:p>
            <a:pPr lvl="0">
              <a:lnSpc>
                <a:spcPct val="80000"/>
              </a:lnSpc>
              <a:spcBef>
                <a:spcPts val="2200"/>
              </a:spcBef>
              <a:buSzPts val="2590"/>
            </a:pPr>
            <a:r>
              <a:rPr lang="en-US" dirty="0"/>
              <a:t>Continuous engagement, consultation &amp; user testing</a:t>
            </a:r>
          </a:p>
          <a:p>
            <a:pPr lvl="0" indent="-64135">
              <a:lnSpc>
                <a:spcPct val="80000"/>
              </a:lnSpc>
              <a:spcBef>
                <a:spcPts val="2200"/>
              </a:spcBef>
              <a:buSzPts val="2590"/>
              <a:buNone/>
            </a:pPr>
            <a:endParaRPr lang="en-US" dirty="0"/>
          </a:p>
          <a:p>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5</a:t>
            </a:fld>
            <a:endParaRPr lang="it-IT"/>
          </a:p>
        </p:txBody>
      </p:sp>
      <p:grpSp>
        <p:nvGrpSpPr>
          <p:cNvPr id="6" name="Google Shape;166;p8"/>
          <p:cNvGrpSpPr/>
          <p:nvPr/>
        </p:nvGrpSpPr>
        <p:grpSpPr>
          <a:xfrm>
            <a:off x="5979314" y="1027907"/>
            <a:ext cx="2147739" cy="3492181"/>
            <a:chOff x="1132961" y="0"/>
            <a:chExt cx="2147739" cy="3492181"/>
          </a:xfrm>
        </p:grpSpPr>
        <p:sp>
          <p:nvSpPr>
            <p:cNvPr id="7" name="Google Shape;167;p8"/>
            <p:cNvSpPr/>
            <p:nvPr/>
          </p:nvSpPr>
          <p:spPr>
            <a:xfrm>
              <a:off x="1599820" y="0"/>
              <a:ext cx="1680880" cy="168113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A5A5A5"/>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8;p8"/>
            <p:cNvSpPr/>
            <p:nvPr/>
          </p:nvSpPr>
          <p:spPr>
            <a:xfrm>
              <a:off x="1971349" y="606941"/>
              <a:ext cx="934033" cy="4669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9;p8"/>
            <p:cNvSpPr txBox="1"/>
            <p:nvPr/>
          </p:nvSpPr>
          <p:spPr>
            <a:xfrm>
              <a:off x="1971349" y="606941"/>
              <a:ext cx="934033" cy="46690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GB" sz="3000">
                  <a:solidFill>
                    <a:schemeClr val="dk1"/>
                  </a:solidFill>
                  <a:latin typeface="Calibri"/>
                  <a:ea typeface="Calibri"/>
                  <a:cs typeface="Calibri"/>
                  <a:sym typeface="Calibri"/>
                </a:rPr>
                <a:t>bit</a:t>
              </a:r>
              <a:endParaRPr/>
            </a:p>
          </p:txBody>
        </p:sp>
        <p:sp>
          <p:nvSpPr>
            <p:cNvPr id="10" name="Google Shape;170;p8"/>
            <p:cNvSpPr/>
            <p:nvPr/>
          </p:nvSpPr>
          <p:spPr>
            <a:xfrm>
              <a:off x="1132961" y="965937"/>
              <a:ext cx="1680880" cy="1681136"/>
            </a:xfrm>
            <a:custGeom>
              <a:avLst/>
              <a:gdLst/>
              <a:ahLst/>
              <a:cxnLst/>
              <a:rect l="l" t="t" r="r" b="b"/>
              <a:pathLst>
                <a:path w="120000" h="120000" extrusionOk="0">
                  <a:moveTo>
                    <a:pt x="96481" y="23524"/>
                  </a:moveTo>
                  <a:lnTo>
                    <a:pt x="87165" y="32840"/>
                  </a:lnTo>
                  <a:lnTo>
                    <a:pt x="87165" y="32840"/>
                  </a:lnTo>
                  <a:cubicBezTo>
                    <a:pt x="75945" y="21617"/>
                    <a:pt x="58981" y="18448"/>
                    <a:pt x="44467" y="24865"/>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A5A5A5"/>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p8"/>
            <p:cNvSpPr/>
            <p:nvPr/>
          </p:nvSpPr>
          <p:spPr>
            <a:xfrm>
              <a:off x="1506385" y="1578466"/>
              <a:ext cx="934033" cy="4669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p8"/>
            <p:cNvSpPr txBox="1"/>
            <p:nvPr/>
          </p:nvSpPr>
          <p:spPr>
            <a:xfrm>
              <a:off x="1506385" y="1578466"/>
              <a:ext cx="934033" cy="46690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GB" sz="3000">
                  <a:solidFill>
                    <a:schemeClr val="dk1"/>
                  </a:solidFill>
                  <a:latin typeface="Calibri"/>
                  <a:ea typeface="Calibri"/>
                  <a:cs typeface="Calibri"/>
                  <a:sym typeface="Calibri"/>
                </a:rPr>
                <a:t>by</a:t>
              </a:r>
              <a:endParaRPr/>
            </a:p>
          </p:txBody>
        </p:sp>
        <p:sp>
          <p:nvSpPr>
            <p:cNvPr id="13" name="Google Shape;173;p8"/>
            <p:cNvSpPr/>
            <p:nvPr/>
          </p:nvSpPr>
          <p:spPr>
            <a:xfrm>
              <a:off x="1719454" y="2047466"/>
              <a:ext cx="1444136" cy="1444715"/>
            </a:xfrm>
            <a:prstGeom prst="blockArc">
              <a:avLst>
                <a:gd name="adj1" fmla="val 13500000"/>
                <a:gd name="adj2" fmla="val 10800000"/>
                <a:gd name="adj3" fmla="val 12740"/>
              </a:avLst>
            </a:prstGeom>
            <a:solidFill>
              <a:srgbClr val="A5A5A5"/>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4;p8"/>
            <p:cNvSpPr/>
            <p:nvPr/>
          </p:nvSpPr>
          <p:spPr>
            <a:xfrm>
              <a:off x="1973559" y="2551388"/>
              <a:ext cx="934033" cy="4669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5;p8"/>
            <p:cNvSpPr txBox="1"/>
            <p:nvPr/>
          </p:nvSpPr>
          <p:spPr>
            <a:xfrm>
              <a:off x="1973559" y="2551388"/>
              <a:ext cx="934033" cy="46690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3000"/>
                <a:buFont typeface="Calibri"/>
                <a:buNone/>
              </a:pPr>
              <a:r>
                <a:rPr lang="en-GB" sz="3000">
                  <a:solidFill>
                    <a:schemeClr val="dk1"/>
                  </a:solidFill>
                  <a:latin typeface="Calibri"/>
                  <a:ea typeface="Calibri"/>
                  <a:cs typeface="Calibri"/>
                  <a:sym typeface="Calibri"/>
                </a:rPr>
                <a:t>bit</a:t>
              </a:r>
              <a:endParaRPr/>
            </a:p>
          </p:txBody>
        </p:sp>
      </p:grpSp>
    </p:spTree>
    <p:extLst>
      <p:ext uri="{BB962C8B-B14F-4D97-AF65-F5344CB8AC3E}">
        <p14:creationId xmlns:p14="http://schemas.microsoft.com/office/powerpoint/2010/main" val="4271052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EOSC governance structure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6</a:t>
            </a:fld>
            <a:endParaRPr lang="it-IT"/>
          </a:p>
        </p:txBody>
      </p:sp>
      <p:pic>
        <p:nvPicPr>
          <p:cNvPr id="6" name="Google Shape;209;p11"/>
          <p:cNvPicPr preferRelativeResize="0"/>
          <p:nvPr/>
        </p:nvPicPr>
        <p:blipFill rotWithShape="1">
          <a:blip r:embed="rId3">
            <a:alphaModFix/>
          </a:blip>
          <a:srcRect/>
          <a:stretch/>
        </p:blipFill>
        <p:spPr>
          <a:xfrm>
            <a:off x="628650" y="1690689"/>
            <a:ext cx="8250621" cy="4515104"/>
          </a:xfrm>
          <a:prstGeom prst="rect">
            <a:avLst/>
          </a:prstGeom>
          <a:noFill/>
          <a:ln>
            <a:noFill/>
          </a:ln>
        </p:spPr>
      </p:pic>
    </p:spTree>
    <p:extLst>
      <p:ext uri="{BB962C8B-B14F-4D97-AF65-F5344CB8AC3E}">
        <p14:creationId xmlns:p14="http://schemas.microsoft.com/office/powerpoint/2010/main" val="2178687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A4A88"/>
              </a:buClr>
              <a:buSzPts val="4000"/>
              <a:buFont typeface="Calibri"/>
              <a:buNone/>
            </a:pPr>
            <a:r>
              <a:rPr lang="en-GB"/>
              <a:t>Governance Board</a:t>
            </a:r>
            <a:endParaRPr/>
          </a:p>
        </p:txBody>
      </p:sp>
      <p:sp>
        <p:nvSpPr>
          <p:cNvPr id="216" name="Google Shape;216;p12"/>
          <p:cNvSpPr txBox="1">
            <a:spLocks noGrp="1"/>
          </p:cNvSpPr>
          <p:nvPr>
            <p:ph type="body" idx="1"/>
          </p:nvPr>
        </p:nvSpPr>
        <p:spPr>
          <a:xfrm>
            <a:off x="628649" y="1825625"/>
            <a:ext cx="824208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a:t>Representatives from all 28 member states and 10 associated countries</a:t>
            </a:r>
            <a:endParaRPr/>
          </a:p>
          <a:p>
            <a:pPr marL="228600" lvl="0" indent="-228600" algn="l" rtl="0">
              <a:lnSpc>
                <a:spcPct val="90000"/>
              </a:lnSpc>
              <a:spcBef>
                <a:spcPts val="1800"/>
              </a:spcBef>
              <a:spcAft>
                <a:spcPts val="0"/>
              </a:spcAft>
              <a:buSzPts val="2800"/>
              <a:buChar char="•"/>
            </a:pPr>
            <a:r>
              <a:rPr lang="en-GB"/>
              <a:t>Chaired by Hans Josef Linkens, BMBF, Germany</a:t>
            </a:r>
            <a:endParaRPr/>
          </a:p>
          <a:p>
            <a:pPr marL="228600" lvl="0" indent="-228600" algn="l" rtl="0">
              <a:lnSpc>
                <a:spcPct val="90000"/>
              </a:lnSpc>
              <a:spcBef>
                <a:spcPts val="1800"/>
              </a:spcBef>
              <a:spcAft>
                <a:spcPts val="0"/>
              </a:spcAft>
              <a:buSzPts val="2800"/>
              <a:buChar char="•"/>
            </a:pPr>
            <a:r>
              <a:rPr lang="en-GB"/>
              <a:t>Forming sub-groups to feed strategic inputs into EOSC Exec Board and Working Groups</a:t>
            </a:r>
            <a:endParaRPr/>
          </a:p>
          <a:p>
            <a:pPr marL="228600" lvl="0" indent="-50800" algn="l" rtl="0">
              <a:lnSpc>
                <a:spcPct val="90000"/>
              </a:lnSpc>
              <a:spcBef>
                <a:spcPts val="1000"/>
              </a:spcBef>
              <a:spcAft>
                <a:spcPts val="0"/>
              </a:spcAft>
              <a:buClr>
                <a:srgbClr val="2A4A88"/>
              </a:buClr>
              <a:buSzPts val="2800"/>
              <a:buFont typeface="Arial"/>
              <a:buNone/>
            </a:pPr>
            <a:endParaRPr/>
          </a:p>
          <a:p>
            <a:pPr marL="0" lvl="0" indent="0" algn="l" rtl="0">
              <a:lnSpc>
                <a:spcPct val="90000"/>
              </a:lnSpc>
              <a:spcBef>
                <a:spcPts val="1000"/>
              </a:spcBef>
              <a:spcAft>
                <a:spcPts val="0"/>
              </a:spcAft>
              <a:buSzPts val="2800"/>
              <a:buNone/>
            </a:pPr>
            <a:r>
              <a:rPr lang="en-GB" u="sng">
                <a:solidFill>
                  <a:schemeClr val="hlink"/>
                </a:solidFill>
                <a:hlinkClick r:id="rId3"/>
              </a:rPr>
              <a:t>https://ec.europa.eu/research/openscience/pdf/ec_rtd_eosc-governance-board_062019.pdf</a:t>
            </a:r>
            <a:endParaRPr/>
          </a:p>
        </p:txBody>
      </p:sp>
      <p:sp>
        <p:nvSpPr>
          <p:cNvPr id="217" name="Google Shape;217;p12"/>
          <p:cNvSpPr txBox="1">
            <a:spLocks noGrp="1"/>
          </p:cNvSpPr>
          <p:nvPr>
            <p:ph type="ftr" idx="11"/>
          </p:nvPr>
        </p:nvSpPr>
        <p:spPr>
          <a:xfrm>
            <a:off x="2018581" y="6545467"/>
            <a:ext cx="5572664" cy="331932"/>
          </a:xfrm>
          <a:prstGeom prst="rect">
            <a:avLst/>
          </a:prstGeom>
          <a:noFill/>
          <a:ln>
            <a:noFill/>
          </a:ln>
        </p:spPr>
        <p:txBody>
          <a:bodyPr spcFirstLastPara="1" wrap="square" lIns="91425" tIns="45700" rIns="91425" bIns="45700" anchor="ctr" anchorCtr="0">
            <a:noAutofit/>
          </a:bodyPr>
          <a:lstStyle/>
          <a:p>
            <a:r>
              <a:rPr lang="de-DE" dirty="0"/>
              <a:t>Oya Beyan, RDA Deutschland Tagung 2020, 27.02.2020, Potsdam</a:t>
            </a:r>
          </a:p>
        </p:txBody>
      </p:sp>
      <p:sp>
        <p:nvSpPr>
          <p:cNvPr id="218" name="Google Shape;218;p12"/>
          <p:cNvSpPr txBox="1">
            <a:spLocks noGrp="1"/>
          </p:cNvSpPr>
          <p:nvPr>
            <p:ph type="sldNum" idx="12"/>
          </p:nvPr>
        </p:nvSpPr>
        <p:spPr>
          <a:xfrm>
            <a:off x="7815532" y="6528871"/>
            <a:ext cx="6998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97995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345604" y="459897"/>
            <a:ext cx="372003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A4A88"/>
              </a:buClr>
              <a:buSzPts val="4000"/>
              <a:buFont typeface="Calibri"/>
              <a:buNone/>
            </a:pPr>
            <a:r>
              <a:rPr lang="en-GB" dirty="0"/>
              <a:t>Executive Board</a:t>
            </a:r>
            <a:endParaRPr dirty="0"/>
          </a:p>
        </p:txBody>
      </p:sp>
      <p:pic>
        <p:nvPicPr>
          <p:cNvPr id="224" name="Google Shape;224;p13"/>
          <p:cNvPicPr preferRelativeResize="0">
            <a:picLocks noGrp="1"/>
          </p:cNvPicPr>
          <p:nvPr>
            <p:ph type="body" idx="1"/>
          </p:nvPr>
        </p:nvPicPr>
        <p:blipFill rotWithShape="1">
          <a:blip r:embed="rId3">
            <a:alphaModFix/>
          </a:blip>
          <a:srcRect/>
          <a:stretch/>
        </p:blipFill>
        <p:spPr>
          <a:xfrm>
            <a:off x="4212733" y="916417"/>
            <a:ext cx="4850266" cy="1738087"/>
          </a:xfrm>
          <a:prstGeom prst="rect">
            <a:avLst/>
          </a:prstGeom>
          <a:noFill/>
          <a:ln>
            <a:noFill/>
          </a:ln>
        </p:spPr>
      </p:pic>
      <p:sp>
        <p:nvSpPr>
          <p:cNvPr id="225" name="Google Shape;225;p13"/>
          <p:cNvSpPr txBox="1">
            <a:spLocks noGrp="1"/>
          </p:cNvSpPr>
          <p:nvPr>
            <p:ph type="ftr" idx="11"/>
          </p:nvPr>
        </p:nvSpPr>
        <p:spPr>
          <a:xfrm>
            <a:off x="2018581" y="6545467"/>
            <a:ext cx="5572664" cy="331932"/>
          </a:xfrm>
          <a:prstGeom prst="rect">
            <a:avLst/>
          </a:prstGeom>
          <a:noFill/>
          <a:ln>
            <a:noFill/>
          </a:ln>
        </p:spPr>
        <p:txBody>
          <a:bodyPr spcFirstLastPara="1" wrap="square" lIns="91425" tIns="45700" rIns="91425" bIns="45700" anchor="ctr" anchorCtr="0">
            <a:noAutofit/>
          </a:bodyPr>
          <a:lstStyle/>
          <a:p>
            <a:r>
              <a:rPr lang="de-DE" dirty="0"/>
              <a:t>Oya Beyan, RDA Deutschland Tagung 2020, 27.02.2020, Potsdam</a:t>
            </a:r>
          </a:p>
        </p:txBody>
      </p:sp>
      <p:sp>
        <p:nvSpPr>
          <p:cNvPr id="226" name="Google Shape;226;p13"/>
          <p:cNvSpPr txBox="1">
            <a:spLocks noGrp="1"/>
          </p:cNvSpPr>
          <p:nvPr>
            <p:ph type="sldNum" idx="12"/>
          </p:nvPr>
        </p:nvSpPr>
        <p:spPr>
          <a:xfrm>
            <a:off x="7815532" y="6528871"/>
            <a:ext cx="6998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pic>
        <p:nvPicPr>
          <p:cNvPr id="227" name="Google Shape;227;p13"/>
          <p:cNvPicPr preferRelativeResize="0"/>
          <p:nvPr/>
        </p:nvPicPr>
        <p:blipFill rotWithShape="1">
          <a:blip r:embed="rId4">
            <a:alphaModFix/>
          </a:blip>
          <a:srcRect/>
          <a:stretch/>
        </p:blipFill>
        <p:spPr>
          <a:xfrm>
            <a:off x="4131733" y="2713295"/>
            <a:ext cx="5012267" cy="1738087"/>
          </a:xfrm>
          <a:prstGeom prst="rect">
            <a:avLst/>
          </a:prstGeom>
          <a:noFill/>
          <a:ln>
            <a:noFill/>
          </a:ln>
        </p:spPr>
      </p:pic>
      <p:pic>
        <p:nvPicPr>
          <p:cNvPr id="228" name="Google Shape;228;p13"/>
          <p:cNvPicPr preferRelativeResize="0"/>
          <p:nvPr/>
        </p:nvPicPr>
        <p:blipFill rotWithShape="1">
          <a:blip r:embed="rId5">
            <a:alphaModFix/>
          </a:blip>
          <a:srcRect/>
          <a:stretch/>
        </p:blipFill>
        <p:spPr>
          <a:xfrm>
            <a:off x="5250969" y="4561426"/>
            <a:ext cx="3720031" cy="1771897"/>
          </a:xfrm>
          <a:prstGeom prst="rect">
            <a:avLst/>
          </a:prstGeom>
          <a:noFill/>
          <a:ln>
            <a:noFill/>
          </a:ln>
        </p:spPr>
      </p:pic>
      <p:sp>
        <p:nvSpPr>
          <p:cNvPr id="229" name="Google Shape;229;p13"/>
          <p:cNvSpPr txBox="1"/>
          <p:nvPr/>
        </p:nvSpPr>
        <p:spPr>
          <a:xfrm>
            <a:off x="106902" y="1811366"/>
            <a:ext cx="3958733" cy="286232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Karel Luyben &amp; Cathrin Stöver as Co-Chairs</a:t>
            </a:r>
            <a:endParaRPr/>
          </a:p>
          <a:p>
            <a:pPr marL="457200" marR="0" lvl="0" indent="-457200" algn="l" rtl="0">
              <a:spcBef>
                <a:spcPts val="24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8 representatives of stakeholder groups</a:t>
            </a:r>
            <a:endParaRPr/>
          </a:p>
          <a:p>
            <a:pPr marL="457200" marR="0" lvl="0" indent="-457200" algn="l" rtl="0">
              <a:spcBef>
                <a:spcPts val="24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3 independent experts</a:t>
            </a:r>
            <a:endParaRPr/>
          </a:p>
        </p:txBody>
      </p:sp>
      <p:sp>
        <p:nvSpPr>
          <p:cNvPr id="230" name="Google Shape;230;p13"/>
          <p:cNvSpPr/>
          <p:nvPr/>
        </p:nvSpPr>
        <p:spPr>
          <a:xfrm>
            <a:off x="173000" y="5174009"/>
            <a:ext cx="501226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u="sng" dirty="0">
                <a:solidFill>
                  <a:schemeClr val="dk1"/>
                </a:solidFill>
                <a:latin typeface="Calibri"/>
                <a:ea typeface="Calibri"/>
                <a:cs typeface="Calibri"/>
                <a:sym typeface="Calibri"/>
                <a:hlinkClick r:id="rId6"/>
              </a:rPr>
              <a:t>https://www.eoscsecretariat.eu/eosc-governance/eosc-executive-board</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1401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EOSC Executive </a:t>
            </a:r>
            <a:r>
              <a:rPr lang="en-GB" dirty="0" smtClean="0"/>
              <a:t>Board WGs</a:t>
            </a:r>
            <a:endParaRPr lang="en-US" dirty="0"/>
          </a:p>
        </p:txBody>
      </p:sp>
      <p:sp>
        <p:nvSpPr>
          <p:cNvPr id="4" name="Footer Placeholder 3"/>
          <p:cNvSpPr>
            <a:spLocks noGrp="1"/>
          </p:cNvSpPr>
          <p:nvPr>
            <p:ph type="ftr" sz="quarter" idx="11"/>
          </p:nvPr>
        </p:nvSpPr>
        <p:spPr/>
        <p:txBody>
          <a:bodyPr/>
          <a:lstStyle/>
          <a:p>
            <a:r>
              <a:rPr lang="de-DE" smtClean="0"/>
              <a:t>Oya Beyan, RDA Deutschland Tagung 2020, 27.02.2020, Potsdam</a:t>
            </a:r>
            <a:endParaRPr lang="de-DE" dirty="0" smtClean="0"/>
          </a:p>
        </p:txBody>
      </p:sp>
      <p:sp>
        <p:nvSpPr>
          <p:cNvPr id="5" name="Slide Number Placeholder 4"/>
          <p:cNvSpPr>
            <a:spLocks noGrp="1"/>
          </p:cNvSpPr>
          <p:nvPr>
            <p:ph type="sldNum" sz="quarter" idx="12"/>
          </p:nvPr>
        </p:nvSpPr>
        <p:spPr/>
        <p:txBody>
          <a:bodyPr/>
          <a:lstStyle/>
          <a:p>
            <a:fld id="{94550832-AB1C-E34D-AA8B-C3967D9ADC84}" type="slidenum">
              <a:rPr lang="it-IT" smtClean="0"/>
              <a:t>9</a:t>
            </a:fld>
            <a:endParaRPr lang="it-IT"/>
          </a:p>
        </p:txBody>
      </p:sp>
      <p:pic>
        <p:nvPicPr>
          <p:cNvPr id="6" name="Google Shape;264;p17"/>
          <p:cNvPicPr preferRelativeResize="0"/>
          <p:nvPr/>
        </p:nvPicPr>
        <p:blipFill rotWithShape="1">
          <a:blip r:embed="rId3">
            <a:alphaModFix/>
          </a:blip>
          <a:srcRect/>
          <a:stretch/>
        </p:blipFill>
        <p:spPr>
          <a:xfrm>
            <a:off x="1389413" y="1592523"/>
            <a:ext cx="6062947" cy="4272235"/>
          </a:xfrm>
          <a:prstGeom prst="rect">
            <a:avLst/>
          </a:prstGeom>
          <a:noFill/>
          <a:ln>
            <a:noFill/>
          </a:ln>
        </p:spPr>
      </p:pic>
      <p:sp>
        <p:nvSpPr>
          <p:cNvPr id="7" name="Google Shape;265;p17"/>
          <p:cNvSpPr/>
          <p:nvPr/>
        </p:nvSpPr>
        <p:spPr>
          <a:xfrm>
            <a:off x="931333" y="5974280"/>
            <a:ext cx="728133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u="sng" dirty="0">
                <a:solidFill>
                  <a:schemeClr val="dk1"/>
                </a:solidFill>
                <a:latin typeface="Calibri"/>
                <a:ea typeface="Calibri"/>
                <a:cs typeface="Calibri"/>
                <a:sym typeface="Calibri"/>
                <a:hlinkClick r:id="rId4"/>
              </a:rPr>
              <a:t>https://www.eoscsecretariat.eu/eosc-working-groups</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6855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OSC Secretariat">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5A50BA2-9F29-4424-B958-2472C14F1FA9}" vid="{3BCE5DE3-00B2-4343-B9B9-5C7309B49BF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EOSC FAIR WG PowerPoint Template v2</Template>
  <TotalTime>1934</TotalTime>
  <Words>1979</Words>
  <Application>Microsoft Office PowerPoint</Application>
  <PresentationFormat>On-screen Show (4:3)</PresentationFormat>
  <Paragraphs>342</Paragraphs>
  <Slides>24</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Noto Sans Symbols</vt:lpstr>
      <vt:lpstr>Open Sans</vt:lpstr>
      <vt:lpstr>Times New Roman</vt:lpstr>
      <vt:lpstr>Custom Design</vt:lpstr>
      <vt:lpstr>EOSC Secretariat</vt:lpstr>
      <vt:lpstr> EOSC FAIR Working Group:  from FAIR  principles to FAIR practices</vt:lpstr>
      <vt:lpstr>Why the EOSC?</vt:lpstr>
      <vt:lpstr>What is the EOSC?</vt:lpstr>
      <vt:lpstr>An open festival for science</vt:lpstr>
      <vt:lpstr>Design principles</vt:lpstr>
      <vt:lpstr>EOSC governance structure</vt:lpstr>
      <vt:lpstr>Governance Board</vt:lpstr>
      <vt:lpstr>Executive Board</vt:lpstr>
      <vt:lpstr>EOSC Executive Board WGs</vt:lpstr>
      <vt:lpstr>WGs by numbers</vt:lpstr>
      <vt:lpstr>PowerPoint Presentation</vt:lpstr>
      <vt:lpstr>FAIR Expert Group Recommendations</vt:lpstr>
      <vt:lpstr>FAIR WG task forces (and leaders)</vt:lpstr>
      <vt:lpstr>FAIR as a Process</vt:lpstr>
      <vt:lpstr>Inclusiveness:  Taking diversity into account</vt:lpstr>
      <vt:lpstr>Cross Domain Usage</vt:lpstr>
      <vt:lpstr>PowerPoint Presentation</vt:lpstr>
      <vt:lpstr>Incentives and Metrics</vt:lpstr>
      <vt:lpstr>Evaluation methods</vt:lpstr>
      <vt:lpstr>Granularities of FAIR</vt:lpstr>
      <vt:lpstr>Evaluation methods: allow inclusiveness and scalability</vt:lpstr>
      <vt:lpstr>PowerPoint Presentation</vt:lpstr>
      <vt:lpstr>Co-creation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Soapbox session: mission, mandate and outputs</dc:title>
  <dc:creator>Sarah Jones</dc:creator>
  <cp:lastModifiedBy>Oya Beyan</cp:lastModifiedBy>
  <cp:revision>149</cp:revision>
  <dcterms:created xsi:type="dcterms:W3CDTF">2019-05-05T16:39:23Z</dcterms:created>
  <dcterms:modified xsi:type="dcterms:W3CDTF">2020-02-27T05:29:10Z</dcterms:modified>
</cp:coreProperties>
</file>