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  <p:sldMasterId id="2147483674" r:id="rId5"/>
  </p:sldMasterIdLst>
  <p:notesMasterIdLst>
    <p:notesMasterId r:id="rId41"/>
  </p:notesMasterIdLst>
  <p:sldIdLst>
    <p:sldId id="298" r:id="rId6"/>
    <p:sldId id="331" r:id="rId7"/>
    <p:sldId id="324" r:id="rId8"/>
    <p:sldId id="326" r:id="rId9"/>
    <p:sldId id="327" r:id="rId10"/>
    <p:sldId id="479" r:id="rId11"/>
    <p:sldId id="480" r:id="rId12"/>
    <p:sldId id="322" r:id="rId13"/>
    <p:sldId id="336" r:id="rId14"/>
    <p:sldId id="276" r:id="rId15"/>
    <p:sldId id="332" r:id="rId16"/>
    <p:sldId id="269" r:id="rId17"/>
    <p:sldId id="291" r:id="rId18"/>
    <p:sldId id="333" r:id="rId19"/>
    <p:sldId id="468" r:id="rId20"/>
    <p:sldId id="477" r:id="rId21"/>
    <p:sldId id="371" r:id="rId22"/>
    <p:sldId id="365" r:id="rId23"/>
    <p:sldId id="401" r:id="rId24"/>
    <p:sldId id="402" r:id="rId25"/>
    <p:sldId id="348" r:id="rId26"/>
    <p:sldId id="464" r:id="rId27"/>
    <p:sldId id="461" r:id="rId28"/>
    <p:sldId id="463" r:id="rId29"/>
    <p:sldId id="465" r:id="rId30"/>
    <p:sldId id="466" r:id="rId31"/>
    <p:sldId id="383" r:id="rId32"/>
    <p:sldId id="462" r:id="rId33"/>
    <p:sldId id="293" r:id="rId34"/>
    <p:sldId id="459" r:id="rId35"/>
    <p:sldId id="391" r:id="rId36"/>
    <p:sldId id="403" r:id="rId37"/>
    <p:sldId id="297" r:id="rId38"/>
    <p:sldId id="467" r:id="rId39"/>
    <p:sldId id="294" r:id="rId40"/>
  </p:sldIdLst>
  <p:sldSz cx="9144000" cy="6858000" type="screen4x3"/>
  <p:notesSz cx="6858000" cy="9144000"/>
  <p:defaultTextStyle>
    <a:defPPr>
      <a:defRPr lang="it-IT" alt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os Loutas" initials="NL" lastIdx="14" clrIdx="0"/>
  <p:cmAuthor id="2" name="Christophe Bahim" initials="C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67F"/>
    <a:srgbClr val="9DC3E6"/>
    <a:srgbClr val="6AA84F"/>
    <a:srgbClr val="A5A5A5"/>
    <a:srgbClr val="FFF2CC"/>
    <a:srgbClr val="C5C3C3"/>
    <a:srgbClr val="C4C2C2"/>
    <a:srgbClr val="BDD7EE"/>
    <a:srgbClr val="505050"/>
    <a:srgbClr val="B1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7653" autoAdjust="0"/>
  </p:normalViewPr>
  <p:slideViewPr>
    <p:cSldViewPr snapToGrid="0" snapToObjects="1">
      <p:cViewPr>
        <p:scale>
          <a:sx n="75" d="100"/>
          <a:sy n="75" d="100"/>
        </p:scale>
        <p:origin x="16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 contribution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Findable</c:v>
                </c:pt>
                <c:pt idx="1">
                  <c:v>Accessible</c:v>
                </c:pt>
                <c:pt idx="2">
                  <c:v>Interoperable</c:v>
                </c:pt>
                <c:pt idx="3">
                  <c:v>Reusable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13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AE-413B-A9E0-528704C3F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615731352"/>
        <c:axId val="615732992"/>
        <c:axId val="0"/>
      </c:bar3DChart>
      <c:catAx>
        <c:axId val="61573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32992"/>
        <c:crosses val="autoZero"/>
        <c:auto val="1"/>
        <c:lblAlgn val="ctr"/>
        <c:lblOffset val="100"/>
        <c:noMultiLvlLbl val="0"/>
      </c:catAx>
      <c:valAx>
        <c:axId val="61573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3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Prioritisation evolution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Mandatory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Early proposition</c:v>
                </c:pt>
                <c:pt idx="1">
                  <c:v>Survey results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D-4C1C-BB38-7E227DF0E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Recommended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Early proposition</c:v>
                </c:pt>
                <c:pt idx="1">
                  <c:v>Survey results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D-4C1C-BB38-7E227DF0E1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Optional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Early proposition</c:v>
                </c:pt>
                <c:pt idx="1">
                  <c:v>Survey results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D-4C1C-BB38-7E227DF0E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180027887"/>
        <c:axId val="1275769759"/>
        <c:axId val="0"/>
      </c:bar3DChart>
      <c:catAx>
        <c:axId val="1180027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769759"/>
        <c:crosses val="autoZero"/>
        <c:auto val="1"/>
        <c:lblAlgn val="ctr"/>
        <c:lblOffset val="100"/>
        <c:noMultiLvlLbl val="0"/>
      </c:catAx>
      <c:valAx>
        <c:axId val="127576975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002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D-4BD9-AC9D-34167385454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D-4BD9-AC9D-34167385454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D-4BD9-AC9D-3416738545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D-4BD9-AC9D-3416738545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D-4BD9-AC9D-34167385454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2BA0701-2085-43AB-B143-C6368AA75195}" type="VALUE">
                      <a:rPr lang="en-US">
                        <a:solidFill>
                          <a:schemeClr val="tx1"/>
                        </a:solidFill>
                      </a:rPr>
                      <a:pPr/>
                      <a:t>[ÉRTÉK]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0D-4BD9-AC9D-3416738545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30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0D-4BD9-AC9D-341673854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52-4502-99F4-4F8FE86F96C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52-4502-99F4-4F8FE86F96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52-4502-99F4-4F8FE86F96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52-4502-99F4-4F8FE86F96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C52-4502-99F4-4F8FE86F96C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52-4502-99F4-4F8FE86F9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52-4502-99F4-4F8FE86F96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3-4FF7-8187-D922CB1D4AD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3-4FF7-8187-D922CB1D4AD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3-4FF7-8187-D922CB1D4A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E3-4FF7-8187-D922CB1D4A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E3-4FF7-8187-D922CB1D4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E3-4FF7-8187-D922CB1D4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61-4F9B-B6B9-478A18F14FB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61-4F9B-B6B9-478A18F14FB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61-4F9B-B6B9-478A18F14F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61-4F9B-B6B9-478A18F14F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61-4F9B-B6B9-478A18F14F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61-4F9B-B6B9-478A18F14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9-498D-9316-4FE975E8D4A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9-498D-9316-4FE975E8D4A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9-498D-9316-4FE975E8D4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9-498D-9316-4FE975E8D4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9-498D-9316-4FE975E8D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Team 1</c:v>
                </c:pt>
                <c:pt idx="1">
                  <c:v>Team 2</c:v>
                </c:pt>
                <c:pt idx="2">
                  <c:v>Team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9-498D-9316-4FE975E8D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57AEF2E-12DA-2D43-9954-979BBC0C2216}" type="datetimeFigureOut">
              <a:rPr lang="it-IT" altLang="it-IT" smtClean="0"/>
              <a:t>26/02/2020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it-IT" alt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5D61F7FF-738E-274D-B650-E266A7AE2C56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95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120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870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474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840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103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9186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883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err="1"/>
              <a:t>Objective</a:t>
            </a:r>
            <a:r>
              <a:rPr lang="nl-BE" b="1"/>
              <a:t>: </a:t>
            </a:r>
            <a:r>
              <a:rPr lang="nl-BE" dirty="0" err="1"/>
              <a:t>give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impression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steps we </a:t>
            </a:r>
            <a:r>
              <a:rPr lang="nl-BE" dirty="0" err="1"/>
              <a:t>will</a:t>
            </a:r>
            <a:r>
              <a:rPr lang="nl-BE" dirty="0"/>
              <a:t> take, but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discuss</a:t>
            </a:r>
            <a:r>
              <a:rPr lang="nl-BE" dirty="0"/>
              <a:t> in detail </a:t>
            </a:r>
            <a:r>
              <a:rPr lang="nl-BE" dirty="0" err="1"/>
              <a:t>every</a:t>
            </a:r>
            <a:r>
              <a:rPr lang="nl-BE" dirty="0"/>
              <a:t> step (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audience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read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afterwards</a:t>
            </a:r>
            <a:r>
              <a:rPr lang="nl-BE"/>
              <a:t>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81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During</a:t>
            </a:r>
            <a:r>
              <a:rPr lang="nl-BE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previous</a:t>
            </a:r>
            <a:r>
              <a:rPr lang="nl-BE" dirty="0"/>
              <a:t> </a:t>
            </a:r>
            <a:r>
              <a:rPr lang="nl-BE" dirty="0" err="1"/>
              <a:t>worskshop</a:t>
            </a:r>
            <a:r>
              <a:rPr lang="nl-BE" dirty="0"/>
              <a:t>, these </a:t>
            </a:r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came</a:t>
            </a:r>
            <a:r>
              <a:rPr lang="nl-BE" dirty="0"/>
              <a:t> up </a:t>
            </a:r>
            <a:r>
              <a:rPr lang="nl-BE" dirty="0" err="1"/>
              <a:t>regarding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scope. The editorial team </a:t>
            </a:r>
            <a:r>
              <a:rPr lang="nl-BE" dirty="0" err="1"/>
              <a:t>created</a:t>
            </a:r>
            <a:r>
              <a:rPr lang="nl-BE" dirty="0"/>
              <a:t> </a:t>
            </a:r>
            <a:r>
              <a:rPr lang="nl-BE" dirty="0" err="1"/>
              <a:t>github</a:t>
            </a:r>
            <a:r>
              <a:rPr lang="nl-BE" dirty="0"/>
              <a:t> </a:t>
            </a:r>
            <a:r>
              <a:rPr lang="nl-BE" dirty="0" err="1"/>
              <a:t>threats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discuss</a:t>
            </a:r>
            <a:r>
              <a:rPr lang="nl-BE" dirty="0"/>
              <a:t>, </a:t>
            </a:r>
            <a:r>
              <a:rPr lang="nl-BE" dirty="0" err="1"/>
              <a:t>through</a:t>
            </a:r>
            <a:r>
              <a:rPr lang="nl-BE" dirty="0"/>
              <a:t> no input was </a:t>
            </a:r>
            <a:r>
              <a:rPr lang="nl-BE" dirty="0" err="1"/>
              <a:t>received</a:t>
            </a:r>
            <a:r>
              <a:rPr lang="nl-BE" dirty="0"/>
              <a:t>. </a:t>
            </a:r>
            <a:r>
              <a:rPr lang="nl-BE" dirty="0" err="1"/>
              <a:t>Therefore</a:t>
            </a:r>
            <a:r>
              <a:rPr lang="nl-BE" dirty="0"/>
              <a:t>, we </a:t>
            </a:r>
            <a:r>
              <a:rPr lang="nl-BE" dirty="0" err="1"/>
              <a:t>propose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following</a:t>
            </a:r>
            <a:r>
              <a:rPr lang="nl-BE" dirty="0"/>
              <a:t> </a:t>
            </a:r>
            <a:r>
              <a:rPr lang="nl-BE" dirty="0" err="1"/>
              <a:t>resolutions</a:t>
            </a:r>
            <a:r>
              <a:rPr lang="nl-BE" dirty="0"/>
              <a:t> (in line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case statement</a:t>
            </a:r>
            <a:r>
              <a:rPr lang="nl-BE"/>
              <a:t>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164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50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on GitHub | Survey &gt;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136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226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210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 against datasets, methodologies and ontologies.   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of evaluation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manually </a:t>
            </a:r>
          </a:p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Compliance to the indicators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5-level scale //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Yes&amp;No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evaluation</a:t>
            </a:r>
          </a:p>
          <a:p>
            <a:pPr marL="285750" indent="-285750">
              <a:spcAft>
                <a:spcPts val="2400"/>
              </a:spcAft>
              <a:buSzPct val="125000"/>
              <a:buBlip>
                <a:blip r:embed="rId3"/>
              </a:buBlip>
            </a:pP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Scoring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average of the 5 levels for each of the FAIR aspects (F,A,I and R) // aggregation per FAIR aspect and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408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1F7FF-738E-274D-B650-E266A7AE2C56}" type="slidenum">
              <a:rPr lang="it-IT" altLang="it-IT" smtClean="0"/>
              <a:t>23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55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91900"/>
            <a:ext cx="7772400" cy="2387600"/>
          </a:xfrm>
        </p:spPr>
        <p:txBody>
          <a:bodyPr numCol="1"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98124"/>
            <a:ext cx="6858000" cy="1537138"/>
          </a:xfrm>
        </p:spPr>
        <p:txBody>
          <a:bodyPr numCol="1"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altLang="en-GB"/>
              <a:t>2020-02-26</a:t>
            </a:r>
            <a:endParaRPr lang="it-IT" alt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03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07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10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6185D11-3410-420F-ACF9-CFEAA9FA4D9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3FFC4A-3477-4454-AEF2-B1323027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2999" cy="6870829"/>
          </a:xfrm>
          <a:prstGeom prst="rect">
            <a:avLst/>
          </a:prstGeom>
        </p:spPr>
      </p:pic>
      <p:sp>
        <p:nvSpPr>
          <p:cNvPr id="5" name="Rectangle 74"/>
          <p:cNvSpPr>
            <a:spLocks noChangeArrowheads="1"/>
          </p:cNvSpPr>
          <p:nvPr/>
        </p:nvSpPr>
        <p:spPr>
          <a:xfrm>
            <a:off x="5241930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0000" y="2959057"/>
            <a:ext cx="7704000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b" anchorCtr="0">
            <a:spAutoFit/>
          </a:bodyPr>
          <a:lstStyle>
            <a:lvl1pPr algn="l">
              <a:lnSpc>
                <a:spcPct val="100000"/>
              </a:lnSpc>
              <a:defRPr sz="3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altLang="en-GB" noProof="1"/>
              <a:t>KLIK OM STIJL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0000" y="3458753"/>
            <a:ext cx="7704000" cy="1207235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12" name="Rectangle 74">
            <a:extLst>
              <a:ext uri="{FF2B5EF4-FFF2-40B4-BE49-F238E27FC236}">
                <a16:creationId xmlns:a16="http://schemas.microsoft.com/office/drawing/2014/main" id="{F9660C1D-620C-4ECF-BE8E-AE577088C158}"/>
              </a:ext>
            </a:extLst>
          </p:cNvPr>
          <p:cNvSpPr>
            <a:spLocks noChangeArrowheads="1"/>
          </p:cNvSpPr>
          <p:nvPr userDrawn="1"/>
        </p:nvSpPr>
        <p:spPr>
          <a:xfrm>
            <a:off x="5241930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E67375B-321C-408B-AF07-DB663369B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5181600"/>
            <a:ext cx="7719150" cy="1149527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1pPr>
            <a:lvl2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2pPr>
            <a:lvl3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3pPr>
            <a:lvl4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4745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336323"/>
            <a:ext cx="8064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>
              <a:defRPr sz="2100" cap="all" baseline="0">
                <a:solidFill>
                  <a:srgbClr val="FFD479"/>
                </a:solidFill>
                <a:latin typeface="+mj-lt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66801"/>
            <a:ext cx="8064000" cy="5095874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+mj-lt"/>
              </a:defRPr>
            </a:lvl1pPr>
            <a:lvl2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+mj-lt"/>
              </a:defRPr>
            </a:lvl2pPr>
            <a:lvl3pPr>
              <a:buClr>
                <a:schemeClr val="accent5"/>
              </a:buClr>
              <a:defRPr b="0">
                <a:solidFill>
                  <a:schemeClr val="accent5"/>
                </a:solidFill>
                <a:latin typeface="+mj-lt"/>
              </a:defRPr>
            </a:lvl3pPr>
            <a:lvl4pPr>
              <a:buClr>
                <a:schemeClr val="accent5"/>
              </a:buClr>
              <a:defRPr>
                <a:solidFill>
                  <a:schemeClr val="accent5"/>
                </a:solidFill>
                <a:latin typeface="+mj-lt"/>
              </a:defRPr>
            </a:lvl4pPr>
            <a:lvl5pPr>
              <a:buClr>
                <a:schemeClr val="accent5"/>
              </a:buClr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81732" y="6468035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2037" y="6447295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1" y="6304352"/>
            <a:ext cx="1030637" cy="40124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9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40608"/>
            <a:ext cx="9144000" cy="1955392"/>
          </a:xfrm>
          <a:prstGeom prst="rect">
            <a:avLst/>
          </a:prstGeom>
          <a:solidFill>
            <a:schemeClr val="tx2"/>
          </a:solidFill>
        </p:spPr>
        <p:txBody>
          <a:bodyPr lIns="540000" tIns="360000" rIns="540000" bIns="360000" numCol="1">
            <a:noAutofit/>
          </a:bodyPr>
          <a:lstStyle>
            <a:lvl1pPr algn="l">
              <a:defRPr sz="21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altLang="en-GB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9144000" cy="2628000"/>
          </a:xfrm>
          <a:prstGeom prst="rect">
            <a:avLst/>
          </a:prstGeom>
          <a:noFill/>
        </p:spPr>
        <p:txBody>
          <a:bodyPr lIns="540000" tIns="270000" rIns="540000" bIns="270000" numCol="1" anchor="b"/>
          <a:lstStyle>
            <a:lvl1pPr marL="0" indent="0">
              <a:buNone/>
              <a:defRPr sz="1350">
                <a:solidFill>
                  <a:schemeClr val="accent5"/>
                </a:solidFill>
                <a:latin typeface="+mj-lt"/>
              </a:defRPr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457201" y="6304352"/>
            <a:ext cx="1030637" cy="40124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1" y="1066800"/>
            <a:ext cx="3955800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066800"/>
            <a:ext cx="3960812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altLang="nl-NL" noProof="0" dirty="0"/>
              <a:t>Tekststijl van het model bewerken</a:t>
            </a:r>
          </a:p>
          <a:p>
            <a:pPr lvl="1"/>
            <a:r>
              <a:rPr lang="nl-NL" altLang="nl-NL" noProof="0" dirty="0"/>
              <a:t>Tweede niveau</a:t>
            </a:r>
          </a:p>
          <a:p>
            <a:pPr lvl="2"/>
            <a:r>
              <a:rPr lang="nl-NL" altLang="nl-NL" noProof="0" dirty="0"/>
              <a:t>Derde niveau</a:t>
            </a:r>
          </a:p>
          <a:p>
            <a:pPr lvl="3"/>
            <a:r>
              <a:rPr lang="nl-NL" altLang="nl-NL" noProof="0" dirty="0"/>
              <a:t>Vierde niveau</a:t>
            </a:r>
          </a:p>
          <a:p>
            <a:pPr lvl="4"/>
            <a:r>
              <a:rPr lang="nl-NL" altLang="nl-NL" noProof="0" dirty="0"/>
              <a:t>Vijfde niveau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F20332-4B4A-4B37-9E38-193E0A345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6323"/>
            <a:ext cx="8064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>
              <a:defRPr sz="2100" cap="all" baseline="0">
                <a:solidFill>
                  <a:srgbClr val="FFD479"/>
                </a:solidFill>
                <a:latin typeface="+mj-lt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8828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065600"/>
            <a:ext cx="3955800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600200"/>
            <a:ext cx="3955800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430" y="1065600"/>
            <a:ext cx="3915175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430" y="1600200"/>
            <a:ext cx="3915175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B593AA-B6CE-4CF9-B479-B58186FE8BEF}"/>
              </a:ext>
            </a:extLst>
          </p:cNvPr>
          <p:cNvSpPr txBox="1">
            <a:spLocks/>
          </p:cNvSpPr>
          <p:nvPr userDrawn="1"/>
        </p:nvSpPr>
        <p:spPr>
          <a:xfrm>
            <a:off x="540000" y="336322"/>
            <a:ext cx="8064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altLang="en-GB" sz="2100" kern="0" noProof="1">
                <a:solidFill>
                  <a:srgbClr val="FFD479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085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90717" y="6479853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70464" y="6461179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62700" y="5994331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rtlCol="0">
            <a:noAutofit/>
          </a:bodyPr>
          <a:lstStyle/>
          <a:p>
            <a:endParaRPr lang="en-US" sz="1350" kern="0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2" y="1080000"/>
            <a:ext cx="3008313" cy="818400"/>
          </a:xfrm>
          <a:prstGeom prst="rect">
            <a:avLst/>
          </a:prstGeom>
        </p:spPr>
        <p:txBody>
          <a:bodyPr lIns="0" tIns="0" rIns="0" bIns="0" numCol="1"/>
          <a:lstStyle>
            <a:lvl1pPr algn="l">
              <a:defRPr sz="1500" b="1" cap="all" baseline="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080000"/>
            <a:ext cx="4876800" cy="47808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65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65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2" y="1966800"/>
            <a:ext cx="3008313" cy="38808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105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E59384-45F8-4925-A913-91190E2C5924}"/>
              </a:ext>
            </a:extLst>
          </p:cNvPr>
          <p:cNvSpPr txBox="1">
            <a:spLocks/>
          </p:cNvSpPr>
          <p:nvPr userDrawn="1"/>
        </p:nvSpPr>
        <p:spPr>
          <a:xfrm>
            <a:off x="540000" y="336322"/>
            <a:ext cx="8064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altLang="en-GB" sz="2100" kern="0" noProof="1">
                <a:solidFill>
                  <a:srgbClr val="FFD479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6722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80862"/>
            <a:ext cx="5486400" cy="338138"/>
          </a:xfrm>
          <a:prstGeom prst="rect">
            <a:avLst/>
          </a:prstGeom>
        </p:spPr>
        <p:txBody>
          <a:bodyPr lIns="0" tIns="0" rIns="0" bIns="0" numCol="1" anchor="b"/>
          <a:lstStyle>
            <a:lvl1pPr algn="l">
              <a:defRPr sz="1350" b="1" cap="none" baseline="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41148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195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n-GB" altLang="en-GB" noProof="1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8538"/>
            <a:ext cx="5486400" cy="271462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975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260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038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07864"/>
            <a:ext cx="9144000" cy="276997"/>
          </a:xfrm>
          <a:prstGeom prst="rect">
            <a:avLst/>
          </a:prstGeom>
          <a:solidFill>
            <a:srgbClr val="09407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6858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rgbClr val="0051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Screenshot 2017-01-29 15.56.38.png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63201" y="2626250"/>
            <a:ext cx="7704001" cy="1368002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lnSpc>
                <a:spcPts val="2625"/>
              </a:lnSpc>
              <a:defRPr sz="1875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75" b="1" cap="all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3" name="Picture 2" descr="GOFAIR_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47" y="491396"/>
            <a:ext cx="4289261" cy="12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353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6185D11-3410-420F-ACF9-CFEAA9FA4D9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3FFC4A-3477-4454-AEF2-B1323027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2999" cy="6870829"/>
          </a:xfrm>
          <a:prstGeom prst="rect">
            <a:avLst/>
          </a:prstGeom>
        </p:spPr>
      </p:pic>
      <p:sp>
        <p:nvSpPr>
          <p:cNvPr id="5" name="Rectangle 74"/>
          <p:cNvSpPr>
            <a:spLocks noChangeArrowheads="1"/>
          </p:cNvSpPr>
          <p:nvPr/>
        </p:nvSpPr>
        <p:spPr>
          <a:xfrm>
            <a:off x="5241930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0000" y="2959057"/>
            <a:ext cx="7704000" cy="4616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1" anchor="b" anchorCtr="0">
            <a:spAutoFit/>
          </a:bodyPr>
          <a:lstStyle>
            <a:lvl1pPr algn="l">
              <a:lnSpc>
                <a:spcPct val="100000"/>
              </a:lnSpc>
              <a:defRPr sz="3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altLang="en-GB" noProof="1"/>
              <a:t>KLIK OM STIJL TE BEWERKEN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20000" y="3458753"/>
            <a:ext cx="7704000" cy="1207235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l">
              <a:buNone/>
              <a:defRPr sz="1500" baseline="0">
                <a:solidFill>
                  <a:schemeClr val="bg1"/>
                </a:solidFill>
                <a:latin typeface="+mj-lt"/>
              </a:defRPr>
            </a:lvl1pPr>
            <a:lvl2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2pPr>
            <a:lvl3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3pPr>
            <a:lvl4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4pPr>
            <a:lvl5pPr algn="l">
              <a:buNone/>
              <a:defRPr sz="1125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12" name="Rectangle 74">
            <a:extLst>
              <a:ext uri="{FF2B5EF4-FFF2-40B4-BE49-F238E27FC236}">
                <a16:creationId xmlns:a16="http://schemas.microsoft.com/office/drawing/2014/main" id="{F9660C1D-620C-4ECF-BE8E-AE577088C158}"/>
              </a:ext>
            </a:extLst>
          </p:cNvPr>
          <p:cNvSpPr>
            <a:spLocks noChangeArrowheads="1"/>
          </p:cNvSpPr>
          <p:nvPr userDrawn="1"/>
        </p:nvSpPr>
        <p:spPr>
          <a:xfrm>
            <a:off x="5241930" y="-238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>
            <a:spAutoFit/>
          </a:bodyPr>
          <a:lstStyle/>
          <a:p>
            <a:pPr>
              <a:defRPr/>
            </a:pPr>
            <a:endParaRPr lang="en-GB" altLang="en-GB" sz="1800" dirty="0">
              <a:latin typeface="Trebuchet MS" panose="020B0603020202020204" pitchFamily="34" charset="0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E67375B-321C-408B-AF07-DB663369B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5181600"/>
            <a:ext cx="7719150" cy="1149527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 numCol="1">
            <a:spAutoFit/>
          </a:bodyPr>
          <a:lstStyle>
            <a:lvl1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1pPr>
            <a:lvl2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2pPr>
            <a:lvl3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3pPr>
            <a:lvl4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25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1157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1" y="1066800"/>
            <a:ext cx="3955800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066800"/>
            <a:ext cx="3960812" cy="509055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35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altLang="nl-NL" noProof="0" dirty="0"/>
              <a:t>Tekststijl van het model bewerken</a:t>
            </a:r>
          </a:p>
          <a:p>
            <a:pPr lvl="1"/>
            <a:r>
              <a:rPr lang="nl-NL" altLang="nl-NL" noProof="0" dirty="0"/>
              <a:t>Tweede niveau</a:t>
            </a:r>
          </a:p>
          <a:p>
            <a:pPr lvl="2"/>
            <a:r>
              <a:rPr lang="nl-NL" altLang="nl-NL" noProof="0" dirty="0"/>
              <a:t>Derde niveau</a:t>
            </a:r>
          </a:p>
          <a:p>
            <a:pPr lvl="3"/>
            <a:r>
              <a:rPr lang="nl-NL" altLang="nl-NL" noProof="0" dirty="0"/>
              <a:t>Vierde niveau</a:t>
            </a:r>
          </a:p>
          <a:p>
            <a:pPr lvl="4"/>
            <a:r>
              <a:rPr lang="nl-NL" altLang="nl-NL" noProof="0" dirty="0"/>
              <a:t>Vijfde niveau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F20332-4B4A-4B37-9E38-193E0A345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36323"/>
            <a:ext cx="8064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>
              <a:defRPr sz="2100" cap="all" baseline="0">
                <a:solidFill>
                  <a:srgbClr val="FFD479"/>
                </a:solidFill>
                <a:latin typeface="+mj-lt"/>
              </a:defRPr>
            </a:lvl1pPr>
          </a:lstStyle>
          <a:p>
            <a:r>
              <a:rPr lang="en-GB" altLang="en-GB" noProof="1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859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065600"/>
            <a:ext cx="3955800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600200"/>
            <a:ext cx="3955800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430" y="1065600"/>
            <a:ext cx="3915175" cy="315912"/>
          </a:xfrm>
          <a:prstGeom prst="rect">
            <a:avLst/>
          </a:prstGeom>
        </p:spPr>
        <p:txBody>
          <a:bodyPr lIns="0" tIns="0" rIns="0" bIns="0" numCol="1" anchor="b"/>
          <a:lstStyle>
            <a:lvl1pPr marL="0" indent="0">
              <a:buNone/>
              <a:defRPr sz="1500" b="1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430" y="1600200"/>
            <a:ext cx="3915175" cy="4572000"/>
          </a:xfrm>
          <a:prstGeom prst="rect">
            <a:avLst/>
          </a:prstGeom>
        </p:spPr>
        <p:txBody>
          <a:bodyPr lIns="0" tIns="0" rIns="0" bIns="0" numCol="1"/>
          <a:lstStyle>
            <a:lvl1pPr>
              <a:buClr>
                <a:schemeClr val="accent5"/>
              </a:buClr>
              <a:defRPr sz="15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  <a:lvl2pPr>
              <a:buClr>
                <a:schemeClr val="accent5"/>
              </a:buClr>
              <a:defRPr sz="1500" b="0">
                <a:solidFill>
                  <a:schemeClr val="accent5"/>
                </a:solidFill>
                <a:latin typeface="Trebuchet MS" panose="020B0603020202020204" pitchFamily="34" charset="0"/>
              </a:defRPr>
            </a:lvl2pPr>
            <a:lvl3pPr>
              <a:buClr>
                <a:schemeClr val="accent5"/>
              </a:buClr>
              <a:defRPr sz="1350" b="0">
                <a:solidFill>
                  <a:schemeClr val="accent5"/>
                </a:solidFill>
                <a:latin typeface="Trebuchet MS" panose="020B0603020202020204" pitchFamily="34" charset="0"/>
              </a:defRPr>
            </a:lvl3pPr>
            <a:lvl4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4pPr>
            <a:lvl5pPr>
              <a:buClr>
                <a:schemeClr val="accent5"/>
              </a:buClr>
              <a:defRPr sz="1200">
                <a:solidFill>
                  <a:schemeClr val="accent5"/>
                </a:solidFill>
                <a:latin typeface="Trebuchet MS" panose="020B0603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altLang="en-GB" noProof="1"/>
              <a:t>Tekststijl van het model bewerken</a:t>
            </a:r>
          </a:p>
          <a:p>
            <a:pPr lvl="1"/>
            <a:r>
              <a:rPr lang="en-GB" altLang="en-GB" noProof="1"/>
              <a:t>Tweede niveau</a:t>
            </a:r>
          </a:p>
          <a:p>
            <a:pPr lvl="2"/>
            <a:r>
              <a:rPr lang="en-GB" altLang="en-GB" noProof="1"/>
              <a:t>Derde niveau</a:t>
            </a:r>
          </a:p>
          <a:p>
            <a:pPr lvl="3"/>
            <a:r>
              <a:rPr lang="en-GB" altLang="en-GB" noProof="1"/>
              <a:t>Vierde niveau</a:t>
            </a:r>
          </a:p>
          <a:p>
            <a:pPr lvl="4"/>
            <a:r>
              <a:rPr lang="en-GB" altLang="en-GB" noProof="1"/>
              <a:t>Vijfde niveau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B593AA-B6CE-4CF9-B479-B58186FE8BEF}"/>
              </a:ext>
            </a:extLst>
          </p:cNvPr>
          <p:cNvSpPr txBox="1">
            <a:spLocks/>
          </p:cNvSpPr>
          <p:nvPr userDrawn="1"/>
        </p:nvSpPr>
        <p:spPr>
          <a:xfrm>
            <a:off x="540000" y="336322"/>
            <a:ext cx="8064000" cy="323165"/>
          </a:xfrm>
          <a:prstGeom prst="rect">
            <a:avLst/>
          </a:prstGeom>
        </p:spPr>
        <p:txBody>
          <a:bodyPr lIns="0" tIns="0" rIns="0" bIns="0" numCol="1" anchor="b" anchorCtr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5A83"/>
                </a:solidFill>
                <a:latin typeface="Asap" pitchFamily="2" charset="0"/>
              </a:defRPr>
            </a:lvl5pPr>
            <a:lvl6pPr marL="457178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7pPr>
            <a:lvl8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791F6D"/>
                </a:solidFill>
                <a:latin typeface="Trebuchet MS" pitchFamily="34" charset="0"/>
              </a:defRPr>
            </a:lvl9pPr>
          </a:lstStyle>
          <a:p>
            <a:r>
              <a:rPr lang="en-GB" altLang="en-GB" sz="2100" kern="0" noProof="1">
                <a:solidFill>
                  <a:srgbClr val="FFD479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3199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07864"/>
            <a:ext cx="9144000" cy="276997"/>
          </a:xfrm>
          <a:prstGeom prst="rect">
            <a:avLst/>
          </a:prstGeom>
          <a:solidFill>
            <a:srgbClr val="094072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6858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rgbClr val="0051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Screenshot 2017-01-29 15.56.38.png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63201" y="2626250"/>
            <a:ext cx="7704001" cy="1368002"/>
          </a:xfrm>
          <a:prstGeom prst="rect">
            <a:avLst/>
          </a:prstGeom>
        </p:spPr>
        <p:txBody>
          <a:bodyPr numCol="1">
            <a:noAutofit/>
          </a:bodyPr>
          <a:lstStyle>
            <a:lvl1pPr algn="l">
              <a:lnSpc>
                <a:spcPts val="2625"/>
              </a:lnSpc>
              <a:defRPr sz="1875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75" b="1" cap="all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3" name="Picture 2" descr="GOFAIR_logo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47" y="491396"/>
            <a:ext cx="4289261" cy="12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738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8"/>
          <p:cNvSpPr>
            <a:spLocks noGrp="1"/>
          </p:cNvSpPr>
          <p:nvPr>
            <p:ph type="title"/>
          </p:nvPr>
        </p:nvSpPr>
        <p:spPr>
          <a:xfrm>
            <a:off x="152865" y="292900"/>
            <a:ext cx="8854438" cy="733854"/>
          </a:xfrm>
          <a:prstGeom prst="rect">
            <a:avLst/>
          </a:prstGeom>
        </p:spPr>
        <p:txBody>
          <a:bodyPr lIns="0" tIns="0" rIns="0" bIns="0" numCol="1" anchor="t">
            <a:noAutofit/>
          </a:bodyPr>
          <a:lstStyle>
            <a:lvl1pPr algn="ctr">
              <a:defRPr sz="1875" b="1" cap="all">
                <a:solidFill>
                  <a:srgbClr val="5273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75" b="1" cap="all" dirty="0">
                <a:solidFill>
                  <a:srgbClr val="EC008C"/>
                </a:solidFill>
              </a:rPr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865" y="6500006"/>
            <a:ext cx="775822" cy="2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184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50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755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104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001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r>
              <a:rPr lang="en-US" altLang="en-GB"/>
              <a:t>2020-02-26</a:t>
            </a: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tif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80152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40523"/>
            <a:ext cx="7886700" cy="508700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it-IT" altLang="it-IT"/>
              <a:t>www.rd-alliance.org -  @resdatall</a:t>
            </a:r>
            <a:endParaRPr lang="it-IT" alt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61BA5777-89E2-0C42-9BCE-298721AA9BBD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5350" y="6525521"/>
            <a:ext cx="594651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448675" y="6688584"/>
            <a:ext cx="728001" cy="21544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GB" altLang="en-GB" sz="800" dirty="0">
                <a:solidFill>
                  <a:schemeClr val="bg2"/>
                </a:solidFill>
                <a:latin typeface="+mj-lt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680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9D5F59-B596-4FAA-BC53-A830627E39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6324600"/>
            <a:ext cx="892806" cy="3354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A38EEB0-F421-4EB9-87A3-1156F6CC647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053F7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rgbClr val="000090"/>
              </a:solidFill>
              <a:effectLst/>
              <a:latin typeface="Times" pitchFamily="18" charset="0"/>
            </a:endParaRPr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04206E53-B52D-4F65-9DDF-7169B1138D2D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498250" y="92250"/>
            <a:ext cx="738000" cy="553500"/>
          </a:xfrm>
          <a:prstGeom prst="rt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28600" y="6553201"/>
            <a:ext cx="342900" cy="1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75" b="1" cap="none" baseline="0">
          <a:solidFill>
            <a:srgbClr val="005A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75" b="1">
          <a:solidFill>
            <a:srgbClr val="005A83"/>
          </a:solidFill>
          <a:latin typeface="Asap" pitchFamily="2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2475">
          <a:solidFill>
            <a:srgbClr val="791F6D"/>
          </a:solidFill>
          <a:latin typeface="Trebuchet MS" pitchFamily="34" charset="0"/>
        </a:defRPr>
      </a:lvl9pPr>
    </p:titleStyle>
    <p:bodyStyle>
      <a:lvl1pPr marL="257162" indent="-2571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1650" b="1">
          <a:solidFill>
            <a:srgbClr val="595959"/>
          </a:solidFill>
          <a:latin typeface="+mj-lt"/>
          <a:ea typeface="+mn-ea"/>
          <a:cs typeface="+mn-cs"/>
        </a:defRPr>
      </a:lvl1pPr>
      <a:lvl2pPr marL="557185" indent="-21430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1500" b="1">
          <a:solidFill>
            <a:srgbClr val="595959"/>
          </a:solidFill>
          <a:latin typeface="+mj-lt"/>
        </a:defRPr>
      </a:lvl2pPr>
      <a:lvl3pPr marL="857207" indent="-171442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b="1">
          <a:solidFill>
            <a:srgbClr val="595959"/>
          </a:solidFill>
          <a:latin typeface="+mj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rgbClr val="595959"/>
          </a:solidFill>
          <a:latin typeface="+mj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SzPct val="85000"/>
        <a:buChar char="•"/>
        <a:defRPr>
          <a:solidFill>
            <a:srgbClr val="595959"/>
          </a:solidFill>
          <a:latin typeface="+mj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open?id=11hyAYCKz_NVoOb9-vlPqjN9LCarOFmc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DA-FAIR/FAIR-data-maturity-model-W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dint_r_000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github.com/RDA-FAIR/FAIR-data-maturity-model-WG/issues/3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docs.google.com/document/d/1pDGGL3-BbBJu18KlfZUI3AizKLHXGXdIi_mPtpEWmeg/" TargetMode="Externa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pDGGL3-BbBJu18KlfZUI3AizKLHXGXdIi_mPtpEWmeg/ed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RDA-FAIR/FAIR-data-maturity-model-WG/issues/34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pDGGL3-BbBJu18KlfZUI3AizKLHXGXdIi_mPtpEWmeg/" TargetMode="External"/><Relationship Id="rId3" Type="http://schemas.openxmlformats.org/officeDocument/2006/relationships/hyperlink" Target="https://www.rd-alliance.org/group/fair-data-maturity-model-wg/case-statement/fair-data-maturity-model-wg-case-statement" TargetMode="External"/><Relationship Id="rId7" Type="http://schemas.openxmlformats.org/officeDocument/2006/relationships/hyperlink" Target="https://drive.google.com/open?id=11hyAYCKz_NVoOb9-vlPqjN9LCarOFmc3" TargetMode="External"/><Relationship Id="rId2" Type="http://schemas.openxmlformats.org/officeDocument/2006/relationships/hyperlink" Target="https://www.rd-alliance.org/groups/fair-data-maturity-model-w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mkjElFrTBPBH0QViODexNur0xNGhJqau0zkL4w8RRAw/edit" TargetMode="External"/><Relationship Id="rId5" Type="http://schemas.openxmlformats.org/officeDocument/2006/relationships/hyperlink" Target="https://docs.google.com/spreadsheets/d/1gvMfbw46oV1idztsr586aG6-teSn2cPWe_RJZG0U4Hg/edit#gid=0" TargetMode="External"/><Relationship Id="rId4" Type="http://schemas.openxmlformats.org/officeDocument/2006/relationships/hyperlink" Target="https://github.com/RDA-FAIR/FAIR-data-maturity-model-W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lang="en-US" sz="3600" dirty="0"/>
              <a:t>FAIR Data Maturity Model designed by the scientific community</a:t>
            </a:r>
            <a:br>
              <a:rPr lang="en-US" sz="3600" dirty="0"/>
            </a:br>
            <a:r>
              <a:rPr lang="en-US" sz="3600" dirty="0"/>
              <a:t>The last mile before launch</a:t>
            </a:r>
            <a:br>
              <a:rPr lang="it-IT" altLang="it-IT" dirty="0"/>
            </a:br>
            <a:r>
              <a:rPr lang="it-IT" altLang="it-IT" sz="1800" dirty="0"/>
              <a:t>presented by Edit Herczog </a:t>
            </a:r>
            <a:r>
              <a:rPr lang="hu-HU" altLang="it-IT" sz="1800" dirty="0"/>
              <a:t> RDA Council, and FAIR </a:t>
            </a:r>
            <a:r>
              <a:rPr lang="hu-HU" altLang="it-IT" sz="1800" dirty="0" err="1"/>
              <a:t>Maturity</a:t>
            </a:r>
            <a:r>
              <a:rPr lang="hu-HU" altLang="it-IT" sz="1800" dirty="0"/>
              <a:t> </a:t>
            </a:r>
            <a:r>
              <a:rPr lang="hu-HU" altLang="it-IT" sz="1800" dirty="0" err="1"/>
              <a:t>Model</a:t>
            </a:r>
            <a:r>
              <a:rPr lang="hu-HU" altLang="it-IT" sz="1800" dirty="0"/>
              <a:t> WG Co </a:t>
            </a:r>
            <a:r>
              <a:rPr lang="hu-HU" altLang="it-IT" sz="1800" dirty="0" err="1"/>
              <a:t>chair</a:t>
            </a:r>
            <a:endParaRPr lang="it-IT" alt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hu-HU" altLang="it-IT" b="1" dirty="0"/>
              <a:t>RDA-DE </a:t>
            </a:r>
            <a:r>
              <a:rPr lang="hu-HU" altLang="it-IT" b="1" dirty="0" err="1"/>
              <a:t>conference</a:t>
            </a:r>
            <a:endParaRPr lang="it-IT" altLang="it-IT" dirty="0"/>
          </a:p>
          <a:p>
            <a:r>
              <a:rPr lang="hu-HU" altLang="it-IT" dirty="0"/>
              <a:t>26</a:t>
            </a:r>
            <a:r>
              <a:rPr lang="it-IT" altLang="it-IT" dirty="0"/>
              <a:t>th of </a:t>
            </a:r>
            <a:r>
              <a:rPr lang="hu-HU" altLang="it-IT" dirty="0" err="1"/>
              <a:t>February</a:t>
            </a:r>
            <a:r>
              <a:rPr lang="hu-HU" altLang="it-IT" dirty="0"/>
              <a:t> </a:t>
            </a:r>
            <a:r>
              <a:rPr lang="it-IT" altLang="it-IT" dirty="0"/>
              <a:t>20</a:t>
            </a:r>
            <a:r>
              <a:rPr lang="hu-HU" altLang="it-IT" dirty="0"/>
              <a:t>20</a:t>
            </a:r>
            <a:endParaRPr lang="it-IT" altLang="it-IT" dirty="0"/>
          </a:p>
        </p:txBody>
      </p:sp>
      <p:pic>
        <p:nvPicPr>
          <p:cNvPr id="1026" name="Picture 2" descr="Image result for research data al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34" y="860124"/>
            <a:ext cx="3263333" cy="20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1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Overview of the methodology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10</a:t>
            </a:fld>
            <a:endParaRPr lang="it-IT" alt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32" y="1382347"/>
            <a:ext cx="8320282" cy="4860798"/>
          </a:xfrm>
          <a:prstGeom prst="rect">
            <a:avLst/>
          </a:prstGeom>
        </p:spPr>
      </p:pic>
      <p:sp>
        <p:nvSpPr>
          <p:cNvPr id="3" name="Robbanás: 14 ágú 2">
            <a:extLst>
              <a:ext uri="{FF2B5EF4-FFF2-40B4-BE49-F238E27FC236}">
                <a16:creationId xmlns:a16="http://schemas.microsoft.com/office/drawing/2014/main" id="{E6DCE59B-BB9A-49AB-A21E-DE53BF1815CF}"/>
              </a:ext>
            </a:extLst>
          </p:cNvPr>
          <p:cNvSpPr/>
          <p:nvPr/>
        </p:nvSpPr>
        <p:spPr>
          <a:xfrm>
            <a:off x="1703884" y="4206240"/>
            <a:ext cx="561796" cy="457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8D4DA22-C903-4C49-BDC2-204D5A8D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1168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40150" y="1536173"/>
            <a:ext cx="517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Part I.</a:t>
            </a:r>
          </a:p>
          <a:p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Definiton</a:t>
            </a:r>
            <a:endParaRPr lang="hu-HU" sz="6000" dirty="0">
              <a:solidFill>
                <a:schemeClr val="bg1"/>
              </a:solidFill>
              <a:latin typeface="Eau" pitchFamily="2" charset="0"/>
            </a:endParaRPr>
          </a:p>
          <a:p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Proposed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Scope</a:t>
            </a:r>
            <a:endParaRPr lang="hu-HU" sz="6000" dirty="0">
              <a:solidFill>
                <a:schemeClr val="bg1"/>
              </a:solidFill>
              <a:latin typeface="Eau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68650" y="2811599"/>
            <a:ext cx="1234800" cy="1234800"/>
            <a:chOff x="2342233" y="2258092"/>
            <a:chExt cx="612000" cy="612000"/>
          </a:xfrm>
          <a:solidFill>
            <a:schemeClr val="bg1"/>
          </a:solidFill>
        </p:grpSpPr>
        <p:sp>
          <p:nvSpPr>
            <p:cNvPr id="16" name="Oval 15"/>
            <p:cNvSpPr/>
            <p:nvPr/>
          </p:nvSpPr>
          <p:spPr bwMode="ltGray">
            <a:xfrm>
              <a:off x="2342233" y="2258092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99"/>
            <p:cNvSpPr>
              <a:spLocks noEditPoints="1"/>
            </p:cNvSpPr>
            <p:nvPr/>
          </p:nvSpPr>
          <p:spPr bwMode="auto">
            <a:xfrm>
              <a:off x="2451818" y="2356153"/>
              <a:ext cx="392831" cy="392831"/>
            </a:xfrm>
            <a:custGeom>
              <a:avLst/>
              <a:gdLst>
                <a:gd name="T0" fmla="*/ 190 w 324"/>
                <a:gd name="T1" fmla="*/ 0 h 324"/>
                <a:gd name="T2" fmla="*/ 134 w 324"/>
                <a:gd name="T3" fmla="*/ 20 h 324"/>
                <a:gd name="T4" fmla="*/ 90 w 324"/>
                <a:gd name="T5" fmla="*/ 74 h 324"/>
                <a:gd name="T6" fmla="*/ 82 w 324"/>
                <a:gd name="T7" fmla="*/ 120 h 324"/>
                <a:gd name="T8" fmla="*/ 84 w 324"/>
                <a:gd name="T9" fmla="*/ 146 h 324"/>
                <a:gd name="T10" fmla="*/ 118 w 324"/>
                <a:gd name="T11" fmla="*/ 206 h 324"/>
                <a:gd name="T12" fmla="*/ 178 w 324"/>
                <a:gd name="T13" fmla="*/ 240 h 324"/>
                <a:gd name="T14" fmla="*/ 202 w 324"/>
                <a:gd name="T15" fmla="*/ 242 h 324"/>
                <a:gd name="T16" fmla="*/ 250 w 324"/>
                <a:gd name="T17" fmla="*/ 232 h 324"/>
                <a:gd name="T18" fmla="*/ 304 w 324"/>
                <a:gd name="T19" fmla="*/ 188 h 324"/>
                <a:gd name="T20" fmla="*/ 324 w 324"/>
                <a:gd name="T21" fmla="*/ 132 h 324"/>
                <a:gd name="T22" fmla="*/ 324 w 324"/>
                <a:gd name="T23" fmla="*/ 108 h 324"/>
                <a:gd name="T24" fmla="*/ 304 w 324"/>
                <a:gd name="T25" fmla="*/ 52 h 324"/>
                <a:gd name="T26" fmla="*/ 250 w 324"/>
                <a:gd name="T27" fmla="*/ 8 h 324"/>
                <a:gd name="T28" fmla="*/ 202 w 324"/>
                <a:gd name="T29" fmla="*/ 0 h 324"/>
                <a:gd name="T30" fmla="*/ 202 w 324"/>
                <a:gd name="T31" fmla="*/ 212 h 324"/>
                <a:gd name="T32" fmla="*/ 152 w 324"/>
                <a:gd name="T33" fmla="*/ 196 h 324"/>
                <a:gd name="T34" fmla="*/ 118 w 324"/>
                <a:gd name="T35" fmla="*/ 156 h 324"/>
                <a:gd name="T36" fmla="*/ 112 w 324"/>
                <a:gd name="T37" fmla="*/ 120 h 324"/>
                <a:gd name="T38" fmla="*/ 128 w 324"/>
                <a:gd name="T39" fmla="*/ 70 h 324"/>
                <a:gd name="T40" fmla="*/ 168 w 324"/>
                <a:gd name="T41" fmla="*/ 36 h 324"/>
                <a:gd name="T42" fmla="*/ 202 w 324"/>
                <a:gd name="T43" fmla="*/ 30 h 324"/>
                <a:gd name="T44" fmla="*/ 254 w 324"/>
                <a:gd name="T45" fmla="*/ 46 h 324"/>
                <a:gd name="T46" fmla="*/ 286 w 324"/>
                <a:gd name="T47" fmla="*/ 86 h 324"/>
                <a:gd name="T48" fmla="*/ 294 w 324"/>
                <a:gd name="T49" fmla="*/ 120 h 324"/>
                <a:gd name="T50" fmla="*/ 278 w 324"/>
                <a:gd name="T51" fmla="*/ 172 h 324"/>
                <a:gd name="T52" fmla="*/ 238 w 324"/>
                <a:gd name="T53" fmla="*/ 204 h 324"/>
                <a:gd name="T54" fmla="*/ 202 w 324"/>
                <a:gd name="T55" fmla="*/ 212 h 324"/>
                <a:gd name="T56" fmla="*/ 138 w 324"/>
                <a:gd name="T57" fmla="*/ 130 h 324"/>
                <a:gd name="T58" fmla="*/ 132 w 324"/>
                <a:gd name="T59" fmla="*/ 120 h 324"/>
                <a:gd name="T60" fmla="*/ 138 w 324"/>
                <a:gd name="T61" fmla="*/ 94 h 324"/>
                <a:gd name="T62" fmla="*/ 164 w 324"/>
                <a:gd name="T63" fmla="*/ 62 h 324"/>
                <a:gd name="T64" fmla="*/ 202 w 324"/>
                <a:gd name="T65" fmla="*/ 50 h 324"/>
                <a:gd name="T66" fmla="*/ 210 w 324"/>
                <a:gd name="T67" fmla="*/ 54 h 324"/>
                <a:gd name="T68" fmla="*/ 212 w 324"/>
                <a:gd name="T69" fmla="*/ 60 h 324"/>
                <a:gd name="T70" fmla="*/ 206 w 324"/>
                <a:gd name="T71" fmla="*/ 70 h 324"/>
                <a:gd name="T72" fmla="*/ 192 w 324"/>
                <a:gd name="T73" fmla="*/ 72 h 324"/>
                <a:gd name="T74" fmla="*/ 168 w 324"/>
                <a:gd name="T75" fmla="*/ 86 h 324"/>
                <a:gd name="T76" fmla="*/ 154 w 324"/>
                <a:gd name="T77" fmla="*/ 110 h 324"/>
                <a:gd name="T78" fmla="*/ 152 w 324"/>
                <a:gd name="T79" fmla="*/ 124 h 324"/>
                <a:gd name="T80" fmla="*/ 142 w 324"/>
                <a:gd name="T81" fmla="*/ 130 h 324"/>
                <a:gd name="T82" fmla="*/ 48 w 324"/>
                <a:gd name="T83" fmla="*/ 316 h 324"/>
                <a:gd name="T84" fmla="*/ 28 w 324"/>
                <a:gd name="T85" fmla="*/ 324 h 324"/>
                <a:gd name="T86" fmla="*/ 8 w 324"/>
                <a:gd name="T87" fmla="*/ 316 h 324"/>
                <a:gd name="T88" fmla="*/ 0 w 324"/>
                <a:gd name="T89" fmla="*/ 296 h 324"/>
                <a:gd name="T90" fmla="*/ 86 w 324"/>
                <a:gd name="T91" fmla="*/ 198 h 324"/>
                <a:gd name="T92" fmla="*/ 102 w 324"/>
                <a:gd name="T93" fmla="*/ 220 h 324"/>
                <a:gd name="T94" fmla="*/ 124 w 324"/>
                <a:gd name="T95" fmla="*/ 23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02" y="0"/>
                  </a:moveTo>
                  <a:lnTo>
                    <a:pt x="202" y="0"/>
                  </a:lnTo>
                  <a:lnTo>
                    <a:pt x="190" y="0"/>
                  </a:lnTo>
                  <a:lnTo>
                    <a:pt x="178" y="2"/>
                  </a:lnTo>
                  <a:lnTo>
                    <a:pt x="156" y="8"/>
                  </a:lnTo>
                  <a:lnTo>
                    <a:pt x="134" y="20"/>
                  </a:lnTo>
                  <a:lnTo>
                    <a:pt x="118" y="34"/>
                  </a:lnTo>
                  <a:lnTo>
                    <a:pt x="102" y="52"/>
                  </a:lnTo>
                  <a:lnTo>
                    <a:pt x="90" y="74"/>
                  </a:lnTo>
                  <a:lnTo>
                    <a:pt x="84" y="96"/>
                  </a:lnTo>
                  <a:lnTo>
                    <a:pt x="82" y="108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32"/>
                  </a:lnTo>
                  <a:lnTo>
                    <a:pt x="84" y="146"/>
                  </a:lnTo>
                  <a:lnTo>
                    <a:pt x="90" y="168"/>
                  </a:lnTo>
                  <a:lnTo>
                    <a:pt x="102" y="188"/>
                  </a:lnTo>
                  <a:lnTo>
                    <a:pt x="118" y="206"/>
                  </a:lnTo>
                  <a:lnTo>
                    <a:pt x="134" y="222"/>
                  </a:lnTo>
                  <a:lnTo>
                    <a:pt x="156" y="232"/>
                  </a:lnTo>
                  <a:lnTo>
                    <a:pt x="178" y="240"/>
                  </a:lnTo>
                  <a:lnTo>
                    <a:pt x="190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16" y="242"/>
                  </a:lnTo>
                  <a:lnTo>
                    <a:pt x="228" y="240"/>
                  </a:lnTo>
                  <a:lnTo>
                    <a:pt x="250" y="232"/>
                  </a:lnTo>
                  <a:lnTo>
                    <a:pt x="270" y="222"/>
                  </a:lnTo>
                  <a:lnTo>
                    <a:pt x="288" y="206"/>
                  </a:lnTo>
                  <a:lnTo>
                    <a:pt x="304" y="188"/>
                  </a:lnTo>
                  <a:lnTo>
                    <a:pt x="314" y="168"/>
                  </a:lnTo>
                  <a:lnTo>
                    <a:pt x="322" y="146"/>
                  </a:lnTo>
                  <a:lnTo>
                    <a:pt x="324" y="132"/>
                  </a:lnTo>
                  <a:lnTo>
                    <a:pt x="324" y="120"/>
                  </a:lnTo>
                  <a:lnTo>
                    <a:pt x="324" y="120"/>
                  </a:lnTo>
                  <a:lnTo>
                    <a:pt x="324" y="108"/>
                  </a:lnTo>
                  <a:lnTo>
                    <a:pt x="322" y="96"/>
                  </a:lnTo>
                  <a:lnTo>
                    <a:pt x="314" y="74"/>
                  </a:lnTo>
                  <a:lnTo>
                    <a:pt x="304" y="52"/>
                  </a:lnTo>
                  <a:lnTo>
                    <a:pt x="288" y="34"/>
                  </a:lnTo>
                  <a:lnTo>
                    <a:pt x="270" y="20"/>
                  </a:lnTo>
                  <a:lnTo>
                    <a:pt x="250" y="8"/>
                  </a:lnTo>
                  <a:lnTo>
                    <a:pt x="228" y="2"/>
                  </a:lnTo>
                  <a:lnTo>
                    <a:pt x="216" y="0"/>
                  </a:lnTo>
                  <a:lnTo>
                    <a:pt x="202" y="0"/>
                  </a:lnTo>
                  <a:lnTo>
                    <a:pt x="202" y="0"/>
                  </a:lnTo>
                  <a:close/>
                  <a:moveTo>
                    <a:pt x="202" y="212"/>
                  </a:moveTo>
                  <a:lnTo>
                    <a:pt x="202" y="212"/>
                  </a:lnTo>
                  <a:lnTo>
                    <a:pt x="184" y="210"/>
                  </a:lnTo>
                  <a:lnTo>
                    <a:pt x="168" y="204"/>
                  </a:lnTo>
                  <a:lnTo>
                    <a:pt x="152" y="196"/>
                  </a:lnTo>
                  <a:lnTo>
                    <a:pt x="138" y="184"/>
                  </a:lnTo>
                  <a:lnTo>
                    <a:pt x="128" y="172"/>
                  </a:lnTo>
                  <a:lnTo>
                    <a:pt x="118" y="156"/>
                  </a:lnTo>
                  <a:lnTo>
                    <a:pt x="114" y="138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4" y="102"/>
                  </a:lnTo>
                  <a:lnTo>
                    <a:pt x="118" y="86"/>
                  </a:lnTo>
                  <a:lnTo>
                    <a:pt x="128" y="70"/>
                  </a:lnTo>
                  <a:lnTo>
                    <a:pt x="138" y="56"/>
                  </a:lnTo>
                  <a:lnTo>
                    <a:pt x="152" y="46"/>
                  </a:lnTo>
                  <a:lnTo>
                    <a:pt x="168" y="36"/>
                  </a:lnTo>
                  <a:lnTo>
                    <a:pt x="184" y="32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22" y="32"/>
                  </a:lnTo>
                  <a:lnTo>
                    <a:pt x="238" y="36"/>
                  </a:lnTo>
                  <a:lnTo>
                    <a:pt x="254" y="46"/>
                  </a:lnTo>
                  <a:lnTo>
                    <a:pt x="268" y="56"/>
                  </a:lnTo>
                  <a:lnTo>
                    <a:pt x="278" y="70"/>
                  </a:lnTo>
                  <a:lnTo>
                    <a:pt x="286" y="86"/>
                  </a:lnTo>
                  <a:lnTo>
                    <a:pt x="292" y="102"/>
                  </a:lnTo>
                  <a:lnTo>
                    <a:pt x="294" y="120"/>
                  </a:lnTo>
                  <a:lnTo>
                    <a:pt x="294" y="120"/>
                  </a:lnTo>
                  <a:lnTo>
                    <a:pt x="292" y="138"/>
                  </a:lnTo>
                  <a:lnTo>
                    <a:pt x="286" y="156"/>
                  </a:lnTo>
                  <a:lnTo>
                    <a:pt x="278" y="172"/>
                  </a:lnTo>
                  <a:lnTo>
                    <a:pt x="268" y="184"/>
                  </a:lnTo>
                  <a:lnTo>
                    <a:pt x="254" y="196"/>
                  </a:lnTo>
                  <a:lnTo>
                    <a:pt x="238" y="204"/>
                  </a:lnTo>
                  <a:lnTo>
                    <a:pt x="222" y="210"/>
                  </a:lnTo>
                  <a:lnTo>
                    <a:pt x="202" y="212"/>
                  </a:lnTo>
                  <a:lnTo>
                    <a:pt x="202" y="212"/>
                  </a:lnTo>
                  <a:close/>
                  <a:moveTo>
                    <a:pt x="142" y="130"/>
                  </a:moveTo>
                  <a:lnTo>
                    <a:pt x="142" y="130"/>
                  </a:lnTo>
                  <a:lnTo>
                    <a:pt x="138" y="130"/>
                  </a:lnTo>
                  <a:lnTo>
                    <a:pt x="136" y="128"/>
                  </a:lnTo>
                  <a:lnTo>
                    <a:pt x="134" y="124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4" y="106"/>
                  </a:lnTo>
                  <a:lnTo>
                    <a:pt x="138" y="94"/>
                  </a:lnTo>
                  <a:lnTo>
                    <a:pt x="144" y="82"/>
                  </a:lnTo>
                  <a:lnTo>
                    <a:pt x="154" y="72"/>
                  </a:lnTo>
                  <a:lnTo>
                    <a:pt x="164" y="62"/>
                  </a:lnTo>
                  <a:lnTo>
                    <a:pt x="176" y="56"/>
                  </a:lnTo>
                  <a:lnTo>
                    <a:pt x="188" y="52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6" y="52"/>
                  </a:lnTo>
                  <a:lnTo>
                    <a:pt x="210" y="54"/>
                  </a:lnTo>
                  <a:lnTo>
                    <a:pt x="212" y="56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0" y="68"/>
                  </a:lnTo>
                  <a:lnTo>
                    <a:pt x="206" y="70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2" y="72"/>
                  </a:lnTo>
                  <a:lnTo>
                    <a:pt x="184" y="74"/>
                  </a:lnTo>
                  <a:lnTo>
                    <a:pt x="174" y="80"/>
                  </a:lnTo>
                  <a:lnTo>
                    <a:pt x="168" y="86"/>
                  </a:lnTo>
                  <a:lnTo>
                    <a:pt x="162" y="92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4"/>
                  </a:lnTo>
                  <a:lnTo>
                    <a:pt x="150" y="128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30"/>
                  </a:lnTo>
                  <a:close/>
                  <a:moveTo>
                    <a:pt x="124" y="238"/>
                  </a:moveTo>
                  <a:lnTo>
                    <a:pt x="48" y="316"/>
                  </a:lnTo>
                  <a:lnTo>
                    <a:pt x="48" y="316"/>
                  </a:lnTo>
                  <a:lnTo>
                    <a:pt x="38" y="322"/>
                  </a:lnTo>
                  <a:lnTo>
                    <a:pt x="28" y="324"/>
                  </a:lnTo>
                  <a:lnTo>
                    <a:pt x="28" y="324"/>
                  </a:lnTo>
                  <a:lnTo>
                    <a:pt x="18" y="322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2" y="306"/>
                  </a:lnTo>
                  <a:lnTo>
                    <a:pt x="0" y="296"/>
                  </a:lnTo>
                  <a:lnTo>
                    <a:pt x="2" y="286"/>
                  </a:lnTo>
                  <a:lnTo>
                    <a:pt x="8" y="276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94" y="210"/>
                  </a:lnTo>
                  <a:lnTo>
                    <a:pt x="102" y="220"/>
                  </a:lnTo>
                  <a:lnTo>
                    <a:pt x="114" y="230"/>
                  </a:lnTo>
                  <a:lnTo>
                    <a:pt x="124" y="238"/>
                  </a:lnTo>
                  <a:lnTo>
                    <a:pt x="124" y="2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419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C3B5-8757-4D54-9B15-EE03DFB39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Analyse</a:t>
            </a:r>
            <a:r>
              <a:rPr lang="hu-HU" b="1" dirty="0"/>
              <a:t> the </a:t>
            </a:r>
            <a:r>
              <a:rPr lang="hu-HU" b="1" dirty="0" err="1"/>
              <a:t>methods</a:t>
            </a:r>
            <a:r>
              <a:rPr lang="hu-HU" b="1" dirty="0"/>
              <a:t> + </a:t>
            </a:r>
            <a:r>
              <a:rPr lang="hu-HU" b="1" dirty="0" err="1"/>
              <a:t>Survay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44A9-F0B4-42DF-8BB3-33244A12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982"/>
            <a:ext cx="7886700" cy="497484"/>
          </a:xfrm>
        </p:spPr>
        <p:txBody>
          <a:bodyPr/>
          <a:lstStyle/>
          <a:p>
            <a:r>
              <a:rPr lang="en-GB" dirty="0"/>
              <a:t>So far, </a:t>
            </a:r>
            <a:r>
              <a:rPr lang="en-GB" b="1" u="sng" dirty="0"/>
              <a:t>11</a:t>
            </a:r>
            <a:r>
              <a:rPr lang="en-GB" dirty="0"/>
              <a:t> approaches are on the radar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3FC45-5775-4DDC-A67B-67C1082F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959D-4090-457D-898F-57DCFE60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7453"/>
              </p:ext>
            </p:extLst>
          </p:nvPr>
        </p:nvGraphicFramePr>
        <p:xfrm>
          <a:off x="848360" y="1488466"/>
          <a:ext cx="5266690" cy="426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76">
                  <a:extLst>
                    <a:ext uri="{9D8B030D-6E8A-4147-A177-3AD203B41FA5}">
                      <a16:colId xmlns:a16="http://schemas.microsoft.com/office/drawing/2014/main" val="2200617660"/>
                    </a:ext>
                  </a:extLst>
                </a:gridCol>
                <a:gridCol w="4980314">
                  <a:extLst>
                    <a:ext uri="{9D8B030D-6E8A-4147-A177-3AD203B41FA5}">
                      <a16:colId xmlns:a16="http://schemas.microsoft.com/office/drawing/2014/main" val="2175547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Approaches considered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6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ANDS-NECTAR-RDS-FAIR data assessment tool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DANS-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Fairdat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DANS-FAIR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enough?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CSIRO 5-star Data Rating Tool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 Metrics questionnaire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Checklist for Evaluation of Dataset Fitness for Use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RDA-SHARC Evaluation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 evaluator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Approach partially considered*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6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Stewardship Wizard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7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GB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Approaches not considered*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78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 Data Readiness</a:t>
                      </a:r>
                    </a:p>
                    <a:p>
                      <a: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Your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data: A Research Data Management Guide for Researchers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734190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141CE6-EC24-4D8E-BAB5-E5B1CA57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E9EE40-941C-4EC9-8129-AA9D0300F904}"/>
              </a:ext>
            </a:extLst>
          </p:cNvPr>
          <p:cNvSpPr/>
          <p:nvPr/>
        </p:nvSpPr>
        <p:spPr>
          <a:xfrm>
            <a:off x="6020676" y="1488466"/>
            <a:ext cx="2128266" cy="959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123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questions</a:t>
            </a:r>
            <a:endParaRPr lang="hu-HU" sz="1400" dirty="0">
              <a:solidFill>
                <a:schemeClr val="tx1"/>
              </a:solidFill>
            </a:endParaRPr>
          </a:p>
          <a:p>
            <a:pPr algn="ctr"/>
            <a:r>
              <a:rPr lang="hu-HU" sz="1400" dirty="0">
                <a:solidFill>
                  <a:schemeClr val="tx1"/>
                </a:solidFill>
              </a:rPr>
              <a:t>Over and </a:t>
            </a:r>
            <a:r>
              <a:rPr lang="hu-HU" sz="1400" dirty="0" err="1">
                <a:solidFill>
                  <a:schemeClr val="tx1"/>
                </a:solidFill>
              </a:rPr>
              <a:t>underused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A9EED8D2-73C2-460B-828C-0A7EA5900806}"/>
              </a:ext>
            </a:extLst>
          </p:cNvPr>
          <p:cNvSpPr/>
          <p:nvPr/>
        </p:nvSpPr>
        <p:spPr>
          <a:xfrm>
            <a:off x="6020676" y="2552043"/>
            <a:ext cx="2128266" cy="959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5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types of option</a:t>
            </a:r>
          </a:p>
          <a:p>
            <a:pPr algn="ctr"/>
            <a:r>
              <a:rPr lang="hu-HU" sz="1400" dirty="0">
                <a:solidFill>
                  <a:schemeClr val="tx1"/>
                </a:solidFill>
              </a:rPr>
              <a:t>Y</a:t>
            </a:r>
            <a:r>
              <a:rPr lang="en-GB" sz="1400" dirty="0">
                <a:solidFill>
                  <a:schemeClr val="tx1"/>
                </a:solidFill>
              </a:rPr>
              <a:t>es</a:t>
            </a:r>
            <a:r>
              <a:rPr lang="hu-HU" sz="1400" dirty="0">
                <a:solidFill>
                  <a:schemeClr val="tx1"/>
                </a:solidFill>
              </a:rPr>
              <a:t>/</a:t>
            </a:r>
            <a:r>
              <a:rPr lang="en-GB" sz="1400" dirty="0">
                <a:solidFill>
                  <a:schemeClr val="tx1"/>
                </a:solidFill>
              </a:rPr>
              <a:t>no,</a:t>
            </a:r>
            <a:r>
              <a:rPr lang="hu-HU" sz="1400" dirty="0">
                <a:solidFill>
                  <a:schemeClr val="tx1"/>
                </a:solidFill>
              </a:rPr>
              <a:t> Free 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8C74BB5-A7DF-4F24-A414-543A2341C149}"/>
              </a:ext>
            </a:extLst>
          </p:cNvPr>
          <p:cNvSpPr/>
          <p:nvPr/>
        </p:nvSpPr>
        <p:spPr>
          <a:xfrm>
            <a:off x="6067863" y="3615620"/>
            <a:ext cx="2128266" cy="9590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scoring approaches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Stars, grades, loading bar,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57D6B33-B7B0-452E-A839-95059A137A28}"/>
              </a:ext>
            </a:extLst>
          </p:cNvPr>
          <p:cNvSpPr/>
          <p:nvPr/>
        </p:nvSpPr>
        <p:spPr>
          <a:xfrm>
            <a:off x="6067862" y="4833387"/>
            <a:ext cx="2618937" cy="13235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tx1"/>
                </a:solidFill>
              </a:rPr>
              <a:t>+ SURVEY</a:t>
            </a:r>
            <a:r>
              <a:rPr lang="en-GB" sz="1400" dirty="0">
                <a:solidFill>
                  <a:schemeClr val="tx1"/>
                </a:solidFill>
              </a:rPr>
              <a:t>,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2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hu-HU" altLang="nl-BE" b="1" dirty="0" err="1"/>
              <a:t>Summary</a:t>
            </a:r>
            <a:r>
              <a:rPr lang="hu-HU" altLang="nl-BE" b="1" dirty="0"/>
              <a:t>: </a:t>
            </a:r>
            <a:r>
              <a:rPr lang="nl-BE" altLang="nl-BE" b="1" dirty="0"/>
              <a:t>Proposed scope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13</a:t>
            </a:fld>
            <a:endParaRPr lang="it-IT" altLang="it-IT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60572"/>
              </p:ext>
            </p:extLst>
          </p:nvPr>
        </p:nvGraphicFramePr>
        <p:xfrm>
          <a:off x="1022350" y="1684020"/>
          <a:ext cx="7099300" cy="348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247">
                  <a:extLst>
                    <a:ext uri="{9D8B030D-6E8A-4147-A177-3AD203B41FA5}">
                      <a16:colId xmlns:a16="http://schemas.microsoft.com/office/drawing/2014/main" val="186311404"/>
                    </a:ext>
                  </a:extLst>
                </a:gridCol>
                <a:gridCol w="5527053">
                  <a:extLst>
                    <a:ext uri="{9D8B030D-6E8A-4147-A177-3AD203B41FA5}">
                      <a16:colId xmlns:a16="http://schemas.microsoft.com/office/drawing/2014/main" val="400058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i="0" dirty="0">
                          <a:solidFill>
                            <a:schemeClr val="bg1"/>
                          </a:solidFill>
                        </a:rPr>
                        <a:t>Proposed resolutions</a:t>
                      </a:r>
                      <a:endParaRPr lang="en-US" sz="20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7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ENTITY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i="0" u="sng" dirty="0">
                          <a:solidFill>
                            <a:schemeClr val="accent6"/>
                          </a:solidFill>
                        </a:rPr>
                        <a:t>Dataset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1600" b="1" i="0" u="sng" dirty="0">
                          <a:solidFill>
                            <a:schemeClr val="accent6"/>
                          </a:solidFill>
                        </a:rPr>
                        <a:t>data-related aspects 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(e.g.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algorithms, tools and workflows)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478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NATURE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sng" dirty="0">
                          <a:solidFill>
                            <a:schemeClr val="accent6"/>
                          </a:solidFill>
                        </a:rPr>
                        <a:t>Generic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 assessment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(i.e. cross-disciplines)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5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FORMAT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sng" dirty="0">
                          <a:solidFill>
                            <a:schemeClr val="accent6"/>
                          </a:solidFill>
                        </a:rPr>
                        <a:t>Manual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 assessment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123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sng" dirty="0">
                          <a:solidFill>
                            <a:schemeClr val="accent6"/>
                          </a:solidFill>
                        </a:rPr>
                        <a:t>Periodically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throughout the lifecycle of the data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7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RESPONDENT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People with </a:t>
                      </a:r>
                      <a:r>
                        <a:rPr lang="en-GB" sz="1600" b="1" i="0" u="sng" dirty="0">
                          <a:solidFill>
                            <a:schemeClr val="accent6"/>
                          </a:solidFill>
                        </a:rPr>
                        <a:t>data literacy </a:t>
                      </a: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(e.g. researchers, data librarians,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data stewards)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392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</a:rPr>
                        <a:t>AUDIENCE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dirty="0">
                          <a:solidFill>
                            <a:schemeClr val="tx1"/>
                          </a:solidFill>
                        </a:rPr>
                        <a:t>Researchers, data stewards,</a:t>
                      </a:r>
                      <a:r>
                        <a:rPr lang="en-GB" sz="1600" i="0" baseline="0" dirty="0">
                          <a:solidFill>
                            <a:schemeClr val="tx1"/>
                          </a:solidFill>
                        </a:rPr>
                        <a:t> data professionals, data service owners, organisations involved in research data and policy makers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560364"/>
                  </a:ext>
                </a:extLst>
              </a:tr>
            </a:tbl>
          </a:graphicData>
        </a:graphic>
      </p:graphicFrame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B49B16-666E-4B88-AD8B-08703D0E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8" name="Robbanás: 14 ágú 7">
            <a:extLst>
              <a:ext uri="{FF2B5EF4-FFF2-40B4-BE49-F238E27FC236}">
                <a16:creationId xmlns:a16="http://schemas.microsoft.com/office/drawing/2014/main" id="{0EF165AB-52A5-477F-B45D-3EFFC69FF4D2}"/>
              </a:ext>
            </a:extLst>
          </p:cNvPr>
          <p:cNvSpPr/>
          <p:nvPr/>
        </p:nvSpPr>
        <p:spPr>
          <a:xfrm>
            <a:off x="6924854" y="2971800"/>
            <a:ext cx="561796" cy="4572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24554" y="1536173"/>
            <a:ext cx="5390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Part II.</a:t>
            </a:r>
          </a:p>
          <a:p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Development</a:t>
            </a:r>
            <a:endParaRPr lang="hu-HU" sz="6000" dirty="0">
              <a:solidFill>
                <a:schemeClr val="bg1"/>
              </a:solidFill>
              <a:latin typeface="Eau" pitchFamily="2" charset="0"/>
            </a:endParaRPr>
          </a:p>
          <a:p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Proposed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criteria</a:t>
            </a:r>
            <a:endParaRPr lang="hu-HU" sz="6000" dirty="0">
              <a:solidFill>
                <a:schemeClr val="bg1"/>
              </a:solidFill>
              <a:latin typeface="Eau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68650" y="2811599"/>
            <a:ext cx="1234800" cy="1234800"/>
            <a:chOff x="2342233" y="2258092"/>
            <a:chExt cx="612000" cy="612000"/>
          </a:xfrm>
          <a:solidFill>
            <a:schemeClr val="bg1"/>
          </a:solidFill>
        </p:grpSpPr>
        <p:sp>
          <p:nvSpPr>
            <p:cNvPr id="16" name="Oval 15"/>
            <p:cNvSpPr/>
            <p:nvPr/>
          </p:nvSpPr>
          <p:spPr bwMode="ltGray">
            <a:xfrm>
              <a:off x="2342233" y="2258092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99"/>
            <p:cNvSpPr>
              <a:spLocks noEditPoints="1"/>
            </p:cNvSpPr>
            <p:nvPr/>
          </p:nvSpPr>
          <p:spPr bwMode="auto">
            <a:xfrm>
              <a:off x="2451818" y="2356153"/>
              <a:ext cx="392831" cy="392831"/>
            </a:xfrm>
            <a:custGeom>
              <a:avLst/>
              <a:gdLst>
                <a:gd name="T0" fmla="*/ 190 w 324"/>
                <a:gd name="T1" fmla="*/ 0 h 324"/>
                <a:gd name="T2" fmla="*/ 134 w 324"/>
                <a:gd name="T3" fmla="*/ 20 h 324"/>
                <a:gd name="T4" fmla="*/ 90 w 324"/>
                <a:gd name="T5" fmla="*/ 74 h 324"/>
                <a:gd name="T6" fmla="*/ 82 w 324"/>
                <a:gd name="T7" fmla="*/ 120 h 324"/>
                <a:gd name="T8" fmla="*/ 84 w 324"/>
                <a:gd name="T9" fmla="*/ 146 h 324"/>
                <a:gd name="T10" fmla="*/ 118 w 324"/>
                <a:gd name="T11" fmla="*/ 206 h 324"/>
                <a:gd name="T12" fmla="*/ 178 w 324"/>
                <a:gd name="T13" fmla="*/ 240 h 324"/>
                <a:gd name="T14" fmla="*/ 202 w 324"/>
                <a:gd name="T15" fmla="*/ 242 h 324"/>
                <a:gd name="T16" fmla="*/ 250 w 324"/>
                <a:gd name="T17" fmla="*/ 232 h 324"/>
                <a:gd name="T18" fmla="*/ 304 w 324"/>
                <a:gd name="T19" fmla="*/ 188 h 324"/>
                <a:gd name="T20" fmla="*/ 324 w 324"/>
                <a:gd name="T21" fmla="*/ 132 h 324"/>
                <a:gd name="T22" fmla="*/ 324 w 324"/>
                <a:gd name="T23" fmla="*/ 108 h 324"/>
                <a:gd name="T24" fmla="*/ 304 w 324"/>
                <a:gd name="T25" fmla="*/ 52 h 324"/>
                <a:gd name="T26" fmla="*/ 250 w 324"/>
                <a:gd name="T27" fmla="*/ 8 h 324"/>
                <a:gd name="T28" fmla="*/ 202 w 324"/>
                <a:gd name="T29" fmla="*/ 0 h 324"/>
                <a:gd name="T30" fmla="*/ 202 w 324"/>
                <a:gd name="T31" fmla="*/ 212 h 324"/>
                <a:gd name="T32" fmla="*/ 152 w 324"/>
                <a:gd name="T33" fmla="*/ 196 h 324"/>
                <a:gd name="T34" fmla="*/ 118 w 324"/>
                <a:gd name="T35" fmla="*/ 156 h 324"/>
                <a:gd name="T36" fmla="*/ 112 w 324"/>
                <a:gd name="T37" fmla="*/ 120 h 324"/>
                <a:gd name="T38" fmla="*/ 128 w 324"/>
                <a:gd name="T39" fmla="*/ 70 h 324"/>
                <a:gd name="T40" fmla="*/ 168 w 324"/>
                <a:gd name="T41" fmla="*/ 36 h 324"/>
                <a:gd name="T42" fmla="*/ 202 w 324"/>
                <a:gd name="T43" fmla="*/ 30 h 324"/>
                <a:gd name="T44" fmla="*/ 254 w 324"/>
                <a:gd name="T45" fmla="*/ 46 h 324"/>
                <a:gd name="T46" fmla="*/ 286 w 324"/>
                <a:gd name="T47" fmla="*/ 86 h 324"/>
                <a:gd name="T48" fmla="*/ 294 w 324"/>
                <a:gd name="T49" fmla="*/ 120 h 324"/>
                <a:gd name="T50" fmla="*/ 278 w 324"/>
                <a:gd name="T51" fmla="*/ 172 h 324"/>
                <a:gd name="T52" fmla="*/ 238 w 324"/>
                <a:gd name="T53" fmla="*/ 204 h 324"/>
                <a:gd name="T54" fmla="*/ 202 w 324"/>
                <a:gd name="T55" fmla="*/ 212 h 324"/>
                <a:gd name="T56" fmla="*/ 138 w 324"/>
                <a:gd name="T57" fmla="*/ 130 h 324"/>
                <a:gd name="T58" fmla="*/ 132 w 324"/>
                <a:gd name="T59" fmla="*/ 120 h 324"/>
                <a:gd name="T60" fmla="*/ 138 w 324"/>
                <a:gd name="T61" fmla="*/ 94 h 324"/>
                <a:gd name="T62" fmla="*/ 164 w 324"/>
                <a:gd name="T63" fmla="*/ 62 h 324"/>
                <a:gd name="T64" fmla="*/ 202 w 324"/>
                <a:gd name="T65" fmla="*/ 50 h 324"/>
                <a:gd name="T66" fmla="*/ 210 w 324"/>
                <a:gd name="T67" fmla="*/ 54 h 324"/>
                <a:gd name="T68" fmla="*/ 212 w 324"/>
                <a:gd name="T69" fmla="*/ 60 h 324"/>
                <a:gd name="T70" fmla="*/ 206 w 324"/>
                <a:gd name="T71" fmla="*/ 70 h 324"/>
                <a:gd name="T72" fmla="*/ 192 w 324"/>
                <a:gd name="T73" fmla="*/ 72 h 324"/>
                <a:gd name="T74" fmla="*/ 168 w 324"/>
                <a:gd name="T75" fmla="*/ 86 h 324"/>
                <a:gd name="T76" fmla="*/ 154 w 324"/>
                <a:gd name="T77" fmla="*/ 110 h 324"/>
                <a:gd name="T78" fmla="*/ 152 w 324"/>
                <a:gd name="T79" fmla="*/ 124 h 324"/>
                <a:gd name="T80" fmla="*/ 142 w 324"/>
                <a:gd name="T81" fmla="*/ 130 h 324"/>
                <a:gd name="T82" fmla="*/ 48 w 324"/>
                <a:gd name="T83" fmla="*/ 316 h 324"/>
                <a:gd name="T84" fmla="*/ 28 w 324"/>
                <a:gd name="T85" fmla="*/ 324 h 324"/>
                <a:gd name="T86" fmla="*/ 8 w 324"/>
                <a:gd name="T87" fmla="*/ 316 h 324"/>
                <a:gd name="T88" fmla="*/ 0 w 324"/>
                <a:gd name="T89" fmla="*/ 296 h 324"/>
                <a:gd name="T90" fmla="*/ 86 w 324"/>
                <a:gd name="T91" fmla="*/ 198 h 324"/>
                <a:gd name="T92" fmla="*/ 102 w 324"/>
                <a:gd name="T93" fmla="*/ 220 h 324"/>
                <a:gd name="T94" fmla="*/ 124 w 324"/>
                <a:gd name="T95" fmla="*/ 23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4">
                  <a:moveTo>
                    <a:pt x="202" y="0"/>
                  </a:moveTo>
                  <a:lnTo>
                    <a:pt x="202" y="0"/>
                  </a:lnTo>
                  <a:lnTo>
                    <a:pt x="190" y="0"/>
                  </a:lnTo>
                  <a:lnTo>
                    <a:pt x="178" y="2"/>
                  </a:lnTo>
                  <a:lnTo>
                    <a:pt x="156" y="8"/>
                  </a:lnTo>
                  <a:lnTo>
                    <a:pt x="134" y="20"/>
                  </a:lnTo>
                  <a:lnTo>
                    <a:pt x="118" y="34"/>
                  </a:lnTo>
                  <a:lnTo>
                    <a:pt x="102" y="52"/>
                  </a:lnTo>
                  <a:lnTo>
                    <a:pt x="90" y="74"/>
                  </a:lnTo>
                  <a:lnTo>
                    <a:pt x="84" y="96"/>
                  </a:lnTo>
                  <a:lnTo>
                    <a:pt x="82" y="108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32"/>
                  </a:lnTo>
                  <a:lnTo>
                    <a:pt x="84" y="146"/>
                  </a:lnTo>
                  <a:lnTo>
                    <a:pt x="90" y="168"/>
                  </a:lnTo>
                  <a:lnTo>
                    <a:pt x="102" y="188"/>
                  </a:lnTo>
                  <a:lnTo>
                    <a:pt x="118" y="206"/>
                  </a:lnTo>
                  <a:lnTo>
                    <a:pt x="134" y="222"/>
                  </a:lnTo>
                  <a:lnTo>
                    <a:pt x="156" y="232"/>
                  </a:lnTo>
                  <a:lnTo>
                    <a:pt x="178" y="240"/>
                  </a:lnTo>
                  <a:lnTo>
                    <a:pt x="190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16" y="242"/>
                  </a:lnTo>
                  <a:lnTo>
                    <a:pt x="228" y="240"/>
                  </a:lnTo>
                  <a:lnTo>
                    <a:pt x="250" y="232"/>
                  </a:lnTo>
                  <a:lnTo>
                    <a:pt x="270" y="222"/>
                  </a:lnTo>
                  <a:lnTo>
                    <a:pt x="288" y="206"/>
                  </a:lnTo>
                  <a:lnTo>
                    <a:pt x="304" y="188"/>
                  </a:lnTo>
                  <a:lnTo>
                    <a:pt x="314" y="168"/>
                  </a:lnTo>
                  <a:lnTo>
                    <a:pt x="322" y="146"/>
                  </a:lnTo>
                  <a:lnTo>
                    <a:pt x="324" y="132"/>
                  </a:lnTo>
                  <a:lnTo>
                    <a:pt x="324" y="120"/>
                  </a:lnTo>
                  <a:lnTo>
                    <a:pt x="324" y="120"/>
                  </a:lnTo>
                  <a:lnTo>
                    <a:pt x="324" y="108"/>
                  </a:lnTo>
                  <a:lnTo>
                    <a:pt x="322" y="96"/>
                  </a:lnTo>
                  <a:lnTo>
                    <a:pt x="314" y="74"/>
                  </a:lnTo>
                  <a:lnTo>
                    <a:pt x="304" y="52"/>
                  </a:lnTo>
                  <a:lnTo>
                    <a:pt x="288" y="34"/>
                  </a:lnTo>
                  <a:lnTo>
                    <a:pt x="270" y="20"/>
                  </a:lnTo>
                  <a:lnTo>
                    <a:pt x="250" y="8"/>
                  </a:lnTo>
                  <a:lnTo>
                    <a:pt x="228" y="2"/>
                  </a:lnTo>
                  <a:lnTo>
                    <a:pt x="216" y="0"/>
                  </a:lnTo>
                  <a:lnTo>
                    <a:pt x="202" y="0"/>
                  </a:lnTo>
                  <a:lnTo>
                    <a:pt x="202" y="0"/>
                  </a:lnTo>
                  <a:close/>
                  <a:moveTo>
                    <a:pt x="202" y="212"/>
                  </a:moveTo>
                  <a:lnTo>
                    <a:pt x="202" y="212"/>
                  </a:lnTo>
                  <a:lnTo>
                    <a:pt x="184" y="210"/>
                  </a:lnTo>
                  <a:lnTo>
                    <a:pt x="168" y="204"/>
                  </a:lnTo>
                  <a:lnTo>
                    <a:pt x="152" y="196"/>
                  </a:lnTo>
                  <a:lnTo>
                    <a:pt x="138" y="184"/>
                  </a:lnTo>
                  <a:lnTo>
                    <a:pt x="128" y="172"/>
                  </a:lnTo>
                  <a:lnTo>
                    <a:pt x="118" y="156"/>
                  </a:lnTo>
                  <a:lnTo>
                    <a:pt x="114" y="138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4" y="102"/>
                  </a:lnTo>
                  <a:lnTo>
                    <a:pt x="118" y="86"/>
                  </a:lnTo>
                  <a:lnTo>
                    <a:pt x="128" y="70"/>
                  </a:lnTo>
                  <a:lnTo>
                    <a:pt x="138" y="56"/>
                  </a:lnTo>
                  <a:lnTo>
                    <a:pt x="152" y="46"/>
                  </a:lnTo>
                  <a:lnTo>
                    <a:pt x="168" y="36"/>
                  </a:lnTo>
                  <a:lnTo>
                    <a:pt x="184" y="32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22" y="32"/>
                  </a:lnTo>
                  <a:lnTo>
                    <a:pt x="238" y="36"/>
                  </a:lnTo>
                  <a:lnTo>
                    <a:pt x="254" y="46"/>
                  </a:lnTo>
                  <a:lnTo>
                    <a:pt x="268" y="56"/>
                  </a:lnTo>
                  <a:lnTo>
                    <a:pt x="278" y="70"/>
                  </a:lnTo>
                  <a:lnTo>
                    <a:pt x="286" y="86"/>
                  </a:lnTo>
                  <a:lnTo>
                    <a:pt x="292" y="102"/>
                  </a:lnTo>
                  <a:lnTo>
                    <a:pt x="294" y="120"/>
                  </a:lnTo>
                  <a:lnTo>
                    <a:pt x="294" y="120"/>
                  </a:lnTo>
                  <a:lnTo>
                    <a:pt x="292" y="138"/>
                  </a:lnTo>
                  <a:lnTo>
                    <a:pt x="286" y="156"/>
                  </a:lnTo>
                  <a:lnTo>
                    <a:pt x="278" y="172"/>
                  </a:lnTo>
                  <a:lnTo>
                    <a:pt x="268" y="184"/>
                  </a:lnTo>
                  <a:lnTo>
                    <a:pt x="254" y="196"/>
                  </a:lnTo>
                  <a:lnTo>
                    <a:pt x="238" y="204"/>
                  </a:lnTo>
                  <a:lnTo>
                    <a:pt x="222" y="210"/>
                  </a:lnTo>
                  <a:lnTo>
                    <a:pt x="202" y="212"/>
                  </a:lnTo>
                  <a:lnTo>
                    <a:pt x="202" y="212"/>
                  </a:lnTo>
                  <a:close/>
                  <a:moveTo>
                    <a:pt x="142" y="130"/>
                  </a:moveTo>
                  <a:lnTo>
                    <a:pt x="142" y="130"/>
                  </a:lnTo>
                  <a:lnTo>
                    <a:pt x="138" y="130"/>
                  </a:lnTo>
                  <a:lnTo>
                    <a:pt x="136" y="128"/>
                  </a:lnTo>
                  <a:lnTo>
                    <a:pt x="134" y="124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4" y="106"/>
                  </a:lnTo>
                  <a:lnTo>
                    <a:pt x="138" y="94"/>
                  </a:lnTo>
                  <a:lnTo>
                    <a:pt x="144" y="82"/>
                  </a:lnTo>
                  <a:lnTo>
                    <a:pt x="154" y="72"/>
                  </a:lnTo>
                  <a:lnTo>
                    <a:pt x="164" y="62"/>
                  </a:lnTo>
                  <a:lnTo>
                    <a:pt x="176" y="56"/>
                  </a:lnTo>
                  <a:lnTo>
                    <a:pt x="188" y="52"/>
                  </a:lnTo>
                  <a:lnTo>
                    <a:pt x="202" y="50"/>
                  </a:lnTo>
                  <a:lnTo>
                    <a:pt x="202" y="50"/>
                  </a:lnTo>
                  <a:lnTo>
                    <a:pt x="206" y="52"/>
                  </a:lnTo>
                  <a:lnTo>
                    <a:pt x="210" y="54"/>
                  </a:lnTo>
                  <a:lnTo>
                    <a:pt x="212" y="56"/>
                  </a:lnTo>
                  <a:lnTo>
                    <a:pt x="212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0" y="68"/>
                  </a:lnTo>
                  <a:lnTo>
                    <a:pt x="206" y="70"/>
                  </a:lnTo>
                  <a:lnTo>
                    <a:pt x="202" y="70"/>
                  </a:lnTo>
                  <a:lnTo>
                    <a:pt x="202" y="70"/>
                  </a:lnTo>
                  <a:lnTo>
                    <a:pt x="192" y="72"/>
                  </a:lnTo>
                  <a:lnTo>
                    <a:pt x="184" y="74"/>
                  </a:lnTo>
                  <a:lnTo>
                    <a:pt x="174" y="80"/>
                  </a:lnTo>
                  <a:lnTo>
                    <a:pt x="168" y="86"/>
                  </a:lnTo>
                  <a:lnTo>
                    <a:pt x="162" y="92"/>
                  </a:lnTo>
                  <a:lnTo>
                    <a:pt x="156" y="102"/>
                  </a:lnTo>
                  <a:lnTo>
                    <a:pt x="154" y="110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52" y="124"/>
                  </a:lnTo>
                  <a:lnTo>
                    <a:pt x="150" y="128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30"/>
                  </a:lnTo>
                  <a:close/>
                  <a:moveTo>
                    <a:pt x="124" y="238"/>
                  </a:moveTo>
                  <a:lnTo>
                    <a:pt x="48" y="316"/>
                  </a:lnTo>
                  <a:lnTo>
                    <a:pt x="48" y="316"/>
                  </a:lnTo>
                  <a:lnTo>
                    <a:pt x="38" y="322"/>
                  </a:lnTo>
                  <a:lnTo>
                    <a:pt x="28" y="324"/>
                  </a:lnTo>
                  <a:lnTo>
                    <a:pt x="28" y="324"/>
                  </a:lnTo>
                  <a:lnTo>
                    <a:pt x="18" y="322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2" y="306"/>
                  </a:lnTo>
                  <a:lnTo>
                    <a:pt x="0" y="296"/>
                  </a:lnTo>
                  <a:lnTo>
                    <a:pt x="2" y="286"/>
                  </a:lnTo>
                  <a:lnTo>
                    <a:pt x="8" y="276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94" y="210"/>
                  </a:lnTo>
                  <a:lnTo>
                    <a:pt x="102" y="220"/>
                  </a:lnTo>
                  <a:lnTo>
                    <a:pt x="114" y="230"/>
                  </a:lnTo>
                  <a:lnTo>
                    <a:pt x="124" y="238"/>
                  </a:lnTo>
                  <a:lnTo>
                    <a:pt x="124" y="2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773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Development | Statistics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15</a:t>
            </a:fld>
            <a:endParaRPr lang="it-IT" altLang="it-IT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30088" y="4528042"/>
            <a:ext cx="5408040" cy="17205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GB" altLang="en-GB" sz="2000" dirty="0"/>
              <a:t>More concrete contribution for F &amp; A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GB" altLang="en-GB" sz="2000" dirty="0"/>
              <a:t>Most contribution are about metadata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GB" altLang="en-GB" sz="2000" dirty="0"/>
              <a:t>Complex versus simple principles [e.g. 11 indicators for F1 compared to 1 indicator for I3]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1524000" y="1397000"/>
          <a:ext cx="5414128" cy="284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996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16</a:t>
            </a:fld>
            <a:endParaRPr lang="it-IT" alt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5788491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Overview | Indicators &amp; levels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93076" y="1234904"/>
          <a:ext cx="7422274" cy="49781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1773">
                  <a:extLst>
                    <a:ext uri="{9D8B030D-6E8A-4147-A177-3AD203B41FA5}">
                      <a16:colId xmlns:a16="http://schemas.microsoft.com/office/drawing/2014/main" val="1051028428"/>
                    </a:ext>
                  </a:extLst>
                </a:gridCol>
                <a:gridCol w="414780">
                  <a:extLst>
                    <a:ext uri="{9D8B030D-6E8A-4147-A177-3AD203B41FA5}">
                      <a16:colId xmlns:a16="http://schemas.microsoft.com/office/drawing/2014/main" val="3489804255"/>
                    </a:ext>
                  </a:extLst>
                </a:gridCol>
                <a:gridCol w="6535721">
                  <a:extLst>
                    <a:ext uri="{9D8B030D-6E8A-4147-A177-3AD203B41FA5}">
                      <a16:colId xmlns:a16="http://schemas.microsoft.com/office/drawing/2014/main" val="1366693975"/>
                    </a:ext>
                  </a:extLst>
                </a:gridCol>
              </a:tblGrid>
              <a:tr h="303426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F1 (Meta)data are assigned globally unique and persistent identifiers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736126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F2 Data are described with rich metadata</a:t>
                      </a: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374441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F3 Metadata clearly and explicitly include the identifier of the data they describe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013047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F4 (Meta)data are registered or indexed in a searchable resource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313196"/>
                  </a:ext>
                </a:extLst>
              </a:tr>
              <a:tr h="303426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A1 (Meta)data are retrievable by their identifier using a standardised communication protocol 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028749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A1.1 The protocol is open, free and universally implementable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996830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A1.2 The protocol allows for an authentication and authorisation where necessary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645807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A2 Metadata are accessible, even when the data are no longer available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901666"/>
                  </a:ext>
                </a:extLst>
              </a:tr>
              <a:tr h="606851"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I1 (Meta)data use a formal, accessible, shared and broadly applicable language for knowledge representation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922648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I2 (Meta)data use vocabularies that follow the FAIR principles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051648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I3 (Meta)data include qualified references to other (meta)data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878213"/>
                  </a:ext>
                </a:extLst>
              </a:tr>
              <a:tr h="303426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R1 (Meta)data are richly described with a plurality of accurate and relevant attributes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351221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R1.1 (Meta)data are released with a clear and accessible data usage license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907396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R1.2 (Meta)data are associated with detailed provenance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405648"/>
                  </a:ext>
                </a:extLst>
              </a:tr>
              <a:tr h="303426">
                <a:tc vMerge="1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R1.3 (Meta)data meet domain-relevant community standards</a:t>
                      </a:r>
                      <a:endParaRPr lang="en-GB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6842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752358" y="130344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52358" y="1576226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752358" y="185608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52358" y="217500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752358" y="2549272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752358" y="2918496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52358" y="3212742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752358" y="3532655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752358" y="3863640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752358" y="4428164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52358" y="4740238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752358" y="5045912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752358" y="5357172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752358" y="5664591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752358" y="5956496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080073" y="422126"/>
            <a:ext cx="144000" cy="144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080073" y="627124"/>
            <a:ext cx="144000" cy="144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224073" y="355626"/>
            <a:ext cx="12378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+mj-lt"/>
              </a:rPr>
              <a:t>Under discussion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24072" y="566126"/>
            <a:ext cx="1413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+mj-lt"/>
              </a:rPr>
              <a:t>Provisionally agreed</a:t>
            </a:r>
          </a:p>
        </p:txBody>
      </p:sp>
      <p:sp>
        <p:nvSpPr>
          <p:cNvPr id="28" name="Segnaposto data 3">
            <a:extLst>
              <a:ext uri="{FF2B5EF4-FFF2-40B4-BE49-F238E27FC236}">
                <a16:creationId xmlns:a16="http://schemas.microsoft.com/office/drawing/2014/main" id="{0D50432B-6CD7-4B5D-B698-A48BE59B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06524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Development | Weighting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17</a:t>
            </a:fld>
            <a:endParaRPr lang="it-IT" alt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46B32F21-5840-4D4C-92B8-BD5A0978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07723-FBF1-4A6D-B8E3-8C0E8F0536C4}"/>
              </a:ext>
            </a:extLst>
          </p:cNvPr>
          <p:cNvSpPr/>
          <p:nvPr/>
        </p:nvSpPr>
        <p:spPr>
          <a:xfrm>
            <a:off x="1093076" y="1385157"/>
            <a:ext cx="3562350" cy="38004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EEB97-F853-467A-8BE0-46CD6B26A85B}"/>
              </a:ext>
            </a:extLst>
          </p:cNvPr>
          <p:cNvSpPr/>
          <p:nvPr/>
        </p:nvSpPr>
        <p:spPr>
          <a:xfrm>
            <a:off x="4953000" y="1385158"/>
            <a:ext cx="3562350" cy="38004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6009F3F-5B7C-4182-8144-B5F8DD3B4038}"/>
              </a:ext>
            </a:extLst>
          </p:cNvPr>
          <p:cNvGraphicFramePr/>
          <p:nvPr/>
        </p:nvGraphicFramePr>
        <p:xfrm>
          <a:off x="1297852" y="1639046"/>
          <a:ext cx="3197948" cy="339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B42EE89-2D19-4881-8F7F-E952BFB9346B}"/>
              </a:ext>
            </a:extLst>
          </p:cNvPr>
          <p:cNvSpPr/>
          <p:nvPr/>
        </p:nvSpPr>
        <p:spPr>
          <a:xfrm>
            <a:off x="5051834" y="1503251"/>
            <a:ext cx="1654071" cy="704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30</a:t>
            </a:r>
            <a:endParaRPr lang="en-US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participants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4C6D3B-33C9-4F04-A469-4B636CFA84B9}"/>
              </a:ext>
            </a:extLst>
          </p:cNvPr>
          <p:cNvSpPr/>
          <p:nvPr/>
        </p:nvSpPr>
        <p:spPr>
          <a:xfrm>
            <a:off x="6783592" y="1503251"/>
            <a:ext cx="1654071" cy="704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+mj-lt"/>
              </a:rPr>
              <a:t>Notable results*</a:t>
            </a:r>
            <a:endParaRPr lang="en-US" sz="16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B09EDB-1851-4CA7-AF32-4E94EBEF2754}"/>
              </a:ext>
            </a:extLst>
          </p:cNvPr>
          <p:cNvSpPr/>
          <p:nvPr/>
        </p:nvSpPr>
        <p:spPr>
          <a:xfrm>
            <a:off x="5051833" y="2296091"/>
            <a:ext cx="3385830" cy="2800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Metadata for discovery &gt;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recommended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(F2)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Metadata for reuse &gt;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mandatory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(R1)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(Machine-understandable) knowledge representation &gt; 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mandatory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for metadata &amp;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recommended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for data (I1)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All references to data &gt;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optional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(I3)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56E08-5372-4D98-8C20-5EA17F6CEED8}"/>
              </a:ext>
            </a:extLst>
          </p:cNvPr>
          <p:cNvSpPr/>
          <p:nvPr/>
        </p:nvSpPr>
        <p:spPr>
          <a:xfrm>
            <a:off x="1093076" y="5669976"/>
            <a:ext cx="3259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en-GB" sz="1600" dirty="0">
                <a:latin typeface="+mj-lt"/>
              </a:rPr>
              <a:t>* Results can be accessed </a:t>
            </a:r>
            <a:r>
              <a:rPr lang="en-GB" sz="1600" dirty="0">
                <a:latin typeface="+mj-lt"/>
                <a:hlinkClick r:id="rId4"/>
              </a:rPr>
              <a:t>here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67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Development | Weighting Stats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18</a:t>
            </a:fld>
            <a:endParaRPr lang="it-IT" altLang="it-IT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4A2AC1-32D1-4AA5-8481-16CAA216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829" y="990275"/>
            <a:ext cx="4740055" cy="36914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000" dirty="0">
                <a:latin typeface="+mj-lt"/>
              </a:rPr>
              <a:t>Distribution of the weight of the indicators </a:t>
            </a:r>
          </a:p>
          <a:p>
            <a:pPr marL="0" lvl="1" indent="0" algn="just">
              <a:buNone/>
            </a:pPr>
            <a:endParaRPr lang="en-GB" sz="20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F3E967-58E9-49A0-B4D6-0817F1CC518E}"/>
              </a:ext>
            </a:extLst>
          </p:cNvPr>
          <p:cNvGraphicFramePr/>
          <p:nvPr/>
        </p:nvGraphicFramePr>
        <p:xfrm>
          <a:off x="3591952" y="1081709"/>
          <a:ext cx="2219810" cy="243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5E39445-2EE2-4B5A-AB4A-271D9CA1C465}"/>
              </a:ext>
            </a:extLst>
          </p:cNvPr>
          <p:cNvGraphicFramePr/>
          <p:nvPr/>
        </p:nvGraphicFramePr>
        <p:xfrm>
          <a:off x="1093076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E0696CA-0D2B-46CD-BC1B-1C54307BD5CA}"/>
              </a:ext>
            </a:extLst>
          </p:cNvPr>
          <p:cNvGraphicFramePr/>
          <p:nvPr/>
        </p:nvGraphicFramePr>
        <p:xfrm>
          <a:off x="2999822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8F394F8-2214-4B07-895F-F15C288C60A1}"/>
              </a:ext>
            </a:extLst>
          </p:cNvPr>
          <p:cNvGraphicFramePr/>
          <p:nvPr/>
        </p:nvGraphicFramePr>
        <p:xfrm>
          <a:off x="6813314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B160D5-2412-4553-BE0A-A3B953A1C39E}"/>
              </a:ext>
            </a:extLst>
          </p:cNvPr>
          <p:cNvSpPr txBox="1"/>
          <p:nvPr/>
        </p:nvSpPr>
        <p:spPr>
          <a:xfrm>
            <a:off x="1328458" y="5598989"/>
            <a:ext cx="123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latin typeface="+mj-lt"/>
              </a:rPr>
              <a:t>FINDABLE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3557F-B648-4CF6-ABCE-0BC3C856976F}"/>
              </a:ext>
            </a:extLst>
          </p:cNvPr>
          <p:cNvSpPr txBox="1"/>
          <p:nvPr/>
        </p:nvSpPr>
        <p:spPr>
          <a:xfrm>
            <a:off x="3127226" y="5598989"/>
            <a:ext cx="138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latin typeface="+mj-lt"/>
              </a:rPr>
              <a:t>ACCESSIBLE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790E89-F0DE-4875-9B3B-C341EF1CA8B3}"/>
              </a:ext>
            </a:extLst>
          </p:cNvPr>
          <p:cNvSpPr txBox="1"/>
          <p:nvPr/>
        </p:nvSpPr>
        <p:spPr>
          <a:xfrm>
            <a:off x="4906568" y="5598989"/>
            <a:ext cx="170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latin typeface="+mj-lt"/>
              </a:rPr>
              <a:t>INTEROPERABLE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477C6-D486-46AA-8B6C-9688000E970F}"/>
              </a:ext>
            </a:extLst>
          </p:cNvPr>
          <p:cNvSpPr txBox="1"/>
          <p:nvPr/>
        </p:nvSpPr>
        <p:spPr>
          <a:xfrm>
            <a:off x="6813314" y="5583087"/>
            <a:ext cx="170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latin typeface="+mj-lt"/>
              </a:rPr>
              <a:t>REUSABLE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5076A9-69F6-45DD-BFB8-7429AFFB5757}"/>
              </a:ext>
            </a:extLst>
          </p:cNvPr>
          <p:cNvSpPr txBox="1"/>
          <p:nvPr/>
        </p:nvSpPr>
        <p:spPr>
          <a:xfrm>
            <a:off x="3922833" y="3233790"/>
            <a:ext cx="170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latin typeface="+mj-lt"/>
              </a:rPr>
              <a:t>FAIR PRINCIPLES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DA83A5-BE1F-42E9-8B30-81AC9286D67D}"/>
              </a:ext>
            </a:extLst>
          </p:cNvPr>
          <p:cNvGrpSpPr/>
          <p:nvPr/>
        </p:nvGrpSpPr>
        <p:grpSpPr>
          <a:xfrm>
            <a:off x="1706395" y="2024399"/>
            <a:ext cx="1706668" cy="643722"/>
            <a:chOff x="1573146" y="1883972"/>
            <a:chExt cx="1706668" cy="64372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BC7200-10D4-4415-B1A9-8E8B542A511A}"/>
                </a:ext>
              </a:extLst>
            </p:cNvPr>
            <p:cNvSpPr/>
            <p:nvPr/>
          </p:nvSpPr>
          <p:spPr>
            <a:xfrm>
              <a:off x="1573146" y="191309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9378EB-2C34-4E92-963C-A9F69217D442}"/>
                </a:ext>
              </a:extLst>
            </p:cNvPr>
            <p:cNvSpPr/>
            <p:nvPr/>
          </p:nvSpPr>
          <p:spPr>
            <a:xfrm>
              <a:off x="1573146" y="2348962"/>
              <a:ext cx="144000" cy="14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1D7658-2D70-4BBE-ACDC-FB910BF3BAD2}"/>
                </a:ext>
              </a:extLst>
            </p:cNvPr>
            <p:cNvSpPr/>
            <p:nvPr/>
          </p:nvSpPr>
          <p:spPr>
            <a:xfrm>
              <a:off x="1573146" y="2123911"/>
              <a:ext cx="144000" cy="144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D81653D0-DBF6-4882-923B-0E54211119B7}"/>
                </a:ext>
              </a:extLst>
            </p:cNvPr>
            <p:cNvSpPr txBox="1">
              <a:spLocks/>
            </p:cNvSpPr>
            <p:nvPr/>
          </p:nvSpPr>
          <p:spPr>
            <a:xfrm>
              <a:off x="1712595" y="1883972"/>
              <a:ext cx="1567219" cy="643722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Blip>
                  <a:blip r:embed="rId7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FontTx/>
                <a:buNone/>
              </a:pPr>
              <a:r>
                <a:rPr lang="en-GB" sz="2000" dirty="0">
                  <a:latin typeface="+mj-lt"/>
                </a:rPr>
                <a:t>Mandatory</a:t>
              </a:r>
            </a:p>
            <a:p>
              <a:pPr marL="0" lvl="1" indent="0">
                <a:buFontTx/>
                <a:buNone/>
              </a:pPr>
              <a:r>
                <a:rPr lang="en-GB" sz="2000" dirty="0">
                  <a:latin typeface="+mj-lt"/>
                </a:rPr>
                <a:t>Recommended</a:t>
              </a:r>
            </a:p>
            <a:p>
              <a:pPr marL="0" lvl="1" indent="0">
                <a:buFontTx/>
                <a:buNone/>
              </a:pPr>
              <a:r>
                <a:rPr lang="en-GB" sz="2000" dirty="0">
                  <a:latin typeface="+mj-lt"/>
                </a:rPr>
                <a:t>Optional </a:t>
              </a:r>
            </a:p>
            <a:p>
              <a:pPr marL="0" lvl="1" indent="0" algn="just">
                <a:buFontTx/>
                <a:buNone/>
              </a:pPr>
              <a:endParaRPr lang="en-GB" sz="2000" dirty="0"/>
            </a:p>
          </p:txBody>
        </p:sp>
      </p:grpSp>
      <p:sp>
        <p:nvSpPr>
          <p:cNvPr id="28" name="Segnaposto data 3">
            <a:extLst>
              <a:ext uri="{FF2B5EF4-FFF2-40B4-BE49-F238E27FC236}">
                <a16:creationId xmlns:a16="http://schemas.microsoft.com/office/drawing/2014/main" id="{0A72652B-BA08-4722-AC8A-AD36CC64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A4C4F68-3D99-4A16-9BC5-7F8D017A8B40}"/>
              </a:ext>
            </a:extLst>
          </p:cNvPr>
          <p:cNvGraphicFramePr/>
          <p:nvPr/>
        </p:nvGraphicFramePr>
        <p:xfrm>
          <a:off x="4903074" y="3493893"/>
          <a:ext cx="1702036" cy="232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2959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70575" y="2813525"/>
            <a:ext cx="1230949" cy="1230949"/>
            <a:chOff x="589752" y="3474401"/>
            <a:chExt cx="612000" cy="612000"/>
          </a:xfrm>
          <a:solidFill>
            <a:schemeClr val="bg1"/>
          </a:solidFill>
        </p:grpSpPr>
        <p:sp>
          <p:nvSpPr>
            <p:cNvPr id="13" name="Oval 12"/>
            <p:cNvSpPr/>
            <p:nvPr/>
          </p:nvSpPr>
          <p:spPr bwMode="ltGray">
            <a:xfrm>
              <a:off x="589752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14"/>
            <p:cNvSpPr>
              <a:spLocks noEditPoints="1"/>
            </p:cNvSpPr>
            <p:nvPr/>
          </p:nvSpPr>
          <p:spPr bwMode="auto">
            <a:xfrm>
              <a:off x="723501" y="3564741"/>
              <a:ext cx="344502" cy="457696"/>
            </a:xfrm>
            <a:custGeom>
              <a:avLst/>
              <a:gdLst>
                <a:gd name="T0" fmla="*/ 148 w 280"/>
                <a:gd name="T1" fmla="*/ 304 h 372"/>
                <a:gd name="T2" fmla="*/ 148 w 280"/>
                <a:gd name="T3" fmla="*/ 98 h 372"/>
                <a:gd name="T4" fmla="*/ 164 w 280"/>
                <a:gd name="T5" fmla="*/ 92 h 372"/>
                <a:gd name="T6" fmla="*/ 180 w 280"/>
                <a:gd name="T7" fmla="*/ 72 h 372"/>
                <a:gd name="T8" fmla="*/ 186 w 280"/>
                <a:gd name="T9" fmla="*/ 48 h 372"/>
                <a:gd name="T10" fmla="*/ 178 w 280"/>
                <a:gd name="T11" fmla="*/ 20 h 372"/>
                <a:gd name="T12" fmla="*/ 160 w 280"/>
                <a:gd name="T13" fmla="*/ 48 h 372"/>
                <a:gd name="T14" fmla="*/ 106 w 280"/>
                <a:gd name="T15" fmla="*/ 0 h 372"/>
                <a:gd name="T16" fmla="*/ 80 w 280"/>
                <a:gd name="T17" fmla="*/ 32 h 372"/>
                <a:gd name="T18" fmla="*/ 78 w 280"/>
                <a:gd name="T19" fmla="*/ 56 h 372"/>
                <a:gd name="T20" fmla="*/ 88 w 280"/>
                <a:gd name="T21" fmla="*/ 80 h 372"/>
                <a:gd name="T22" fmla="*/ 108 w 280"/>
                <a:gd name="T23" fmla="*/ 96 h 372"/>
                <a:gd name="T24" fmla="*/ 116 w 280"/>
                <a:gd name="T25" fmla="*/ 300 h 372"/>
                <a:gd name="T26" fmla="*/ 108 w 280"/>
                <a:gd name="T27" fmla="*/ 308 h 372"/>
                <a:gd name="T28" fmla="*/ 96 w 280"/>
                <a:gd name="T29" fmla="*/ 336 h 372"/>
                <a:gd name="T30" fmla="*/ 98 w 280"/>
                <a:gd name="T31" fmla="*/ 350 h 372"/>
                <a:gd name="T32" fmla="*/ 106 w 280"/>
                <a:gd name="T33" fmla="*/ 360 h 372"/>
                <a:gd name="T34" fmla="*/ 124 w 280"/>
                <a:gd name="T35" fmla="*/ 370 h 372"/>
                <a:gd name="T36" fmla="*/ 140 w 280"/>
                <a:gd name="T37" fmla="*/ 370 h 372"/>
                <a:gd name="T38" fmla="*/ 158 w 280"/>
                <a:gd name="T39" fmla="*/ 360 h 372"/>
                <a:gd name="T40" fmla="*/ 168 w 280"/>
                <a:gd name="T41" fmla="*/ 342 h 372"/>
                <a:gd name="T42" fmla="*/ 168 w 280"/>
                <a:gd name="T43" fmla="*/ 328 h 372"/>
                <a:gd name="T44" fmla="*/ 158 w 280"/>
                <a:gd name="T45" fmla="*/ 310 h 372"/>
                <a:gd name="T46" fmla="*/ 144 w 280"/>
                <a:gd name="T47" fmla="*/ 346 h 372"/>
                <a:gd name="T48" fmla="*/ 132 w 280"/>
                <a:gd name="T49" fmla="*/ 352 h 372"/>
                <a:gd name="T50" fmla="*/ 120 w 280"/>
                <a:gd name="T51" fmla="*/ 346 h 372"/>
                <a:gd name="T52" fmla="*/ 116 w 280"/>
                <a:gd name="T53" fmla="*/ 336 h 372"/>
                <a:gd name="T54" fmla="*/ 120 w 280"/>
                <a:gd name="T55" fmla="*/ 324 h 372"/>
                <a:gd name="T56" fmla="*/ 132 w 280"/>
                <a:gd name="T57" fmla="*/ 320 h 372"/>
                <a:gd name="T58" fmla="*/ 144 w 280"/>
                <a:gd name="T59" fmla="*/ 324 h 372"/>
                <a:gd name="T60" fmla="*/ 148 w 280"/>
                <a:gd name="T61" fmla="*/ 336 h 372"/>
                <a:gd name="T62" fmla="*/ 144 w 280"/>
                <a:gd name="T63" fmla="*/ 346 h 372"/>
                <a:gd name="T64" fmla="*/ 186 w 280"/>
                <a:gd name="T65" fmla="*/ 318 h 372"/>
                <a:gd name="T66" fmla="*/ 172 w 280"/>
                <a:gd name="T67" fmla="*/ 296 h 372"/>
                <a:gd name="T68" fmla="*/ 168 w 280"/>
                <a:gd name="T69" fmla="*/ 286 h 372"/>
                <a:gd name="T70" fmla="*/ 168 w 280"/>
                <a:gd name="T71" fmla="*/ 250 h 372"/>
                <a:gd name="T72" fmla="*/ 172 w 280"/>
                <a:gd name="T73" fmla="*/ 190 h 372"/>
                <a:gd name="T74" fmla="*/ 178 w 280"/>
                <a:gd name="T75" fmla="*/ 194 h 372"/>
                <a:gd name="T76" fmla="*/ 186 w 280"/>
                <a:gd name="T77" fmla="*/ 190 h 372"/>
                <a:gd name="T78" fmla="*/ 188 w 280"/>
                <a:gd name="T79" fmla="*/ 180 h 372"/>
                <a:gd name="T80" fmla="*/ 168 w 280"/>
                <a:gd name="T81" fmla="*/ 150 h 372"/>
                <a:gd name="T82" fmla="*/ 204 w 280"/>
                <a:gd name="T83" fmla="*/ 158 h 372"/>
                <a:gd name="T84" fmla="*/ 212 w 280"/>
                <a:gd name="T85" fmla="*/ 160 h 372"/>
                <a:gd name="T86" fmla="*/ 218 w 280"/>
                <a:gd name="T87" fmla="*/ 158 h 372"/>
                <a:gd name="T88" fmla="*/ 220 w 280"/>
                <a:gd name="T89" fmla="*/ 146 h 372"/>
                <a:gd name="T90" fmla="*/ 216 w 280"/>
                <a:gd name="T91" fmla="*/ 102 h 372"/>
                <a:gd name="T92" fmla="*/ 240 w 280"/>
                <a:gd name="T93" fmla="*/ 126 h 372"/>
                <a:gd name="T94" fmla="*/ 248 w 280"/>
                <a:gd name="T95" fmla="*/ 126 h 372"/>
                <a:gd name="T96" fmla="*/ 254 w 280"/>
                <a:gd name="T97" fmla="*/ 122 h 372"/>
                <a:gd name="T98" fmla="*/ 252 w 280"/>
                <a:gd name="T99" fmla="*/ 110 h 372"/>
                <a:gd name="T100" fmla="*/ 84 w 280"/>
                <a:gd name="T101" fmla="*/ 234 h 372"/>
                <a:gd name="T102" fmla="*/ 96 w 280"/>
                <a:gd name="T103" fmla="*/ 292 h 372"/>
                <a:gd name="T104" fmla="*/ 0 w 280"/>
                <a:gd name="T105" fmla="*/ 318 h 372"/>
                <a:gd name="T106" fmla="*/ 72 w 280"/>
                <a:gd name="T107" fmla="*/ 290 h 372"/>
                <a:gd name="T108" fmla="*/ 80 w 280"/>
                <a:gd name="T109" fmla="*/ 292 h 372"/>
                <a:gd name="T110" fmla="*/ 86 w 280"/>
                <a:gd name="T111" fmla="*/ 290 h 372"/>
                <a:gd name="T112" fmla="*/ 88 w 280"/>
                <a:gd name="T113" fmla="*/ 278 h 372"/>
                <a:gd name="T114" fmla="*/ 84 w 280"/>
                <a:gd name="T115" fmla="*/ 23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372">
                  <a:moveTo>
                    <a:pt x="158" y="310"/>
                  </a:moveTo>
                  <a:lnTo>
                    <a:pt x="158" y="310"/>
                  </a:lnTo>
                  <a:lnTo>
                    <a:pt x="148" y="304"/>
                  </a:lnTo>
                  <a:lnTo>
                    <a:pt x="148" y="304"/>
                  </a:lnTo>
                  <a:lnTo>
                    <a:pt x="148" y="300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56" y="96"/>
                  </a:lnTo>
                  <a:lnTo>
                    <a:pt x="164" y="92"/>
                  </a:lnTo>
                  <a:lnTo>
                    <a:pt x="170" y="86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4" y="64"/>
                  </a:lnTo>
                  <a:lnTo>
                    <a:pt x="186" y="5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4" y="32"/>
                  </a:lnTo>
                  <a:lnTo>
                    <a:pt x="178" y="20"/>
                  </a:lnTo>
                  <a:lnTo>
                    <a:pt x="170" y="10"/>
                  </a:lnTo>
                  <a:lnTo>
                    <a:pt x="160" y="0"/>
                  </a:lnTo>
                  <a:lnTo>
                    <a:pt x="160" y="48"/>
                  </a:lnTo>
                  <a:lnTo>
                    <a:pt x="106" y="48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4" y="10"/>
                  </a:lnTo>
                  <a:lnTo>
                    <a:pt x="86" y="20"/>
                  </a:lnTo>
                  <a:lnTo>
                    <a:pt x="80" y="3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6"/>
                  </a:lnTo>
                  <a:lnTo>
                    <a:pt x="82" y="64"/>
                  </a:lnTo>
                  <a:lnTo>
                    <a:pt x="84" y="72"/>
                  </a:lnTo>
                  <a:lnTo>
                    <a:pt x="88" y="80"/>
                  </a:lnTo>
                  <a:lnTo>
                    <a:pt x="94" y="86"/>
                  </a:lnTo>
                  <a:lnTo>
                    <a:pt x="100" y="92"/>
                  </a:lnTo>
                  <a:lnTo>
                    <a:pt x="108" y="96"/>
                  </a:lnTo>
                  <a:lnTo>
                    <a:pt x="116" y="98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6" y="304"/>
                  </a:lnTo>
                  <a:lnTo>
                    <a:pt x="116" y="304"/>
                  </a:lnTo>
                  <a:lnTo>
                    <a:pt x="108" y="308"/>
                  </a:lnTo>
                  <a:lnTo>
                    <a:pt x="102" y="316"/>
                  </a:lnTo>
                  <a:lnTo>
                    <a:pt x="98" y="32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42"/>
                  </a:lnTo>
                  <a:lnTo>
                    <a:pt x="98" y="350"/>
                  </a:lnTo>
                  <a:lnTo>
                    <a:pt x="102" y="356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12" y="366"/>
                  </a:lnTo>
                  <a:lnTo>
                    <a:pt x="118" y="368"/>
                  </a:lnTo>
                  <a:lnTo>
                    <a:pt x="124" y="370"/>
                  </a:lnTo>
                  <a:lnTo>
                    <a:pt x="132" y="372"/>
                  </a:lnTo>
                  <a:lnTo>
                    <a:pt x="132" y="372"/>
                  </a:lnTo>
                  <a:lnTo>
                    <a:pt x="140" y="370"/>
                  </a:lnTo>
                  <a:lnTo>
                    <a:pt x="146" y="368"/>
                  </a:lnTo>
                  <a:lnTo>
                    <a:pt x="152" y="366"/>
                  </a:lnTo>
                  <a:lnTo>
                    <a:pt x="158" y="360"/>
                  </a:lnTo>
                  <a:lnTo>
                    <a:pt x="162" y="356"/>
                  </a:lnTo>
                  <a:lnTo>
                    <a:pt x="166" y="350"/>
                  </a:lnTo>
                  <a:lnTo>
                    <a:pt x="168" y="342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28"/>
                  </a:lnTo>
                  <a:lnTo>
                    <a:pt x="166" y="322"/>
                  </a:lnTo>
                  <a:lnTo>
                    <a:pt x="162" y="316"/>
                  </a:lnTo>
                  <a:lnTo>
                    <a:pt x="158" y="310"/>
                  </a:lnTo>
                  <a:lnTo>
                    <a:pt x="158" y="310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138" y="35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26" y="350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18" y="342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18" y="330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6" y="320"/>
                  </a:lnTo>
                  <a:lnTo>
                    <a:pt x="132" y="320"/>
                  </a:lnTo>
                  <a:lnTo>
                    <a:pt x="132" y="320"/>
                  </a:lnTo>
                  <a:lnTo>
                    <a:pt x="138" y="320"/>
                  </a:lnTo>
                  <a:lnTo>
                    <a:pt x="144" y="324"/>
                  </a:lnTo>
                  <a:lnTo>
                    <a:pt x="144" y="324"/>
                  </a:lnTo>
                  <a:lnTo>
                    <a:pt x="146" y="330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46" y="342"/>
                  </a:lnTo>
                  <a:lnTo>
                    <a:pt x="144" y="346"/>
                  </a:lnTo>
                  <a:lnTo>
                    <a:pt x="144" y="346"/>
                  </a:lnTo>
                  <a:close/>
                  <a:moveTo>
                    <a:pt x="280" y="38"/>
                  </a:moveTo>
                  <a:lnTo>
                    <a:pt x="2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06"/>
                  </a:lnTo>
                  <a:lnTo>
                    <a:pt x="172" y="296"/>
                  </a:lnTo>
                  <a:lnTo>
                    <a:pt x="172" y="296"/>
                  </a:lnTo>
                  <a:lnTo>
                    <a:pt x="168" y="292"/>
                  </a:lnTo>
                  <a:lnTo>
                    <a:pt x="168" y="286"/>
                  </a:lnTo>
                  <a:lnTo>
                    <a:pt x="248" y="286"/>
                  </a:lnTo>
                  <a:lnTo>
                    <a:pt x="248" y="170"/>
                  </a:lnTo>
                  <a:lnTo>
                    <a:pt x="168" y="250"/>
                  </a:lnTo>
                  <a:lnTo>
                    <a:pt x="168" y="18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82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86"/>
                  </a:lnTo>
                  <a:lnTo>
                    <a:pt x="188" y="184"/>
                  </a:lnTo>
                  <a:lnTo>
                    <a:pt x="188" y="180"/>
                  </a:lnTo>
                  <a:lnTo>
                    <a:pt x="186" y="176"/>
                  </a:lnTo>
                  <a:lnTo>
                    <a:pt x="168" y="160"/>
                  </a:lnTo>
                  <a:lnTo>
                    <a:pt x="168" y="150"/>
                  </a:lnTo>
                  <a:lnTo>
                    <a:pt x="182" y="136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8" y="160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20" y="154"/>
                  </a:lnTo>
                  <a:lnTo>
                    <a:pt x="222" y="150"/>
                  </a:lnTo>
                  <a:lnTo>
                    <a:pt x="220" y="146"/>
                  </a:lnTo>
                  <a:lnTo>
                    <a:pt x="218" y="144"/>
                  </a:lnTo>
                  <a:lnTo>
                    <a:pt x="196" y="122"/>
                  </a:lnTo>
                  <a:lnTo>
                    <a:pt x="216" y="102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8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4" y="122"/>
                  </a:lnTo>
                  <a:lnTo>
                    <a:pt x="254" y="118"/>
                  </a:lnTo>
                  <a:lnTo>
                    <a:pt x="254" y="114"/>
                  </a:lnTo>
                  <a:lnTo>
                    <a:pt x="252" y="110"/>
                  </a:lnTo>
                  <a:lnTo>
                    <a:pt x="230" y="88"/>
                  </a:lnTo>
                  <a:lnTo>
                    <a:pt x="280" y="38"/>
                  </a:lnTo>
                  <a:close/>
                  <a:moveTo>
                    <a:pt x="84" y="234"/>
                  </a:moveTo>
                  <a:lnTo>
                    <a:pt x="96" y="248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304"/>
                  </a:lnTo>
                  <a:lnTo>
                    <a:pt x="80" y="318"/>
                  </a:lnTo>
                  <a:lnTo>
                    <a:pt x="0" y="318"/>
                  </a:lnTo>
                  <a:lnTo>
                    <a:pt x="50" y="26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8" y="286"/>
                  </a:lnTo>
                  <a:lnTo>
                    <a:pt x="90" y="282"/>
                  </a:lnTo>
                  <a:lnTo>
                    <a:pt x="88" y="278"/>
                  </a:lnTo>
                  <a:lnTo>
                    <a:pt x="86" y="274"/>
                  </a:lnTo>
                  <a:lnTo>
                    <a:pt x="64" y="254"/>
                  </a:lnTo>
                  <a:lnTo>
                    <a:pt x="84" y="2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92500" y="2900157"/>
            <a:ext cx="5022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State of play</a:t>
            </a:r>
            <a:endParaRPr lang="hu-HU" sz="6000" dirty="0">
              <a:solidFill>
                <a:schemeClr val="bg1"/>
              </a:solidFill>
              <a:latin typeface="Eau" pitchFamily="2" charset="0"/>
            </a:endParaRPr>
          </a:p>
          <a:p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Part III.TESTING PHASE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8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34080" y="1536173"/>
            <a:ext cx="5481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FAIR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as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part of the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solutions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for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the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challenges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a </a:t>
            </a:r>
            <a:r>
              <a:rPr lang="hu-HU" sz="6000" dirty="0" err="1">
                <a:solidFill>
                  <a:schemeClr val="bg1"/>
                </a:solidFill>
                <a:latin typeface="Eau" pitchFamily="2" charset="0"/>
              </a:rPr>
              <a:t>head</a:t>
            </a:r>
            <a:r>
              <a:rPr lang="hu-HU" sz="6000" dirty="0">
                <a:solidFill>
                  <a:schemeClr val="bg1"/>
                </a:solidFill>
                <a:latin typeface="Eau" pitchFamily="2" charset="0"/>
              </a:rPr>
              <a:t> in the EU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0104689-EDC7-45C2-BB2B-82E81541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51" y="2966085"/>
            <a:ext cx="1141629" cy="8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7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State of play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20</a:t>
            </a:fld>
            <a:endParaRPr lang="it-IT" altLang="it-IT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0478" y="1851412"/>
          <a:ext cx="5637924" cy="3019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247">
                  <a:extLst>
                    <a:ext uri="{9D8B030D-6E8A-4147-A177-3AD203B41FA5}">
                      <a16:colId xmlns:a16="http://schemas.microsoft.com/office/drawing/2014/main" val="4197995806"/>
                    </a:ext>
                  </a:extLst>
                </a:gridCol>
                <a:gridCol w="3703677">
                  <a:extLst>
                    <a:ext uri="{9D8B030D-6E8A-4147-A177-3AD203B41FA5}">
                      <a16:colId xmlns:a16="http://schemas.microsoft.com/office/drawing/2014/main" val="368027112"/>
                    </a:ext>
                  </a:extLst>
                </a:gridCol>
              </a:tblGrid>
              <a:tr h="503285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1. Definition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507141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2. Development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2980233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       i)</a:t>
                      </a:r>
                      <a:r>
                        <a:rPr lang="en-GB" sz="1600" baseline="0" dirty="0">
                          <a:latin typeface="+mj-lt"/>
                        </a:rPr>
                        <a:t> First phase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367417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       ii)</a:t>
                      </a:r>
                      <a:r>
                        <a:rPr lang="en-GB" sz="1600" baseline="0" dirty="0">
                          <a:latin typeface="+mj-lt"/>
                        </a:rPr>
                        <a:t> Second phase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037792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3. Testing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7633687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r>
                        <a:rPr lang="en-GB" dirty="0">
                          <a:latin typeface="+mj-lt"/>
                        </a:rPr>
                        <a:t>4.</a:t>
                      </a:r>
                      <a:r>
                        <a:rPr lang="en-GB" baseline="0" dirty="0">
                          <a:latin typeface="+mj-lt"/>
                        </a:rPr>
                        <a:t> </a:t>
                      </a:r>
                      <a:r>
                        <a:rPr lang="en-GB" dirty="0">
                          <a:latin typeface="+mj-lt"/>
                        </a:rPr>
                        <a:t>Delivery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781127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642948" y="1987837"/>
            <a:ext cx="1728000" cy="2248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2948" y="3018215"/>
            <a:ext cx="1728000" cy="2248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2948" y="3986425"/>
            <a:ext cx="1728000" cy="22485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ONGOING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2948" y="4499685"/>
            <a:ext cx="1728000" cy="2248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ON HOLD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E5799-F903-4F88-ABC2-562FAB380C86}"/>
              </a:ext>
            </a:extLst>
          </p:cNvPr>
          <p:cNvSpPr/>
          <p:nvPr/>
        </p:nvSpPr>
        <p:spPr>
          <a:xfrm>
            <a:off x="1012667" y="5925364"/>
            <a:ext cx="7118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latin typeface="+mj-lt"/>
              </a:rPr>
              <a:t>* Any comments are still welcomed with regards to the output produced during the first phase | </a:t>
            </a:r>
            <a:r>
              <a:rPr lang="en-GB" sz="1200" u="sng" dirty="0">
                <a:solidFill>
                  <a:srgbClr val="000000"/>
                </a:solidFill>
                <a:latin typeface="+mj-lt"/>
                <a:hlinkClick r:id="rId3"/>
              </a:rPr>
              <a:t>GitHub</a:t>
            </a:r>
            <a:endParaRPr lang="en-GB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Segnaposto data 3">
            <a:extLst>
              <a:ext uri="{FF2B5EF4-FFF2-40B4-BE49-F238E27FC236}">
                <a16:creationId xmlns:a16="http://schemas.microsoft.com/office/drawing/2014/main" id="{FDA39CE0-BBC8-42CF-97E5-078D3F0C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26299B-84BF-45BC-B332-407A47607A80}"/>
              </a:ext>
            </a:extLst>
          </p:cNvPr>
          <p:cNvSpPr/>
          <p:nvPr/>
        </p:nvSpPr>
        <p:spPr>
          <a:xfrm>
            <a:off x="4642948" y="3503890"/>
            <a:ext cx="1728000" cy="2248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40B72-CB4F-45F4-899A-B779E4AF77FE}"/>
              </a:ext>
            </a:extLst>
          </p:cNvPr>
          <p:cNvSpPr/>
          <p:nvPr/>
        </p:nvSpPr>
        <p:spPr>
          <a:xfrm>
            <a:off x="4642948" y="2503757"/>
            <a:ext cx="1728000" cy="2248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29012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21</a:t>
            </a:fld>
            <a:endParaRPr lang="it-IT" alt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5788491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Testing phase | </a:t>
            </a:r>
            <a:r>
              <a:rPr lang="nl-BE" altLang="nl-BE" dirty="0"/>
              <a:t>Overview</a:t>
            </a:r>
          </a:p>
        </p:txBody>
      </p:sp>
      <p:sp>
        <p:nvSpPr>
          <p:cNvPr id="29" name="Segnaposto data 3">
            <a:extLst>
              <a:ext uri="{FF2B5EF4-FFF2-40B4-BE49-F238E27FC236}">
                <a16:creationId xmlns:a16="http://schemas.microsoft.com/office/drawing/2014/main" id="{35F8A455-70BA-44BE-9FB8-87B46B11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28" name="Chevron 77">
            <a:extLst>
              <a:ext uri="{FF2B5EF4-FFF2-40B4-BE49-F238E27FC236}">
                <a16:creationId xmlns:a16="http://schemas.microsoft.com/office/drawing/2014/main" id="{F2AF0D90-81F5-422B-8467-7548913ADE8A}"/>
              </a:ext>
            </a:extLst>
          </p:cNvPr>
          <p:cNvSpPr/>
          <p:nvPr/>
        </p:nvSpPr>
        <p:spPr bwMode="ltGray">
          <a:xfrm>
            <a:off x="2587232" y="2705163"/>
            <a:ext cx="1976004" cy="1341455"/>
          </a:xfrm>
          <a:prstGeom prst="chevron">
            <a:avLst>
              <a:gd name="adj" fmla="val 31595"/>
            </a:avLst>
          </a:prstGeom>
          <a:solidFill>
            <a:schemeClr val="tx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Pentagon 76">
            <a:extLst>
              <a:ext uri="{FF2B5EF4-FFF2-40B4-BE49-F238E27FC236}">
                <a16:creationId xmlns:a16="http://schemas.microsoft.com/office/drawing/2014/main" id="{FDB9510F-4957-408A-B846-283F12261D15}"/>
              </a:ext>
            </a:extLst>
          </p:cNvPr>
          <p:cNvSpPr/>
          <p:nvPr/>
        </p:nvSpPr>
        <p:spPr bwMode="ltGray">
          <a:xfrm>
            <a:off x="717970" y="2714307"/>
            <a:ext cx="2022892" cy="1332311"/>
          </a:xfrm>
          <a:prstGeom prst="homePlate">
            <a:avLst>
              <a:gd name="adj" fmla="val 31469"/>
            </a:avLst>
          </a:prstGeom>
          <a:solidFill>
            <a:schemeClr val="tx2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Chevron 78">
            <a:extLst>
              <a:ext uri="{FF2B5EF4-FFF2-40B4-BE49-F238E27FC236}">
                <a16:creationId xmlns:a16="http://schemas.microsoft.com/office/drawing/2014/main" id="{F5813A42-0CFB-4C30-AC9F-28E46D060F2E}"/>
              </a:ext>
            </a:extLst>
          </p:cNvPr>
          <p:cNvSpPr/>
          <p:nvPr/>
        </p:nvSpPr>
        <p:spPr bwMode="ltGray">
          <a:xfrm>
            <a:off x="4409606" y="2705163"/>
            <a:ext cx="1976004" cy="1341455"/>
          </a:xfrm>
          <a:prstGeom prst="chevron">
            <a:avLst>
              <a:gd name="adj" fmla="val 31595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Chevron 79">
            <a:extLst>
              <a:ext uri="{FF2B5EF4-FFF2-40B4-BE49-F238E27FC236}">
                <a16:creationId xmlns:a16="http://schemas.microsoft.com/office/drawing/2014/main" id="{0042A859-E5F5-4127-AE15-44820499621C}"/>
              </a:ext>
            </a:extLst>
          </p:cNvPr>
          <p:cNvSpPr/>
          <p:nvPr/>
        </p:nvSpPr>
        <p:spPr bwMode="ltGray">
          <a:xfrm>
            <a:off x="6231980" y="2705163"/>
            <a:ext cx="1976004" cy="1341455"/>
          </a:xfrm>
          <a:prstGeom prst="chevron">
            <a:avLst>
              <a:gd name="adj" fmla="val 31595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1DEE16CA-40E8-4FEB-9E7C-96AAA397B15B}"/>
              </a:ext>
            </a:extLst>
          </p:cNvPr>
          <p:cNvSpPr txBox="1">
            <a:spLocks noChangeAspect="1" noChangeArrowheads="1"/>
          </p:cNvSpPr>
          <p:nvPr/>
        </p:nvSpPr>
        <p:spPr bwMode="gray">
          <a:xfrm>
            <a:off x="877925" y="2947161"/>
            <a:ext cx="1433365" cy="3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72000" bIns="90000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de-DE" sz="1400" b="1" i="1" dirty="0">
                <a:solidFill>
                  <a:schemeClr val="bg1"/>
                </a:solidFill>
                <a:latin typeface="+mj-lt"/>
                <a:cs typeface="Arial" charset="0"/>
              </a:rPr>
              <a:t>December 2019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E353D09A-C91E-4A19-B821-6778AF70DCBC}"/>
              </a:ext>
            </a:extLst>
          </p:cNvPr>
          <p:cNvSpPr txBox="1">
            <a:spLocks noChangeAspect="1" noChangeArrowheads="1"/>
          </p:cNvSpPr>
          <p:nvPr/>
        </p:nvSpPr>
        <p:spPr bwMode="gray">
          <a:xfrm>
            <a:off x="3014651" y="2947161"/>
            <a:ext cx="1312863" cy="3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de-DE" sz="1400" b="1" i="1" dirty="0">
                <a:solidFill>
                  <a:schemeClr val="bg1"/>
                </a:solidFill>
                <a:latin typeface="+mj-lt"/>
                <a:cs typeface="Arial" charset="0"/>
              </a:rPr>
              <a:t>January 2020</a:t>
            </a:r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0306D588-3250-40CD-99BC-80A6BE69BC7F}"/>
              </a:ext>
            </a:extLst>
          </p:cNvPr>
          <p:cNvSpPr txBox="1">
            <a:spLocks noChangeAspect="1" noChangeArrowheads="1"/>
          </p:cNvSpPr>
          <p:nvPr/>
        </p:nvSpPr>
        <p:spPr bwMode="gray">
          <a:xfrm>
            <a:off x="4746589" y="2947161"/>
            <a:ext cx="1381125" cy="3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de-DE" sz="1400" b="1" i="1" dirty="0">
                <a:solidFill>
                  <a:schemeClr val="bg1"/>
                </a:solidFill>
                <a:latin typeface="+mj-lt"/>
                <a:cs typeface="Arial" charset="0"/>
              </a:rPr>
              <a:t>February 2020</a:t>
            </a:r>
          </a:p>
        </p:txBody>
      </p:sp>
      <p:sp>
        <p:nvSpPr>
          <p:cNvPr id="39" name="Line 28">
            <a:extLst>
              <a:ext uri="{FF2B5EF4-FFF2-40B4-BE49-F238E27FC236}">
                <a16:creationId xmlns:a16="http://schemas.microsoft.com/office/drawing/2014/main" id="{61AC05D2-418C-43D6-B8CB-6D8D4217C096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559469" y="1357219"/>
            <a:ext cx="0" cy="1258887"/>
          </a:xfrm>
          <a:prstGeom prst="line">
            <a:avLst/>
          </a:prstGeom>
          <a:noFill/>
          <a:ln w="317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0A2F8AF-B271-4C54-AE48-CA093050E44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22969" y="1357219"/>
            <a:ext cx="18510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Testing phase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1st level of testing </a:t>
            </a:r>
            <a:r>
              <a:rPr lang="de-DE" sz="1400" dirty="0">
                <a:latin typeface="+mj-lt"/>
                <a:cs typeface="Arial" charset="0"/>
              </a:rPr>
              <a:t>(i.e. comparing indicators against methodologies)</a:t>
            </a:r>
          </a:p>
        </p:txBody>
      </p:sp>
      <p:sp>
        <p:nvSpPr>
          <p:cNvPr id="41" name="Text Box 30">
            <a:extLst>
              <a:ext uri="{FF2B5EF4-FFF2-40B4-BE49-F238E27FC236}">
                <a16:creationId xmlns:a16="http://schemas.microsoft.com/office/drawing/2014/main" id="{60E7F0D7-CFC5-4A32-BF30-B33BFC73CC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97794" y="4703009"/>
            <a:ext cx="1870075" cy="75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Aggreating feeback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Request for changes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General issues</a:t>
            </a:r>
          </a:p>
        </p:txBody>
      </p:sp>
      <p:sp>
        <p:nvSpPr>
          <p:cNvPr id="42" name="Line 31">
            <a:extLst>
              <a:ext uri="{FF2B5EF4-FFF2-40B4-BE49-F238E27FC236}">
                <a16:creationId xmlns:a16="http://schemas.microsoft.com/office/drawing/2014/main" id="{5CEF5248-E0EB-437C-9DA2-A985354478C0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389856" y="4125019"/>
            <a:ext cx="0" cy="1224000"/>
          </a:xfrm>
          <a:prstGeom prst="line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219327C4-51A9-4C83-8E62-DC992F92AF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21831" y="1357219"/>
            <a:ext cx="20272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Second run of tests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Feedback integration in the FAIR data maturity model 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e-DE" sz="1400" b="1" dirty="0">
              <a:latin typeface="+mj-lt"/>
              <a:cs typeface="Arial" charset="0"/>
            </a:endParaRP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6930039C-5B31-4438-A8E4-7DFBF9E28510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6221831" y="1357219"/>
            <a:ext cx="0" cy="1258887"/>
          </a:xfrm>
          <a:prstGeom prst="line">
            <a:avLst/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59B155A9-F46B-4DEB-AEC4-4B9BEF332EAE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716762" y="4125019"/>
            <a:ext cx="0" cy="1224000"/>
          </a:xfrm>
          <a:prstGeom prst="line">
            <a:avLst/>
          </a:prstGeom>
          <a:noFill/>
          <a:ln w="3175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 lIns="72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Text Box 36">
            <a:extLst>
              <a:ext uri="{FF2B5EF4-FFF2-40B4-BE49-F238E27FC236}">
                <a16:creationId xmlns:a16="http://schemas.microsoft.com/office/drawing/2014/main" id="{33D6B402-4F36-48F3-A31B-E012D556F0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6762" y="4685546"/>
            <a:ext cx="1876425" cy="7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Pilot testing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1400" b="1" dirty="0">
                <a:latin typeface="+mj-lt"/>
                <a:cs typeface="Arial" charset="0"/>
              </a:rPr>
              <a:t>Early results</a:t>
            </a:r>
          </a:p>
        </p:txBody>
      </p:sp>
      <p:sp>
        <p:nvSpPr>
          <p:cNvPr id="49" name="Text Box 16">
            <a:extLst>
              <a:ext uri="{FF2B5EF4-FFF2-40B4-BE49-F238E27FC236}">
                <a16:creationId xmlns:a16="http://schemas.microsoft.com/office/drawing/2014/main" id="{B00C9926-43CC-4E46-9B99-5E1F288E3C34}"/>
              </a:ext>
            </a:extLst>
          </p:cNvPr>
          <p:cNvSpPr txBox="1">
            <a:spLocks noChangeAspect="1" noChangeArrowheads="1"/>
          </p:cNvSpPr>
          <p:nvPr/>
        </p:nvSpPr>
        <p:spPr bwMode="gray">
          <a:xfrm>
            <a:off x="6606234" y="2947161"/>
            <a:ext cx="1381125" cy="3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de-DE" sz="1400" b="1" i="1" dirty="0">
                <a:solidFill>
                  <a:schemeClr val="bg1"/>
                </a:solidFill>
                <a:latin typeface="+mj-lt"/>
                <a:cs typeface="Arial" charset="0"/>
              </a:rPr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153945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phase |</a:t>
            </a:r>
            <a:r>
              <a:rPr lang="en-US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22</a:t>
            </a:fld>
            <a:endParaRPr lang="it-IT" alt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A6116-4D2E-4C60-978C-FEA931CD1041}"/>
              </a:ext>
            </a:extLst>
          </p:cNvPr>
          <p:cNvSpPr/>
          <p:nvPr/>
        </p:nvSpPr>
        <p:spPr>
          <a:xfrm>
            <a:off x="767661" y="720009"/>
            <a:ext cx="80473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Thanks to all testers for their contribution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13 volunteers having different affiliations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Various range of disciplines and entities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GB" sz="1600" dirty="0">
                <a:latin typeface="+mj-lt"/>
              </a:rPr>
              <a:t>Different approaches to the scoring</a:t>
            </a:r>
          </a:p>
          <a:p>
            <a:pPr>
              <a:spcAft>
                <a:spcPts val="600"/>
              </a:spcAft>
            </a:pPr>
            <a:endParaRPr lang="en-GB" altLang="en-GB" sz="1600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GB" sz="1100" dirty="0">
              <a:latin typeface="+mj-lt"/>
            </a:endParaRPr>
          </a:p>
        </p:txBody>
      </p:sp>
      <p:sp>
        <p:nvSpPr>
          <p:cNvPr id="30" name="Google Shape;4116;p100">
            <a:extLst>
              <a:ext uri="{FF2B5EF4-FFF2-40B4-BE49-F238E27FC236}">
                <a16:creationId xmlns:a16="http://schemas.microsoft.com/office/drawing/2014/main" id="{AF3FA161-BA16-4F17-8F61-35786117F955}"/>
              </a:ext>
            </a:extLst>
          </p:cNvPr>
          <p:cNvSpPr txBox="1"/>
          <p:nvPr/>
        </p:nvSpPr>
        <p:spPr>
          <a:xfrm>
            <a:off x="467138" y="2584295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" name="Google Shape;4117;p100">
            <a:extLst>
              <a:ext uri="{FF2B5EF4-FFF2-40B4-BE49-F238E27FC236}">
                <a16:creationId xmlns:a16="http://schemas.microsoft.com/office/drawing/2014/main" id="{A3F68CE4-43C4-4035-99DB-1BFEFDD39258}"/>
              </a:ext>
            </a:extLst>
          </p:cNvPr>
          <p:cNvSpPr txBox="1"/>
          <p:nvPr/>
        </p:nvSpPr>
        <p:spPr>
          <a:xfrm>
            <a:off x="467138" y="2989500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" name="Google Shape;4118;p100">
            <a:extLst>
              <a:ext uri="{FF2B5EF4-FFF2-40B4-BE49-F238E27FC236}">
                <a16:creationId xmlns:a16="http://schemas.microsoft.com/office/drawing/2014/main" id="{F9138754-9859-4BD0-8D6A-0E05E46977F1}"/>
              </a:ext>
            </a:extLst>
          </p:cNvPr>
          <p:cNvSpPr txBox="1"/>
          <p:nvPr/>
        </p:nvSpPr>
        <p:spPr>
          <a:xfrm>
            <a:off x="467138" y="3387961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33" name="Google Shape;4119;p100">
            <a:extLst>
              <a:ext uri="{FF2B5EF4-FFF2-40B4-BE49-F238E27FC236}">
                <a16:creationId xmlns:a16="http://schemas.microsoft.com/office/drawing/2014/main" id="{00110843-5494-4005-9C41-196B536E7E1C}"/>
              </a:ext>
            </a:extLst>
          </p:cNvPr>
          <p:cNvSpPr txBox="1"/>
          <p:nvPr/>
        </p:nvSpPr>
        <p:spPr>
          <a:xfrm>
            <a:off x="467138" y="3803656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4</a:t>
            </a:r>
            <a:endParaRPr sz="2000" dirty="0">
              <a:solidFill>
                <a:srgbClr val="B1B1B1"/>
              </a:solidFill>
              <a:latin typeface="Arial"/>
              <a:cs typeface="Arial"/>
            </a:endParaRPr>
          </a:p>
        </p:txBody>
      </p:sp>
      <p:sp>
        <p:nvSpPr>
          <p:cNvPr id="34" name="Google Shape;4120;p100">
            <a:extLst>
              <a:ext uri="{FF2B5EF4-FFF2-40B4-BE49-F238E27FC236}">
                <a16:creationId xmlns:a16="http://schemas.microsoft.com/office/drawing/2014/main" id="{F93E6EF5-7D6E-451B-8062-E3A61A2B6A2A}"/>
              </a:ext>
            </a:extLst>
          </p:cNvPr>
          <p:cNvSpPr txBox="1"/>
          <p:nvPr/>
        </p:nvSpPr>
        <p:spPr>
          <a:xfrm>
            <a:off x="467138" y="4217602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8" name="Google Shape;4094;p100">
            <a:extLst>
              <a:ext uri="{FF2B5EF4-FFF2-40B4-BE49-F238E27FC236}">
                <a16:creationId xmlns:a16="http://schemas.microsoft.com/office/drawing/2014/main" id="{F031AD21-9204-4BE0-9CD6-318B8423EB5D}"/>
              </a:ext>
            </a:extLst>
          </p:cNvPr>
          <p:cNvSpPr txBox="1"/>
          <p:nvPr/>
        </p:nvSpPr>
        <p:spPr>
          <a:xfrm>
            <a:off x="767662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Discipline / Domain</a:t>
            </a:r>
            <a:endParaRPr sz="900" dirty="0">
              <a:latin typeface="+mj-lt"/>
            </a:endParaRPr>
          </a:p>
        </p:txBody>
      </p:sp>
      <p:sp>
        <p:nvSpPr>
          <p:cNvPr id="13" name="Google Shape;4100;p100">
            <a:extLst>
              <a:ext uri="{FF2B5EF4-FFF2-40B4-BE49-F238E27FC236}">
                <a16:creationId xmlns:a16="http://schemas.microsoft.com/office/drawing/2014/main" id="{8216EDEC-B09B-48D7-A5E4-23CBC9D3D56F}"/>
              </a:ext>
            </a:extLst>
          </p:cNvPr>
          <p:cNvSpPr txBox="1"/>
          <p:nvPr/>
        </p:nvSpPr>
        <p:spPr>
          <a:xfrm>
            <a:off x="817462" y="25983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Earth Science</a:t>
            </a:r>
            <a:endParaRPr sz="900" dirty="0">
              <a:latin typeface="+mj-lt"/>
            </a:endParaRPr>
          </a:p>
        </p:txBody>
      </p:sp>
      <p:sp>
        <p:nvSpPr>
          <p:cNvPr id="14" name="Google Shape;4101;p100">
            <a:extLst>
              <a:ext uri="{FF2B5EF4-FFF2-40B4-BE49-F238E27FC236}">
                <a16:creationId xmlns:a16="http://schemas.microsoft.com/office/drawing/2014/main" id="{EC851F97-D6CE-4496-BBBB-47146777F986}"/>
              </a:ext>
            </a:extLst>
          </p:cNvPr>
          <p:cNvSpPr txBox="1"/>
          <p:nvPr/>
        </p:nvSpPr>
        <p:spPr>
          <a:xfrm>
            <a:off x="817461" y="2997228"/>
            <a:ext cx="1724771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Engineering &amp; Technical sciences</a:t>
            </a:r>
            <a:endParaRPr sz="900" dirty="0">
              <a:latin typeface="+mj-lt"/>
            </a:endParaRPr>
          </a:p>
        </p:txBody>
      </p:sp>
      <p:sp>
        <p:nvSpPr>
          <p:cNvPr id="15" name="Google Shape;4102;p100">
            <a:extLst>
              <a:ext uri="{FF2B5EF4-FFF2-40B4-BE49-F238E27FC236}">
                <a16:creationId xmlns:a16="http://schemas.microsoft.com/office/drawing/2014/main" id="{DC3433F6-3CD3-4562-9BC6-A8B942804562}"/>
              </a:ext>
            </a:extLst>
          </p:cNvPr>
          <p:cNvSpPr txBox="1"/>
          <p:nvPr/>
        </p:nvSpPr>
        <p:spPr>
          <a:xfrm>
            <a:off x="817462" y="340012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Humanities, Spatial, Health, etc. </a:t>
            </a:r>
            <a:endParaRPr sz="900" dirty="0">
              <a:latin typeface="+mj-lt"/>
            </a:endParaRPr>
          </a:p>
        </p:txBody>
      </p:sp>
      <p:sp>
        <p:nvSpPr>
          <p:cNvPr id="16" name="Google Shape;4103;p100">
            <a:extLst>
              <a:ext uri="{FF2B5EF4-FFF2-40B4-BE49-F238E27FC236}">
                <a16:creationId xmlns:a16="http://schemas.microsoft.com/office/drawing/2014/main" id="{D6D60C05-2374-49E7-BD78-0FC410783765}"/>
              </a:ext>
            </a:extLst>
          </p:cNvPr>
          <p:cNvSpPr txBox="1"/>
          <p:nvPr/>
        </p:nvSpPr>
        <p:spPr>
          <a:xfrm>
            <a:off x="817462" y="381494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Human-Environment Observatories (OHMs)</a:t>
            </a:r>
            <a:endParaRPr sz="900" dirty="0">
              <a:latin typeface="+mj-lt"/>
            </a:endParaRPr>
          </a:p>
        </p:txBody>
      </p:sp>
      <p:sp>
        <p:nvSpPr>
          <p:cNvPr id="21" name="Google Shape;4108;p100">
            <a:extLst>
              <a:ext uri="{FF2B5EF4-FFF2-40B4-BE49-F238E27FC236}">
                <a16:creationId xmlns:a16="http://schemas.microsoft.com/office/drawing/2014/main" id="{1E287DBA-BC74-40FC-80F9-855225779A32}"/>
              </a:ext>
            </a:extLst>
          </p:cNvPr>
          <p:cNvSpPr txBox="1"/>
          <p:nvPr/>
        </p:nvSpPr>
        <p:spPr>
          <a:xfrm>
            <a:off x="817462" y="423355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Biology</a:t>
            </a:r>
            <a:endParaRPr sz="900" dirty="0">
              <a:latin typeface="+mj-lt"/>
            </a:endParaRPr>
          </a:p>
        </p:txBody>
      </p:sp>
      <p:sp>
        <p:nvSpPr>
          <p:cNvPr id="79" name="Google Shape;4108;p100">
            <a:extLst>
              <a:ext uri="{FF2B5EF4-FFF2-40B4-BE49-F238E27FC236}">
                <a16:creationId xmlns:a16="http://schemas.microsoft.com/office/drawing/2014/main" id="{596E5998-AC6A-423B-BC26-BDC4173FCA2B}"/>
              </a:ext>
            </a:extLst>
          </p:cNvPr>
          <p:cNvSpPr txBox="1"/>
          <p:nvPr/>
        </p:nvSpPr>
        <p:spPr>
          <a:xfrm>
            <a:off x="817462" y="466710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Agronomic &amp; Biomedical</a:t>
            </a:r>
            <a:endParaRPr sz="900" dirty="0">
              <a:latin typeface="+mj-lt"/>
            </a:endParaRPr>
          </a:p>
        </p:txBody>
      </p:sp>
      <p:sp>
        <p:nvSpPr>
          <p:cNvPr id="80" name="Google Shape;4108;p100">
            <a:extLst>
              <a:ext uri="{FF2B5EF4-FFF2-40B4-BE49-F238E27FC236}">
                <a16:creationId xmlns:a16="http://schemas.microsoft.com/office/drawing/2014/main" id="{01DFC40D-E8A9-49D7-B613-C9DF6CA17C23}"/>
              </a:ext>
            </a:extLst>
          </p:cNvPr>
          <p:cNvSpPr txBox="1"/>
          <p:nvPr/>
        </p:nvSpPr>
        <p:spPr>
          <a:xfrm>
            <a:off x="817462" y="50876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b="1" u="sng" dirty="0">
                <a:latin typeface="+mj-lt"/>
                <a:cs typeface="Arial" panose="020B0604020202020204" pitchFamily="34" charset="0"/>
              </a:rPr>
              <a:t>ALL</a:t>
            </a:r>
            <a:r>
              <a:rPr lang="nl-BE" sz="900" dirty="0">
                <a:latin typeface="+mj-lt"/>
                <a:cs typeface="Arial" panose="020B0604020202020204" pitchFamily="34" charset="0"/>
              </a:rPr>
              <a:t> disciplines / domains</a:t>
            </a:r>
            <a:endParaRPr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Google Shape;4120;p100">
            <a:extLst>
              <a:ext uri="{FF2B5EF4-FFF2-40B4-BE49-F238E27FC236}">
                <a16:creationId xmlns:a16="http://schemas.microsoft.com/office/drawing/2014/main" id="{60D9B33B-F0E7-4E13-9833-FB344B8BA2D4}"/>
              </a:ext>
            </a:extLst>
          </p:cNvPr>
          <p:cNvSpPr txBox="1"/>
          <p:nvPr/>
        </p:nvSpPr>
        <p:spPr>
          <a:xfrm>
            <a:off x="467136" y="4641673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dirty="0"/>
          </a:p>
        </p:txBody>
      </p:sp>
      <p:sp>
        <p:nvSpPr>
          <p:cNvPr id="82" name="Google Shape;4120;p100">
            <a:extLst>
              <a:ext uri="{FF2B5EF4-FFF2-40B4-BE49-F238E27FC236}">
                <a16:creationId xmlns:a16="http://schemas.microsoft.com/office/drawing/2014/main" id="{0A259109-A9BD-4653-9CEE-24D03B905429}"/>
              </a:ext>
            </a:extLst>
          </p:cNvPr>
          <p:cNvSpPr txBox="1"/>
          <p:nvPr/>
        </p:nvSpPr>
        <p:spPr>
          <a:xfrm>
            <a:off x="469273" y="5055619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94" name="Google Shape;4094;p100">
            <a:extLst>
              <a:ext uri="{FF2B5EF4-FFF2-40B4-BE49-F238E27FC236}">
                <a16:creationId xmlns:a16="http://schemas.microsoft.com/office/drawing/2014/main" id="{127FC96B-4D3E-4626-8868-DAD56C0940CF}"/>
              </a:ext>
            </a:extLst>
          </p:cNvPr>
          <p:cNvSpPr txBox="1"/>
          <p:nvPr/>
        </p:nvSpPr>
        <p:spPr>
          <a:xfrm>
            <a:off x="2810653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Affiliation / Tool</a:t>
            </a:r>
            <a:r>
              <a:rPr lang="en-GB" sz="9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sz="900" dirty="0">
              <a:latin typeface="+mj-lt"/>
            </a:endParaRPr>
          </a:p>
        </p:txBody>
      </p:sp>
      <p:sp>
        <p:nvSpPr>
          <p:cNvPr id="95" name="Google Shape;4100;p100">
            <a:extLst>
              <a:ext uri="{FF2B5EF4-FFF2-40B4-BE49-F238E27FC236}">
                <a16:creationId xmlns:a16="http://schemas.microsoft.com/office/drawing/2014/main" id="{1B04CD3E-E8E6-410B-A09D-D1094E17D726}"/>
              </a:ext>
            </a:extLst>
          </p:cNvPr>
          <p:cNvSpPr txBox="1"/>
          <p:nvPr/>
        </p:nvSpPr>
        <p:spPr>
          <a:xfrm>
            <a:off x="2860453" y="25983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NCEI of NOAA </a:t>
            </a:r>
          </a:p>
        </p:txBody>
      </p:sp>
      <p:sp>
        <p:nvSpPr>
          <p:cNvPr id="96" name="Google Shape;4101;p100">
            <a:extLst>
              <a:ext uri="{FF2B5EF4-FFF2-40B4-BE49-F238E27FC236}">
                <a16:creationId xmlns:a16="http://schemas.microsoft.com/office/drawing/2014/main" id="{9D3BD144-E7DE-4006-81F9-E96E6C0DD313}"/>
              </a:ext>
            </a:extLst>
          </p:cNvPr>
          <p:cNvSpPr txBox="1"/>
          <p:nvPr/>
        </p:nvSpPr>
        <p:spPr>
          <a:xfrm>
            <a:off x="2860452" y="2997228"/>
            <a:ext cx="1724771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4TU.ResearchData </a:t>
            </a:r>
          </a:p>
        </p:txBody>
      </p:sp>
      <p:sp>
        <p:nvSpPr>
          <p:cNvPr id="97" name="Google Shape;4102;p100">
            <a:extLst>
              <a:ext uri="{FF2B5EF4-FFF2-40B4-BE49-F238E27FC236}">
                <a16:creationId xmlns:a16="http://schemas.microsoft.com/office/drawing/2014/main" id="{AD474175-1D29-4E7F-BBD8-79A09136C19D}"/>
              </a:ext>
            </a:extLst>
          </p:cNvPr>
          <p:cNvSpPr txBox="1"/>
          <p:nvPr/>
        </p:nvSpPr>
        <p:spPr>
          <a:xfrm>
            <a:off x="2860453" y="340012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FAIRsFAIR</a:t>
            </a:r>
            <a:endParaRPr lang="en-GB" sz="9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98" name="Google Shape;4103;p100">
            <a:extLst>
              <a:ext uri="{FF2B5EF4-FFF2-40B4-BE49-F238E27FC236}">
                <a16:creationId xmlns:a16="http://schemas.microsoft.com/office/drawing/2014/main" id="{EE204EDB-AB37-4A05-ABC4-E185E82ED93E}"/>
              </a:ext>
            </a:extLst>
          </p:cNvPr>
          <p:cNvSpPr txBox="1"/>
          <p:nvPr/>
        </p:nvSpPr>
        <p:spPr>
          <a:xfrm>
            <a:off x="2860453" y="381494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DRIIHM infrastructure</a:t>
            </a:r>
          </a:p>
        </p:txBody>
      </p:sp>
      <p:sp>
        <p:nvSpPr>
          <p:cNvPr id="99" name="Google Shape;4108;p100">
            <a:extLst>
              <a:ext uri="{FF2B5EF4-FFF2-40B4-BE49-F238E27FC236}">
                <a16:creationId xmlns:a16="http://schemas.microsoft.com/office/drawing/2014/main" id="{FFA1811B-3EDE-4598-B819-90169F0B0B42}"/>
              </a:ext>
            </a:extLst>
          </p:cNvPr>
          <p:cNvSpPr txBox="1"/>
          <p:nvPr/>
        </p:nvSpPr>
        <p:spPr>
          <a:xfrm>
            <a:off x="2860453" y="423355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ODAM information system</a:t>
            </a:r>
            <a:endParaRPr sz="900" dirty="0">
              <a:latin typeface="+mj-lt"/>
            </a:endParaRPr>
          </a:p>
        </p:txBody>
      </p:sp>
      <p:sp>
        <p:nvSpPr>
          <p:cNvPr id="100" name="Google Shape;4108;p100">
            <a:extLst>
              <a:ext uri="{FF2B5EF4-FFF2-40B4-BE49-F238E27FC236}">
                <a16:creationId xmlns:a16="http://schemas.microsoft.com/office/drawing/2014/main" id="{511B3D6E-B489-4158-9B6E-DCFEB3D02DB7}"/>
              </a:ext>
            </a:extLst>
          </p:cNvPr>
          <p:cNvSpPr txBox="1"/>
          <p:nvPr/>
        </p:nvSpPr>
        <p:spPr>
          <a:xfrm>
            <a:off x="2860453" y="466710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Agroportal</a:t>
            </a:r>
            <a:endParaRPr sz="900" dirty="0">
              <a:latin typeface="+mj-lt"/>
            </a:endParaRPr>
          </a:p>
        </p:txBody>
      </p:sp>
      <p:sp>
        <p:nvSpPr>
          <p:cNvPr id="101" name="Google Shape;4108;p100">
            <a:extLst>
              <a:ext uri="{FF2B5EF4-FFF2-40B4-BE49-F238E27FC236}">
                <a16:creationId xmlns:a16="http://schemas.microsoft.com/office/drawing/2014/main" id="{2F30C85A-00C9-4E1B-A84E-C6AE0228A043}"/>
              </a:ext>
            </a:extLst>
          </p:cNvPr>
          <p:cNvSpPr txBox="1"/>
          <p:nvPr/>
        </p:nvSpPr>
        <p:spPr>
          <a:xfrm>
            <a:off x="2860453" y="50876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ARDC FAIR self-assessment tool </a:t>
            </a:r>
          </a:p>
        </p:txBody>
      </p:sp>
      <p:sp>
        <p:nvSpPr>
          <p:cNvPr id="103" name="Google Shape;4094;p100">
            <a:extLst>
              <a:ext uri="{FF2B5EF4-FFF2-40B4-BE49-F238E27FC236}">
                <a16:creationId xmlns:a16="http://schemas.microsoft.com/office/drawing/2014/main" id="{0221F822-D287-4EEB-AA92-69E90C530DBA}"/>
              </a:ext>
            </a:extLst>
          </p:cNvPr>
          <p:cNvSpPr txBox="1"/>
          <p:nvPr/>
        </p:nvSpPr>
        <p:spPr>
          <a:xfrm>
            <a:off x="4853644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Tester</a:t>
            </a:r>
            <a:endParaRPr sz="900" dirty="0">
              <a:latin typeface="+mj-lt"/>
            </a:endParaRPr>
          </a:p>
        </p:txBody>
      </p:sp>
      <p:sp>
        <p:nvSpPr>
          <p:cNvPr id="104" name="Google Shape;4100;p100">
            <a:extLst>
              <a:ext uri="{FF2B5EF4-FFF2-40B4-BE49-F238E27FC236}">
                <a16:creationId xmlns:a16="http://schemas.microsoft.com/office/drawing/2014/main" id="{E9CEAA71-BA26-4850-AF40-D81E38EC9496}"/>
              </a:ext>
            </a:extLst>
          </p:cNvPr>
          <p:cNvSpPr txBox="1"/>
          <p:nvPr/>
        </p:nvSpPr>
        <p:spPr>
          <a:xfrm>
            <a:off x="4903444" y="25983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Ge Peng</a:t>
            </a:r>
            <a:endParaRPr sz="900" dirty="0">
              <a:latin typeface="+mj-lt"/>
            </a:endParaRPr>
          </a:p>
        </p:txBody>
      </p:sp>
      <p:sp>
        <p:nvSpPr>
          <p:cNvPr id="105" name="Google Shape;4101;p100">
            <a:extLst>
              <a:ext uri="{FF2B5EF4-FFF2-40B4-BE49-F238E27FC236}">
                <a16:creationId xmlns:a16="http://schemas.microsoft.com/office/drawing/2014/main" id="{77FAD8CE-4E65-40E2-B9B6-4DC840FD2A4E}"/>
              </a:ext>
            </a:extLst>
          </p:cNvPr>
          <p:cNvSpPr txBox="1"/>
          <p:nvPr/>
        </p:nvSpPr>
        <p:spPr>
          <a:xfrm>
            <a:off x="4903443" y="2997228"/>
            <a:ext cx="1724771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600" dirty="0">
                <a:latin typeface="+mj-lt"/>
              </a:rPr>
              <a:t>Egbert Gramsbergen, Paula Martinez-Lavanchy, Madeleine de Smaele, Marta Teperek</a:t>
            </a:r>
            <a:endParaRPr sz="600" dirty="0">
              <a:latin typeface="+mj-lt"/>
            </a:endParaRPr>
          </a:p>
        </p:txBody>
      </p:sp>
      <p:sp>
        <p:nvSpPr>
          <p:cNvPr id="106" name="Google Shape;4102;p100">
            <a:extLst>
              <a:ext uri="{FF2B5EF4-FFF2-40B4-BE49-F238E27FC236}">
                <a16:creationId xmlns:a16="http://schemas.microsoft.com/office/drawing/2014/main" id="{D7E17E93-7A4E-4FB2-B313-B80E703A3F73}"/>
              </a:ext>
            </a:extLst>
          </p:cNvPr>
          <p:cNvSpPr txBox="1"/>
          <p:nvPr/>
        </p:nvSpPr>
        <p:spPr>
          <a:xfrm>
            <a:off x="4903444" y="340012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dirty="0">
                <a:latin typeface="+mj-lt"/>
              </a:rPr>
              <a:t>Anusuriya Devaraju</a:t>
            </a:r>
            <a:endParaRPr sz="900" dirty="0">
              <a:latin typeface="+mj-lt"/>
            </a:endParaRPr>
          </a:p>
        </p:txBody>
      </p:sp>
      <p:sp>
        <p:nvSpPr>
          <p:cNvPr id="107" name="Google Shape;4103;p100">
            <a:extLst>
              <a:ext uri="{FF2B5EF4-FFF2-40B4-BE49-F238E27FC236}">
                <a16:creationId xmlns:a16="http://schemas.microsoft.com/office/drawing/2014/main" id="{1E144C4F-6E79-41BD-9D2E-FD365A0CEDB3}"/>
              </a:ext>
            </a:extLst>
          </p:cNvPr>
          <p:cNvSpPr txBox="1"/>
          <p:nvPr/>
        </p:nvSpPr>
        <p:spPr>
          <a:xfrm>
            <a:off x="4903444" y="3814941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Romain David &amp; Emilie </a:t>
            </a:r>
            <a:r>
              <a:rPr lang="en-GB" sz="900" dirty="0" err="1">
                <a:latin typeface="+mj-lt"/>
                <a:sym typeface="Arial"/>
              </a:rPr>
              <a:t>Lerigoleur</a:t>
            </a:r>
            <a:endParaRPr sz="900" dirty="0">
              <a:latin typeface="+mj-lt"/>
            </a:endParaRPr>
          </a:p>
        </p:txBody>
      </p:sp>
      <p:sp>
        <p:nvSpPr>
          <p:cNvPr id="108" name="Google Shape;4108;p100">
            <a:extLst>
              <a:ext uri="{FF2B5EF4-FFF2-40B4-BE49-F238E27FC236}">
                <a16:creationId xmlns:a16="http://schemas.microsoft.com/office/drawing/2014/main" id="{17AF699F-4AD0-4E06-A60B-410576D594F9}"/>
              </a:ext>
            </a:extLst>
          </p:cNvPr>
          <p:cNvSpPr txBox="1"/>
          <p:nvPr/>
        </p:nvSpPr>
        <p:spPr>
          <a:xfrm>
            <a:off x="4903444" y="423355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Romain David &amp; Daniel Jacob</a:t>
            </a:r>
            <a:endParaRPr sz="900" dirty="0">
              <a:latin typeface="+mj-lt"/>
            </a:endParaRPr>
          </a:p>
        </p:txBody>
      </p:sp>
      <p:sp>
        <p:nvSpPr>
          <p:cNvPr id="109" name="Google Shape;4108;p100">
            <a:extLst>
              <a:ext uri="{FF2B5EF4-FFF2-40B4-BE49-F238E27FC236}">
                <a16:creationId xmlns:a16="http://schemas.microsoft.com/office/drawing/2014/main" id="{187EF47E-D78A-4687-A3D9-2C57E3EDB595}"/>
              </a:ext>
            </a:extLst>
          </p:cNvPr>
          <p:cNvSpPr txBox="1"/>
          <p:nvPr/>
        </p:nvSpPr>
        <p:spPr>
          <a:xfrm>
            <a:off x="4903444" y="4667105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ctr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700" dirty="0">
                <a:latin typeface="+mj-lt"/>
              </a:rPr>
              <a:t>Romain David, Clément Jonquet &amp; Emma Amdouni</a:t>
            </a:r>
            <a:endParaRPr sz="700" dirty="0">
              <a:latin typeface="+mj-lt"/>
            </a:endParaRPr>
          </a:p>
        </p:txBody>
      </p:sp>
      <p:sp>
        <p:nvSpPr>
          <p:cNvPr id="110" name="Google Shape;4108;p100">
            <a:extLst>
              <a:ext uri="{FF2B5EF4-FFF2-40B4-BE49-F238E27FC236}">
                <a16:creationId xmlns:a16="http://schemas.microsoft.com/office/drawing/2014/main" id="{F90DF95D-B74B-4704-AADF-1D34AA1C1B11}"/>
              </a:ext>
            </a:extLst>
          </p:cNvPr>
          <p:cNvSpPr txBox="1"/>
          <p:nvPr/>
        </p:nvSpPr>
        <p:spPr>
          <a:xfrm>
            <a:off x="4903444" y="5087680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Kerry </a:t>
            </a:r>
            <a:r>
              <a:rPr lang="en-GB" sz="900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Levett</a:t>
            </a: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&amp; Nichola Burton</a:t>
            </a:r>
            <a:endParaRPr sz="900" dirty="0">
              <a:latin typeface="+mj-lt"/>
            </a:endParaRPr>
          </a:p>
        </p:txBody>
      </p:sp>
      <p:sp>
        <p:nvSpPr>
          <p:cNvPr id="121" name="Google Shape;4094;p100">
            <a:extLst>
              <a:ext uri="{FF2B5EF4-FFF2-40B4-BE49-F238E27FC236}">
                <a16:creationId xmlns:a16="http://schemas.microsoft.com/office/drawing/2014/main" id="{453DCC98-611E-4766-9FDC-7BA2AE73AEE1}"/>
              </a:ext>
            </a:extLst>
          </p:cNvPr>
          <p:cNvSpPr txBox="1"/>
          <p:nvPr/>
        </p:nvSpPr>
        <p:spPr>
          <a:xfrm>
            <a:off x="6896636" y="2261285"/>
            <a:ext cx="1918388" cy="394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Entity</a:t>
            </a:r>
            <a:endParaRPr sz="900" dirty="0">
              <a:latin typeface="+mj-lt"/>
            </a:endParaRPr>
          </a:p>
        </p:txBody>
      </p:sp>
      <p:sp>
        <p:nvSpPr>
          <p:cNvPr id="122" name="Google Shape;4100;p100">
            <a:extLst>
              <a:ext uri="{FF2B5EF4-FFF2-40B4-BE49-F238E27FC236}">
                <a16:creationId xmlns:a16="http://schemas.microsoft.com/office/drawing/2014/main" id="{B3B9A503-7669-4338-8B94-5A543B781D42}"/>
              </a:ext>
            </a:extLst>
          </p:cNvPr>
          <p:cNvSpPr txBox="1"/>
          <p:nvPr/>
        </p:nvSpPr>
        <p:spPr>
          <a:xfrm>
            <a:off x="6946436" y="2598380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>
                <a:latin typeface="+mj-lt"/>
                <a:sym typeface="Arial"/>
              </a:rPr>
              <a:t>Dataset</a:t>
            </a:r>
            <a:endParaRPr sz="900" dirty="0">
              <a:latin typeface="+mj-lt"/>
            </a:endParaRPr>
          </a:p>
        </p:txBody>
      </p:sp>
      <p:sp>
        <p:nvSpPr>
          <p:cNvPr id="123" name="Google Shape;4101;p100">
            <a:extLst>
              <a:ext uri="{FF2B5EF4-FFF2-40B4-BE49-F238E27FC236}">
                <a16:creationId xmlns:a16="http://schemas.microsoft.com/office/drawing/2014/main" id="{4FD1BEC1-2DB6-423B-86C9-65DF38A366A9}"/>
              </a:ext>
            </a:extLst>
          </p:cNvPr>
          <p:cNvSpPr txBox="1"/>
          <p:nvPr/>
        </p:nvSpPr>
        <p:spPr>
          <a:xfrm>
            <a:off x="6946435" y="2997228"/>
            <a:ext cx="1724771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defRPr>
            </a:lvl2pPr>
          </a:lstStyle>
          <a:p>
            <a:pPr lvl="1"/>
            <a:r>
              <a:rPr lang="en-GB" sz="900">
                <a:latin typeface="+mj-lt"/>
                <a:sym typeface="Arial"/>
              </a:rPr>
              <a:t>Dataset</a:t>
            </a:r>
            <a:endParaRPr sz="900" dirty="0">
              <a:latin typeface="+mj-lt"/>
            </a:endParaRPr>
          </a:p>
        </p:txBody>
      </p:sp>
      <p:sp>
        <p:nvSpPr>
          <p:cNvPr id="124" name="Google Shape;4102;p100">
            <a:extLst>
              <a:ext uri="{FF2B5EF4-FFF2-40B4-BE49-F238E27FC236}">
                <a16:creationId xmlns:a16="http://schemas.microsoft.com/office/drawing/2014/main" id="{A8062CD8-2B63-4703-861E-A38E95198AD5}"/>
              </a:ext>
            </a:extLst>
          </p:cNvPr>
          <p:cNvSpPr txBox="1"/>
          <p:nvPr/>
        </p:nvSpPr>
        <p:spPr>
          <a:xfrm>
            <a:off x="6946436" y="3400121"/>
            <a:ext cx="1724770" cy="277004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FFFFFF"/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GB" sz="900">
                <a:latin typeface="+mj-lt"/>
                <a:sym typeface="Arial"/>
              </a:rPr>
              <a:t>Methodology</a:t>
            </a:r>
            <a:endParaRPr sz="900" dirty="0">
              <a:latin typeface="+mj-lt"/>
            </a:endParaRPr>
          </a:p>
        </p:txBody>
      </p:sp>
      <p:sp>
        <p:nvSpPr>
          <p:cNvPr id="125" name="Google Shape;4103;p100">
            <a:extLst>
              <a:ext uri="{FF2B5EF4-FFF2-40B4-BE49-F238E27FC236}">
                <a16:creationId xmlns:a16="http://schemas.microsoft.com/office/drawing/2014/main" id="{AAC4E4E1-6CD7-4D9B-AB7B-DCFD5365D551}"/>
              </a:ext>
            </a:extLst>
          </p:cNvPr>
          <p:cNvSpPr txBox="1"/>
          <p:nvPr/>
        </p:nvSpPr>
        <p:spPr>
          <a:xfrm>
            <a:off x="6946436" y="3814941"/>
            <a:ext cx="1724770" cy="277004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rgbClr val="FFFFFF"/>
                </a:solidFill>
                <a:latin typeface="+mj-lt"/>
                <a:cs typeface="Arial"/>
                <a:sym typeface="Arial"/>
              </a:rPr>
              <a:t>Methodology</a:t>
            </a:r>
            <a:endParaRPr sz="900" dirty="0">
              <a:latin typeface="+mj-lt"/>
            </a:endParaRPr>
          </a:p>
        </p:txBody>
      </p:sp>
      <p:sp>
        <p:nvSpPr>
          <p:cNvPr id="126" name="Google Shape;4108;p100">
            <a:extLst>
              <a:ext uri="{FF2B5EF4-FFF2-40B4-BE49-F238E27FC236}">
                <a16:creationId xmlns:a16="http://schemas.microsoft.com/office/drawing/2014/main" id="{60E597F2-2D79-47C9-9570-8EB0BB02490F}"/>
              </a:ext>
            </a:extLst>
          </p:cNvPr>
          <p:cNvSpPr txBox="1"/>
          <p:nvPr/>
        </p:nvSpPr>
        <p:spPr>
          <a:xfrm>
            <a:off x="6946436" y="4233555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Dataset</a:t>
            </a:r>
            <a:endParaRPr dirty="0"/>
          </a:p>
        </p:txBody>
      </p:sp>
      <p:sp>
        <p:nvSpPr>
          <p:cNvPr id="127" name="Google Shape;4108;p100">
            <a:extLst>
              <a:ext uri="{FF2B5EF4-FFF2-40B4-BE49-F238E27FC236}">
                <a16:creationId xmlns:a16="http://schemas.microsoft.com/office/drawing/2014/main" id="{9BA838EB-251F-4C8F-A159-92509DF38464}"/>
              </a:ext>
            </a:extLst>
          </p:cNvPr>
          <p:cNvSpPr txBox="1"/>
          <p:nvPr/>
        </p:nvSpPr>
        <p:spPr>
          <a:xfrm>
            <a:off x="6946436" y="4667105"/>
            <a:ext cx="1724770" cy="277004"/>
          </a:xfrm>
          <a:prstGeom prst="rect">
            <a:avLst/>
          </a:prstGeom>
          <a:solidFill>
            <a:schemeClr val="accent6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>
                <a:solidFill>
                  <a:srgbClr val="FFFFFF"/>
                </a:solidFill>
                <a:latin typeface="+mj-lt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Ontology</a:t>
            </a:r>
            <a:endParaRPr dirty="0"/>
          </a:p>
        </p:txBody>
      </p:sp>
      <p:sp>
        <p:nvSpPr>
          <p:cNvPr id="128" name="Google Shape;4108;p100">
            <a:extLst>
              <a:ext uri="{FF2B5EF4-FFF2-40B4-BE49-F238E27FC236}">
                <a16:creationId xmlns:a16="http://schemas.microsoft.com/office/drawing/2014/main" id="{2224357E-0362-476B-ADD7-C3CE4FC488EA}"/>
              </a:ext>
            </a:extLst>
          </p:cNvPr>
          <p:cNvSpPr txBox="1"/>
          <p:nvPr/>
        </p:nvSpPr>
        <p:spPr>
          <a:xfrm>
            <a:off x="6946436" y="5087680"/>
            <a:ext cx="1724770" cy="277004"/>
          </a:xfrm>
          <a:prstGeom prst="rect">
            <a:avLst/>
          </a:prstGeom>
          <a:solidFill>
            <a:schemeClr val="accent5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FFFFFF"/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GB" sz="900" dirty="0">
                <a:latin typeface="+mj-lt"/>
                <a:sym typeface="Arial"/>
              </a:rPr>
              <a:t>Methodology</a:t>
            </a:r>
            <a:endParaRPr sz="900" dirty="0">
              <a:latin typeface="+mj-lt"/>
            </a:endParaRPr>
          </a:p>
        </p:txBody>
      </p:sp>
      <p:cxnSp>
        <p:nvCxnSpPr>
          <p:cNvPr id="24" name="Google Shape;4111;p100">
            <a:extLst>
              <a:ext uri="{FF2B5EF4-FFF2-40B4-BE49-F238E27FC236}">
                <a16:creationId xmlns:a16="http://schemas.microsoft.com/office/drawing/2014/main" id="{72D87C90-6CFE-4759-AAA3-E3BA555C9409}"/>
              </a:ext>
            </a:extLst>
          </p:cNvPr>
          <p:cNvCxnSpPr>
            <a:cxnSpLocks/>
          </p:cNvCxnSpPr>
          <p:nvPr/>
        </p:nvCxnSpPr>
        <p:spPr>
          <a:xfrm>
            <a:off x="467137" y="2538080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" name="Google Shape;4112;p100">
            <a:extLst>
              <a:ext uri="{FF2B5EF4-FFF2-40B4-BE49-F238E27FC236}">
                <a16:creationId xmlns:a16="http://schemas.microsoft.com/office/drawing/2014/main" id="{E459654F-E117-4845-8BB8-DA47A8BF01BC}"/>
              </a:ext>
            </a:extLst>
          </p:cNvPr>
          <p:cNvCxnSpPr>
            <a:cxnSpLocks/>
          </p:cNvCxnSpPr>
          <p:nvPr/>
        </p:nvCxnSpPr>
        <p:spPr>
          <a:xfrm>
            <a:off x="467137" y="2939236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" name="Google Shape;4113;p100">
            <a:extLst>
              <a:ext uri="{FF2B5EF4-FFF2-40B4-BE49-F238E27FC236}">
                <a16:creationId xmlns:a16="http://schemas.microsoft.com/office/drawing/2014/main" id="{796EB69C-3E06-4210-8089-0073D27C0AAD}"/>
              </a:ext>
            </a:extLst>
          </p:cNvPr>
          <p:cNvCxnSpPr>
            <a:cxnSpLocks/>
          </p:cNvCxnSpPr>
          <p:nvPr/>
        </p:nvCxnSpPr>
        <p:spPr>
          <a:xfrm>
            <a:off x="467137" y="3337441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" name="Google Shape;4114;p100">
            <a:extLst>
              <a:ext uri="{FF2B5EF4-FFF2-40B4-BE49-F238E27FC236}">
                <a16:creationId xmlns:a16="http://schemas.microsoft.com/office/drawing/2014/main" id="{D779C227-CB60-4A84-88A6-F9587E6ED10E}"/>
              </a:ext>
            </a:extLst>
          </p:cNvPr>
          <p:cNvCxnSpPr>
            <a:cxnSpLocks/>
          </p:cNvCxnSpPr>
          <p:nvPr/>
        </p:nvCxnSpPr>
        <p:spPr>
          <a:xfrm>
            <a:off x="467137" y="3748434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" name="Google Shape;4115;p100">
            <a:extLst>
              <a:ext uri="{FF2B5EF4-FFF2-40B4-BE49-F238E27FC236}">
                <a16:creationId xmlns:a16="http://schemas.microsoft.com/office/drawing/2014/main" id="{C9381750-238A-4FF1-822D-D7C935B8F0A5}"/>
              </a:ext>
            </a:extLst>
          </p:cNvPr>
          <p:cNvCxnSpPr>
            <a:cxnSpLocks/>
          </p:cNvCxnSpPr>
          <p:nvPr/>
        </p:nvCxnSpPr>
        <p:spPr>
          <a:xfrm>
            <a:off x="467137" y="4167047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4" name="Google Shape;4111;p100">
            <a:extLst>
              <a:ext uri="{FF2B5EF4-FFF2-40B4-BE49-F238E27FC236}">
                <a16:creationId xmlns:a16="http://schemas.microsoft.com/office/drawing/2014/main" id="{0949DE14-3B02-42F1-B9FB-BAFA7E6AB72F}"/>
              </a:ext>
            </a:extLst>
          </p:cNvPr>
          <p:cNvCxnSpPr>
            <a:cxnSpLocks/>
          </p:cNvCxnSpPr>
          <p:nvPr/>
        </p:nvCxnSpPr>
        <p:spPr>
          <a:xfrm>
            <a:off x="467137" y="4589620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75" name="Google Shape;4112;p100">
            <a:extLst>
              <a:ext uri="{FF2B5EF4-FFF2-40B4-BE49-F238E27FC236}">
                <a16:creationId xmlns:a16="http://schemas.microsoft.com/office/drawing/2014/main" id="{F37AAD91-84E4-4427-B151-7BCCFAA0E819}"/>
              </a:ext>
            </a:extLst>
          </p:cNvPr>
          <p:cNvCxnSpPr>
            <a:cxnSpLocks/>
          </p:cNvCxnSpPr>
          <p:nvPr/>
        </p:nvCxnSpPr>
        <p:spPr>
          <a:xfrm>
            <a:off x="467136" y="5020920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" name="Google Shape;4108;p100">
            <a:extLst>
              <a:ext uri="{FF2B5EF4-FFF2-40B4-BE49-F238E27FC236}">
                <a16:creationId xmlns:a16="http://schemas.microsoft.com/office/drawing/2014/main" id="{27BA218D-83A5-4E93-B437-72C93DB7CCC6}"/>
              </a:ext>
            </a:extLst>
          </p:cNvPr>
          <p:cNvSpPr txBox="1"/>
          <p:nvPr/>
        </p:nvSpPr>
        <p:spPr>
          <a:xfrm>
            <a:off x="817462" y="5453152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dirty="0">
                <a:latin typeface="+mj-lt"/>
                <a:cs typeface="Arial" panose="020B0604020202020204" pitchFamily="34" charset="0"/>
              </a:rPr>
              <a:t>Humanities &amp; Social Sciences</a:t>
            </a:r>
            <a:endParaRPr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Google Shape;4108;p100">
            <a:extLst>
              <a:ext uri="{FF2B5EF4-FFF2-40B4-BE49-F238E27FC236}">
                <a16:creationId xmlns:a16="http://schemas.microsoft.com/office/drawing/2014/main" id="{7BAF9A2D-B352-42C2-A69A-5740815895EA}"/>
              </a:ext>
            </a:extLst>
          </p:cNvPr>
          <p:cNvSpPr txBox="1"/>
          <p:nvPr/>
        </p:nvSpPr>
        <p:spPr>
          <a:xfrm>
            <a:off x="817462" y="5825864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900" dirty="0">
                <a:latin typeface="+mj-lt"/>
                <a:cs typeface="Arial" panose="020B0604020202020204" pitchFamily="34" charset="0"/>
              </a:rPr>
              <a:t>Astronomy</a:t>
            </a:r>
            <a:endParaRPr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Google Shape;4108;p100">
            <a:extLst>
              <a:ext uri="{FF2B5EF4-FFF2-40B4-BE49-F238E27FC236}">
                <a16:creationId xmlns:a16="http://schemas.microsoft.com/office/drawing/2014/main" id="{D1299DA9-CF01-47D9-BA24-931F222C4752}"/>
              </a:ext>
            </a:extLst>
          </p:cNvPr>
          <p:cNvSpPr txBox="1"/>
          <p:nvPr/>
        </p:nvSpPr>
        <p:spPr>
          <a:xfrm>
            <a:off x="2860453" y="5453152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DRI</a:t>
            </a:r>
          </a:p>
        </p:txBody>
      </p:sp>
      <p:sp>
        <p:nvSpPr>
          <p:cNvPr id="61" name="Google Shape;4108;p100">
            <a:extLst>
              <a:ext uri="{FF2B5EF4-FFF2-40B4-BE49-F238E27FC236}">
                <a16:creationId xmlns:a16="http://schemas.microsoft.com/office/drawing/2014/main" id="{1222808A-13D6-41C9-A9BC-E2C104EAAF94}"/>
              </a:ext>
            </a:extLst>
          </p:cNvPr>
          <p:cNvSpPr txBox="1"/>
          <p:nvPr/>
        </p:nvSpPr>
        <p:spPr>
          <a:xfrm>
            <a:off x="2860452" y="5822224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9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CDS</a:t>
            </a:r>
          </a:p>
        </p:txBody>
      </p:sp>
      <p:sp>
        <p:nvSpPr>
          <p:cNvPr id="62" name="Google Shape;4108;p100">
            <a:extLst>
              <a:ext uri="{FF2B5EF4-FFF2-40B4-BE49-F238E27FC236}">
                <a16:creationId xmlns:a16="http://schemas.microsoft.com/office/drawing/2014/main" id="{B50B292C-9551-418B-B25F-6464D73B4625}"/>
              </a:ext>
            </a:extLst>
          </p:cNvPr>
          <p:cNvSpPr txBox="1"/>
          <p:nvPr/>
        </p:nvSpPr>
        <p:spPr>
          <a:xfrm>
            <a:off x="4903444" y="5453152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lvl="1"/>
            <a:r>
              <a:rPr lang="en-GB" sz="8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Kathryn Cassidy &amp; Natalie Harrower </a:t>
            </a:r>
            <a:endParaRPr sz="800" dirty="0">
              <a:latin typeface="+mj-lt"/>
            </a:endParaRPr>
          </a:p>
        </p:txBody>
      </p:sp>
      <p:sp>
        <p:nvSpPr>
          <p:cNvPr id="63" name="Google Shape;4108;p100">
            <a:extLst>
              <a:ext uri="{FF2B5EF4-FFF2-40B4-BE49-F238E27FC236}">
                <a16:creationId xmlns:a16="http://schemas.microsoft.com/office/drawing/2014/main" id="{EA86BC0B-84B0-4BDC-8AC7-B7F0E57B5077}"/>
              </a:ext>
            </a:extLst>
          </p:cNvPr>
          <p:cNvSpPr txBox="1"/>
          <p:nvPr/>
        </p:nvSpPr>
        <p:spPr>
          <a:xfrm>
            <a:off x="4903443" y="5829836"/>
            <a:ext cx="1724770" cy="2770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Françoise Genova</a:t>
            </a:r>
            <a:endParaRPr sz="900" dirty="0">
              <a:latin typeface="+mj-lt"/>
            </a:endParaRPr>
          </a:p>
        </p:txBody>
      </p:sp>
      <p:sp>
        <p:nvSpPr>
          <p:cNvPr id="64" name="Google Shape;4108;p100">
            <a:extLst>
              <a:ext uri="{FF2B5EF4-FFF2-40B4-BE49-F238E27FC236}">
                <a16:creationId xmlns:a16="http://schemas.microsoft.com/office/drawing/2014/main" id="{EFBD900C-5488-48CC-8F8B-FAEF3B4501EC}"/>
              </a:ext>
            </a:extLst>
          </p:cNvPr>
          <p:cNvSpPr txBox="1"/>
          <p:nvPr/>
        </p:nvSpPr>
        <p:spPr>
          <a:xfrm>
            <a:off x="6946435" y="5453356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Dataset</a:t>
            </a:r>
            <a:endParaRPr dirty="0"/>
          </a:p>
        </p:txBody>
      </p:sp>
      <p:sp>
        <p:nvSpPr>
          <p:cNvPr id="65" name="Google Shape;4108;p100">
            <a:extLst>
              <a:ext uri="{FF2B5EF4-FFF2-40B4-BE49-F238E27FC236}">
                <a16:creationId xmlns:a16="http://schemas.microsoft.com/office/drawing/2014/main" id="{F88D0B19-97F6-436B-8EF8-D5E1263028B6}"/>
              </a:ext>
            </a:extLst>
          </p:cNvPr>
          <p:cNvSpPr txBox="1"/>
          <p:nvPr/>
        </p:nvSpPr>
        <p:spPr>
          <a:xfrm>
            <a:off x="6946435" y="5844172"/>
            <a:ext cx="1724770" cy="27700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1550" tIns="61550" rIns="61550" bIns="30775" anchor="t" anchorCtr="0">
            <a:noAutofit/>
          </a:bodyPr>
          <a:lstStyle>
            <a:defPPr>
              <a:defRPr lang="it-IT" altLang="it-IT"/>
            </a:defPPr>
            <a:lvl2pPr marL="0" marR="0" lvl="1" indent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</a:defRPr>
            </a:lvl2pPr>
          </a:lstStyle>
          <a:p>
            <a:pPr lvl="1"/>
            <a:r>
              <a:rPr lang="en-GB" dirty="0">
                <a:sym typeface="Arial"/>
              </a:rPr>
              <a:t>Dataset</a:t>
            </a:r>
            <a:endParaRPr dirty="0"/>
          </a:p>
        </p:txBody>
      </p:sp>
      <p:sp>
        <p:nvSpPr>
          <p:cNvPr id="66" name="Google Shape;4120;p100">
            <a:extLst>
              <a:ext uri="{FF2B5EF4-FFF2-40B4-BE49-F238E27FC236}">
                <a16:creationId xmlns:a16="http://schemas.microsoft.com/office/drawing/2014/main" id="{AD67CBE7-5702-4BD8-A063-8CB8EEB1AD53}"/>
              </a:ext>
            </a:extLst>
          </p:cNvPr>
          <p:cNvSpPr txBox="1"/>
          <p:nvPr/>
        </p:nvSpPr>
        <p:spPr>
          <a:xfrm>
            <a:off x="469273" y="5425551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8</a:t>
            </a:r>
            <a:endParaRPr dirty="0"/>
          </a:p>
        </p:txBody>
      </p:sp>
      <p:sp>
        <p:nvSpPr>
          <p:cNvPr id="67" name="Google Shape;4120;p100">
            <a:extLst>
              <a:ext uri="{FF2B5EF4-FFF2-40B4-BE49-F238E27FC236}">
                <a16:creationId xmlns:a16="http://schemas.microsoft.com/office/drawing/2014/main" id="{DFAF6527-F216-46EF-885D-D21E2BD90BA2}"/>
              </a:ext>
            </a:extLst>
          </p:cNvPr>
          <p:cNvSpPr txBox="1"/>
          <p:nvPr/>
        </p:nvSpPr>
        <p:spPr>
          <a:xfrm>
            <a:off x="469273" y="5799640"/>
            <a:ext cx="3005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225" tIns="0" rIns="553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B1B1B1"/>
                </a:solidFill>
                <a:latin typeface="Arial"/>
                <a:cs typeface="Arial"/>
                <a:sym typeface="Arial"/>
              </a:rPr>
              <a:t>9</a:t>
            </a:r>
            <a:endParaRPr dirty="0"/>
          </a:p>
        </p:txBody>
      </p:sp>
      <p:cxnSp>
        <p:nvCxnSpPr>
          <p:cNvPr id="68" name="Google Shape;4112;p100">
            <a:extLst>
              <a:ext uri="{FF2B5EF4-FFF2-40B4-BE49-F238E27FC236}">
                <a16:creationId xmlns:a16="http://schemas.microsoft.com/office/drawing/2014/main" id="{C59E3AFD-C630-44A3-9F7B-BDDDAE9F4146}"/>
              </a:ext>
            </a:extLst>
          </p:cNvPr>
          <p:cNvCxnSpPr>
            <a:cxnSpLocks/>
          </p:cNvCxnSpPr>
          <p:nvPr/>
        </p:nvCxnSpPr>
        <p:spPr>
          <a:xfrm>
            <a:off x="467136" y="5407111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9" name="Google Shape;4112;p100">
            <a:extLst>
              <a:ext uri="{FF2B5EF4-FFF2-40B4-BE49-F238E27FC236}">
                <a16:creationId xmlns:a16="http://schemas.microsoft.com/office/drawing/2014/main" id="{A0641B68-9A91-4DF9-A4F8-9741DDC6EA98}"/>
              </a:ext>
            </a:extLst>
          </p:cNvPr>
          <p:cNvCxnSpPr>
            <a:cxnSpLocks/>
          </p:cNvCxnSpPr>
          <p:nvPr/>
        </p:nvCxnSpPr>
        <p:spPr>
          <a:xfrm>
            <a:off x="467136" y="5781311"/>
            <a:ext cx="828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47954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23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567077" y="1609542"/>
            <a:ext cx="7886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There are (too) many indicators. However, others note that this level of granularity is useful, so you need to think about all the aspects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Testing the indicators provided suggestions for improving existing evaluation approaches or existing standards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Issue about distinguishing indicators for metadata separate from data, which does not work for resources with embedded metadata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Overlap between indicators (e.g. across principles F1/A1 and F2/R1) which is the result of FAIR principles not being entirely independent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Some indicators are conditional, e.g. the ones on authentication, authorisation, references and consent – if not applicable, they should not ‘count’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Several indicators require compliance with community standards, but the question is who defines them?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If data is an ontology, different set of indicators or different priorities may be needed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One tester proposes to do away with all priorities entirely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7AF5B8-6F2B-4B2F-98A9-9FBC76E09C9B}"/>
              </a:ext>
            </a:extLst>
          </p:cNvPr>
          <p:cNvGrpSpPr/>
          <p:nvPr/>
        </p:nvGrpSpPr>
        <p:grpSpPr>
          <a:xfrm>
            <a:off x="710103" y="801522"/>
            <a:ext cx="7555628" cy="688747"/>
            <a:chOff x="710103" y="801522"/>
            <a:chExt cx="7555628" cy="688747"/>
          </a:xfrm>
        </p:grpSpPr>
        <p:sp>
          <p:nvSpPr>
            <p:cNvPr id="7" name="Google Shape;2765;p81">
              <a:extLst>
                <a:ext uri="{FF2B5EF4-FFF2-40B4-BE49-F238E27FC236}">
                  <a16:creationId xmlns:a16="http://schemas.microsoft.com/office/drawing/2014/main" id="{81A30809-C9AE-4E28-99EA-D25956691794}"/>
                </a:ext>
              </a:extLst>
            </p:cNvPr>
            <p:cNvSpPr/>
            <p:nvPr/>
          </p:nvSpPr>
          <p:spPr>
            <a:xfrm>
              <a:off x="710103" y="893884"/>
              <a:ext cx="7555628" cy="184724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759;p81">
              <a:extLst>
                <a:ext uri="{FF2B5EF4-FFF2-40B4-BE49-F238E27FC236}">
                  <a16:creationId xmlns:a16="http://schemas.microsoft.com/office/drawing/2014/main" id="{6F66B359-7C09-415C-AE97-9B9F4D4F3669}"/>
                </a:ext>
              </a:extLst>
            </p:cNvPr>
            <p:cNvGrpSpPr/>
            <p:nvPr/>
          </p:nvGrpSpPr>
          <p:grpSpPr>
            <a:xfrm>
              <a:off x="1303336" y="801522"/>
              <a:ext cx="708028" cy="307873"/>
              <a:chOff x="4926080" y="3280644"/>
              <a:chExt cx="828000" cy="360040"/>
            </a:xfrm>
          </p:grpSpPr>
          <p:sp>
            <p:nvSpPr>
              <p:cNvPr id="13" name="Google Shape;2760;p81">
                <a:extLst>
                  <a:ext uri="{FF2B5EF4-FFF2-40B4-BE49-F238E27FC236}">
                    <a16:creationId xmlns:a16="http://schemas.microsoft.com/office/drawing/2014/main" id="{C5FCEB7E-A1E4-4E62-B2E8-1770424FF8D0}"/>
                  </a:ext>
                </a:extLst>
              </p:cNvPr>
              <p:cNvSpPr/>
              <p:nvPr/>
            </p:nvSpPr>
            <p:spPr>
              <a:xfrm>
                <a:off x="4926080" y="3384978"/>
                <a:ext cx="828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127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2761;p81">
                <a:extLst>
                  <a:ext uri="{FF2B5EF4-FFF2-40B4-BE49-F238E27FC236}">
                    <a16:creationId xmlns:a16="http://schemas.microsoft.com/office/drawing/2014/main" id="{6E2E4340-A75F-4DB8-805E-1E1E676ECB3C}"/>
                  </a:ext>
                </a:extLst>
              </p:cNvPr>
              <p:cNvGrpSpPr/>
              <p:nvPr/>
            </p:nvGrpSpPr>
            <p:grpSpPr>
              <a:xfrm>
                <a:off x="5160061" y="3280644"/>
                <a:ext cx="360040" cy="360040"/>
                <a:chOff x="-629964" y="1476375"/>
                <a:chExt cx="360040" cy="360040"/>
              </a:xfrm>
            </p:grpSpPr>
            <p:sp>
              <p:nvSpPr>
                <p:cNvPr id="15" name="Google Shape;2762;p81">
                  <a:extLst>
                    <a:ext uri="{FF2B5EF4-FFF2-40B4-BE49-F238E27FC236}">
                      <a16:creationId xmlns:a16="http://schemas.microsoft.com/office/drawing/2014/main" id="{DB60DC41-A7CB-4749-8D29-210E6F24DAF7}"/>
                    </a:ext>
                  </a:extLst>
                </p:cNvPr>
                <p:cNvSpPr/>
                <p:nvPr/>
              </p:nvSpPr>
              <p:spPr>
                <a:xfrm rot="8100000">
                  <a:off x="-629964" y="1476375"/>
                  <a:ext cx="360040" cy="360040"/>
                </a:xfrm>
                <a:prstGeom prst="teardrop">
                  <a:avLst>
                    <a:gd name="adj" fmla="val 111841"/>
                  </a:avLst>
                </a:prstGeom>
                <a:solidFill>
                  <a:srgbClr val="FFFFFF"/>
                </a:solidFill>
                <a:ln w="9525" cap="flat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2763;p81">
                  <a:extLst>
                    <a:ext uri="{FF2B5EF4-FFF2-40B4-BE49-F238E27FC236}">
                      <a16:creationId xmlns:a16="http://schemas.microsoft.com/office/drawing/2014/main" id="{D8AF6A33-942E-4837-9344-ACCAC45D8D4F}"/>
                    </a:ext>
                  </a:extLst>
                </p:cNvPr>
                <p:cNvSpPr/>
                <p:nvPr/>
              </p:nvSpPr>
              <p:spPr>
                <a:xfrm>
                  <a:off x="-534797" y="1571544"/>
                  <a:ext cx="169701" cy="1697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>
                  <a:solidFill>
                    <a:srgbClr val="F1F1F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CC0020-13BF-4DC9-9A92-E3CE6ED2E217}"/>
                </a:ext>
              </a:extLst>
            </p:cNvPr>
            <p:cNvSpPr txBox="1"/>
            <p:nvPr/>
          </p:nvSpPr>
          <p:spPr>
            <a:xfrm>
              <a:off x="805175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+mj-lt"/>
                </a:rPr>
                <a:t>Comments on indicators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7FF870-6751-4EE5-AD6C-75DA9DA527DE}"/>
                </a:ext>
              </a:extLst>
            </p:cNvPr>
            <p:cNvSpPr txBox="1"/>
            <p:nvPr/>
          </p:nvSpPr>
          <p:spPr>
            <a:xfrm>
              <a:off x="2657801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General issues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8F57E6-628A-40F7-889F-F800237AE417}"/>
                </a:ext>
              </a:extLst>
            </p:cNvPr>
            <p:cNvSpPr txBox="1"/>
            <p:nvPr/>
          </p:nvSpPr>
          <p:spPr>
            <a:xfrm>
              <a:off x="4510427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Specific issues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174B7-6009-4603-A466-CE1E5B17717B}"/>
                </a:ext>
              </a:extLst>
            </p:cNvPr>
            <p:cNvSpPr txBox="1"/>
            <p:nvPr/>
          </p:nvSpPr>
          <p:spPr>
            <a:xfrm>
              <a:off x="6363054" y="1197881"/>
              <a:ext cx="190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+mj-lt"/>
                </a:rPr>
                <a:t>Information needs</a:t>
              </a:r>
            </a:p>
          </p:txBody>
        </p:sp>
      </p:grpSp>
      <p:sp>
        <p:nvSpPr>
          <p:cNvPr id="8" name="Robbanás: 14 ágú 7">
            <a:extLst>
              <a:ext uri="{FF2B5EF4-FFF2-40B4-BE49-F238E27FC236}">
                <a16:creationId xmlns:a16="http://schemas.microsoft.com/office/drawing/2014/main" id="{8891DC35-52A0-4577-8248-2082B7F95400}"/>
              </a:ext>
            </a:extLst>
          </p:cNvPr>
          <p:cNvSpPr/>
          <p:nvPr/>
        </p:nvSpPr>
        <p:spPr>
          <a:xfrm>
            <a:off x="8627167" y="5540712"/>
            <a:ext cx="435398" cy="685478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26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24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544567" y="1570244"/>
            <a:ext cx="797078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FAIR principles are aspirational and ambitious, aiming at full machine-understandability, but current practices are not well aligned at this point in time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Identification is a major issue: there are various comments, some favour identification of metadata over identification of data, others data over metadata, others see both as equally essential, but there is also a comment that having identifiers for both is not common practice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There seems to be a role for landing pages and other human-readable documentation in providing information, in addition to structured metadata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Requests for adding maturity levels &gt; scoring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Data comes in different granularities: whole dataset or part of dataset or individual data items (e.g. observations, concepts)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Different perspectives on metadata and how it relates to data: 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repository level / collection level / dataset / data item level metadata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+mj-lt"/>
              </a:rPr>
              <a:t>separate metadata records or embedded metadata</a:t>
            </a:r>
          </a:p>
        </p:txBody>
      </p:sp>
      <p:sp>
        <p:nvSpPr>
          <p:cNvPr id="8" name="Google Shape;2765;p81">
            <a:extLst>
              <a:ext uri="{FF2B5EF4-FFF2-40B4-BE49-F238E27FC236}">
                <a16:creationId xmlns:a16="http://schemas.microsoft.com/office/drawing/2014/main" id="{14631F86-FA8D-41C6-9185-799ED69A690E}"/>
              </a:ext>
            </a:extLst>
          </p:cNvPr>
          <p:cNvSpPr/>
          <p:nvPr/>
        </p:nvSpPr>
        <p:spPr>
          <a:xfrm>
            <a:off x="710103" y="893884"/>
            <a:ext cx="7555628" cy="18472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2759;p81">
            <a:extLst>
              <a:ext uri="{FF2B5EF4-FFF2-40B4-BE49-F238E27FC236}">
                <a16:creationId xmlns:a16="http://schemas.microsoft.com/office/drawing/2014/main" id="{1745D5EC-76BC-432E-AE96-A4BD42A0EF57}"/>
              </a:ext>
            </a:extLst>
          </p:cNvPr>
          <p:cNvGrpSpPr/>
          <p:nvPr/>
        </p:nvGrpSpPr>
        <p:grpSpPr>
          <a:xfrm>
            <a:off x="3288253" y="801522"/>
            <a:ext cx="708028" cy="307873"/>
            <a:chOff x="4926080" y="3280644"/>
            <a:chExt cx="828000" cy="360040"/>
          </a:xfrm>
        </p:grpSpPr>
        <p:sp>
          <p:nvSpPr>
            <p:cNvPr id="15" name="Google Shape;2760;p81">
              <a:extLst>
                <a:ext uri="{FF2B5EF4-FFF2-40B4-BE49-F238E27FC236}">
                  <a16:creationId xmlns:a16="http://schemas.microsoft.com/office/drawing/2014/main" id="{366D242F-F289-4E7A-AE1F-B51F058E311C}"/>
                </a:ext>
              </a:extLst>
            </p:cNvPr>
            <p:cNvSpPr/>
            <p:nvPr/>
          </p:nvSpPr>
          <p:spPr>
            <a:xfrm>
              <a:off x="4926080" y="3384978"/>
              <a:ext cx="828000" cy="1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2761;p81">
              <a:extLst>
                <a:ext uri="{FF2B5EF4-FFF2-40B4-BE49-F238E27FC236}">
                  <a16:creationId xmlns:a16="http://schemas.microsoft.com/office/drawing/2014/main" id="{9006E9B4-DCD4-4F82-8A24-C1D614670D5D}"/>
                </a:ext>
              </a:extLst>
            </p:cNvPr>
            <p:cNvGrpSpPr/>
            <p:nvPr/>
          </p:nvGrpSpPr>
          <p:grpSpPr>
            <a:xfrm>
              <a:off x="5160061" y="3280644"/>
              <a:ext cx="360040" cy="360040"/>
              <a:chOff x="-629964" y="1476375"/>
              <a:chExt cx="360040" cy="360040"/>
            </a:xfrm>
          </p:grpSpPr>
          <p:sp>
            <p:nvSpPr>
              <p:cNvPr id="17" name="Google Shape;2762;p81">
                <a:extLst>
                  <a:ext uri="{FF2B5EF4-FFF2-40B4-BE49-F238E27FC236}">
                    <a16:creationId xmlns:a16="http://schemas.microsoft.com/office/drawing/2014/main" id="{9855256B-AE85-4D49-9CAB-5968432E8001}"/>
                  </a:ext>
                </a:extLst>
              </p:cNvPr>
              <p:cNvSpPr/>
              <p:nvPr/>
            </p:nvSpPr>
            <p:spPr>
              <a:xfrm rot="8100000">
                <a:off x="-629964" y="1476375"/>
                <a:ext cx="360040" cy="360040"/>
              </a:xfrm>
              <a:prstGeom prst="teardrop">
                <a:avLst>
                  <a:gd name="adj" fmla="val 111841"/>
                </a:avLst>
              </a:prstGeom>
              <a:solidFill>
                <a:srgbClr val="FFFFFF"/>
              </a:solidFill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763;p81">
                <a:extLst>
                  <a:ext uri="{FF2B5EF4-FFF2-40B4-BE49-F238E27FC236}">
                    <a16:creationId xmlns:a16="http://schemas.microsoft.com/office/drawing/2014/main" id="{0FBE6473-C555-4E3F-A0BF-B8B167C055EE}"/>
                  </a:ext>
                </a:extLst>
              </p:cNvPr>
              <p:cNvSpPr/>
              <p:nvPr/>
            </p:nvSpPr>
            <p:spPr>
              <a:xfrm>
                <a:off x="-534797" y="1571544"/>
                <a:ext cx="169701" cy="169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>
                <a:solidFill>
                  <a:srgbClr val="F1F1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600877-06F2-49E7-9804-FFBE6A518802}"/>
              </a:ext>
            </a:extLst>
          </p:cNvPr>
          <p:cNvSpPr txBox="1"/>
          <p:nvPr/>
        </p:nvSpPr>
        <p:spPr>
          <a:xfrm>
            <a:off x="805175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Comments on indicators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7B94B-9C95-411C-B4B5-A0061776B5D9}"/>
              </a:ext>
            </a:extLst>
          </p:cNvPr>
          <p:cNvSpPr txBox="1"/>
          <p:nvPr/>
        </p:nvSpPr>
        <p:spPr>
          <a:xfrm>
            <a:off x="2657801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General issues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3E90F-FDBA-4278-946D-CE37BB9115C5}"/>
              </a:ext>
            </a:extLst>
          </p:cNvPr>
          <p:cNvSpPr txBox="1"/>
          <p:nvPr/>
        </p:nvSpPr>
        <p:spPr>
          <a:xfrm>
            <a:off x="4510427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Specific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B76D2-70FC-4EE6-8DDB-1C254EA8CC3F}"/>
              </a:ext>
            </a:extLst>
          </p:cNvPr>
          <p:cNvSpPr txBox="1"/>
          <p:nvPr/>
        </p:nvSpPr>
        <p:spPr>
          <a:xfrm>
            <a:off x="6363054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Information needs</a:t>
            </a:r>
          </a:p>
        </p:txBody>
      </p:sp>
      <p:sp>
        <p:nvSpPr>
          <p:cNvPr id="19" name="Robbanás: 14 ágú 18">
            <a:extLst>
              <a:ext uri="{FF2B5EF4-FFF2-40B4-BE49-F238E27FC236}">
                <a16:creationId xmlns:a16="http://schemas.microsoft.com/office/drawing/2014/main" id="{07918630-8B99-49AF-A699-77C16B7013F8}"/>
              </a:ext>
            </a:extLst>
          </p:cNvPr>
          <p:cNvSpPr/>
          <p:nvPr/>
        </p:nvSpPr>
        <p:spPr>
          <a:xfrm>
            <a:off x="8627167" y="5540712"/>
            <a:ext cx="435398" cy="685478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63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25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544567" y="1560926"/>
            <a:ext cx="78867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There may be a need to ‘profile’ indicators for specific cases, i.e. selecting a subset of indicators, adapting priorities, following discipline-specific guidelines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Noteworthy that testers are often stricter than the priorities that the WG has defined, e.g. making essential: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machine-understandable community standards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standard, open-source protocols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machine-understandable knowledge representation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standard vocabularies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standard reuse licences</a:t>
            </a:r>
          </a:p>
        </p:txBody>
      </p:sp>
      <p:sp>
        <p:nvSpPr>
          <p:cNvPr id="7" name="Google Shape;2765;p81">
            <a:extLst>
              <a:ext uri="{FF2B5EF4-FFF2-40B4-BE49-F238E27FC236}">
                <a16:creationId xmlns:a16="http://schemas.microsoft.com/office/drawing/2014/main" id="{B3D58C94-D0F3-49B0-B320-1C1944A0F5FE}"/>
              </a:ext>
            </a:extLst>
          </p:cNvPr>
          <p:cNvSpPr/>
          <p:nvPr/>
        </p:nvSpPr>
        <p:spPr>
          <a:xfrm>
            <a:off x="710103" y="893884"/>
            <a:ext cx="7555628" cy="18472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2759;p81">
            <a:extLst>
              <a:ext uri="{FF2B5EF4-FFF2-40B4-BE49-F238E27FC236}">
                <a16:creationId xmlns:a16="http://schemas.microsoft.com/office/drawing/2014/main" id="{BF431533-6027-49FB-BCB8-6A7096B1D79C}"/>
              </a:ext>
            </a:extLst>
          </p:cNvPr>
          <p:cNvGrpSpPr/>
          <p:nvPr/>
        </p:nvGrpSpPr>
        <p:grpSpPr>
          <a:xfrm>
            <a:off x="5139355" y="801522"/>
            <a:ext cx="708028" cy="307873"/>
            <a:chOff x="4926080" y="3280644"/>
            <a:chExt cx="828000" cy="360040"/>
          </a:xfrm>
        </p:grpSpPr>
        <p:sp>
          <p:nvSpPr>
            <p:cNvPr id="9" name="Google Shape;2760;p81">
              <a:extLst>
                <a:ext uri="{FF2B5EF4-FFF2-40B4-BE49-F238E27FC236}">
                  <a16:creationId xmlns:a16="http://schemas.microsoft.com/office/drawing/2014/main" id="{CBE494B4-893C-4370-A8C2-D2019E43434F}"/>
                </a:ext>
              </a:extLst>
            </p:cNvPr>
            <p:cNvSpPr/>
            <p:nvPr/>
          </p:nvSpPr>
          <p:spPr>
            <a:xfrm>
              <a:off x="4926080" y="3384978"/>
              <a:ext cx="828000" cy="1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2761;p81">
              <a:extLst>
                <a:ext uri="{FF2B5EF4-FFF2-40B4-BE49-F238E27FC236}">
                  <a16:creationId xmlns:a16="http://schemas.microsoft.com/office/drawing/2014/main" id="{7129A524-4699-4324-8351-A6DBFD945B83}"/>
                </a:ext>
              </a:extLst>
            </p:cNvPr>
            <p:cNvGrpSpPr/>
            <p:nvPr/>
          </p:nvGrpSpPr>
          <p:grpSpPr>
            <a:xfrm>
              <a:off x="5160061" y="3280644"/>
              <a:ext cx="360040" cy="360040"/>
              <a:chOff x="-629964" y="1476375"/>
              <a:chExt cx="360040" cy="360040"/>
            </a:xfrm>
          </p:grpSpPr>
          <p:sp>
            <p:nvSpPr>
              <p:cNvPr id="12" name="Google Shape;2762;p81">
                <a:extLst>
                  <a:ext uri="{FF2B5EF4-FFF2-40B4-BE49-F238E27FC236}">
                    <a16:creationId xmlns:a16="http://schemas.microsoft.com/office/drawing/2014/main" id="{B4861505-8ED2-4799-B3F7-F847B2AD14DA}"/>
                  </a:ext>
                </a:extLst>
              </p:cNvPr>
              <p:cNvSpPr/>
              <p:nvPr/>
            </p:nvSpPr>
            <p:spPr>
              <a:xfrm rot="8100000">
                <a:off x="-629964" y="1476375"/>
                <a:ext cx="360040" cy="360040"/>
              </a:xfrm>
              <a:prstGeom prst="teardrop">
                <a:avLst>
                  <a:gd name="adj" fmla="val 111841"/>
                </a:avLst>
              </a:prstGeom>
              <a:solidFill>
                <a:srgbClr val="FFFFFF"/>
              </a:solidFill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763;p81">
                <a:extLst>
                  <a:ext uri="{FF2B5EF4-FFF2-40B4-BE49-F238E27FC236}">
                    <a16:creationId xmlns:a16="http://schemas.microsoft.com/office/drawing/2014/main" id="{5D11C4C6-FE36-4193-9876-32C6015E86B8}"/>
                  </a:ext>
                </a:extLst>
              </p:cNvPr>
              <p:cNvSpPr/>
              <p:nvPr/>
            </p:nvSpPr>
            <p:spPr>
              <a:xfrm>
                <a:off x="-534797" y="1571544"/>
                <a:ext cx="169701" cy="169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>
                <a:solidFill>
                  <a:srgbClr val="F1F1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A5080B-D522-4692-8A14-526846438E1F}"/>
              </a:ext>
            </a:extLst>
          </p:cNvPr>
          <p:cNvSpPr txBox="1"/>
          <p:nvPr/>
        </p:nvSpPr>
        <p:spPr>
          <a:xfrm>
            <a:off x="805175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Comments on 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8509D-5AD4-4DFF-9949-7B42B2EB71F2}"/>
              </a:ext>
            </a:extLst>
          </p:cNvPr>
          <p:cNvSpPr txBox="1"/>
          <p:nvPr/>
        </p:nvSpPr>
        <p:spPr>
          <a:xfrm>
            <a:off x="2657801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General issues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9EB2BF-5981-4AB9-BFC4-84D0E4EBA1FF}"/>
              </a:ext>
            </a:extLst>
          </p:cNvPr>
          <p:cNvSpPr txBox="1"/>
          <p:nvPr/>
        </p:nvSpPr>
        <p:spPr>
          <a:xfrm>
            <a:off x="4510427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Specific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D1B64-B67B-4222-AEF1-E63545869DCC}"/>
              </a:ext>
            </a:extLst>
          </p:cNvPr>
          <p:cNvSpPr txBox="1"/>
          <p:nvPr/>
        </p:nvSpPr>
        <p:spPr>
          <a:xfrm>
            <a:off x="6363054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Information needs</a:t>
            </a:r>
          </a:p>
        </p:txBody>
      </p:sp>
      <p:sp>
        <p:nvSpPr>
          <p:cNvPr id="18" name="Robbanás: 14 ágú 17">
            <a:extLst>
              <a:ext uri="{FF2B5EF4-FFF2-40B4-BE49-F238E27FC236}">
                <a16:creationId xmlns:a16="http://schemas.microsoft.com/office/drawing/2014/main" id="{98B11526-EFD0-4172-8C8E-E667EDD3B033}"/>
              </a:ext>
            </a:extLst>
          </p:cNvPr>
          <p:cNvSpPr/>
          <p:nvPr/>
        </p:nvSpPr>
        <p:spPr>
          <a:xfrm>
            <a:off x="8627167" y="5540712"/>
            <a:ext cx="435398" cy="685478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8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9B7E-0C49-46A8-87AC-A947EFF5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Testing insights |</a:t>
            </a:r>
            <a:r>
              <a:rPr lang="en-US" dirty="0"/>
              <a:t>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5317-3083-4EDF-885F-80737A22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AA0D-3C03-49B4-A5EE-B9D6CF1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F9572-C41F-41BE-8A06-2A4F2BC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26</a:t>
            </a:fld>
            <a:endParaRPr lang="it-IT" alt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E8642-0734-45BF-812D-4954F95248F8}"/>
              </a:ext>
            </a:extLst>
          </p:cNvPr>
          <p:cNvSpPr txBox="1"/>
          <p:nvPr/>
        </p:nvSpPr>
        <p:spPr>
          <a:xfrm>
            <a:off x="625779" y="1906238"/>
            <a:ext cx="45174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Need for better explanation of terms, in particular ones that are vague or subjective, e.g. ‘sufficient’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Need for better definition of terms used in FAIR principles, e.g. </a:t>
            </a:r>
            <a:r>
              <a:rPr lang="en-GB" sz="1600" i="1" dirty="0">
                <a:latin typeface="+mj-lt"/>
              </a:rPr>
              <a:t>knowledge representation</a:t>
            </a:r>
            <a:r>
              <a:rPr lang="en-GB" sz="1600" dirty="0">
                <a:latin typeface="+mj-lt"/>
              </a:rPr>
              <a:t>, </a:t>
            </a:r>
            <a:r>
              <a:rPr lang="en-GB" sz="1600" i="1" dirty="0">
                <a:latin typeface="+mj-lt"/>
              </a:rPr>
              <a:t>FAIR-compliant vocabularies </a:t>
            </a:r>
            <a:r>
              <a:rPr lang="en-GB" sz="1600" dirty="0">
                <a:latin typeface="+mj-lt"/>
              </a:rPr>
              <a:t>– to take into account </a:t>
            </a:r>
            <a:r>
              <a:rPr lang="en-GB" sz="1600" u="sng" dirty="0">
                <a:latin typeface="+mj-lt"/>
                <a:hlinkClick r:id="rId3"/>
              </a:rPr>
              <a:t>https://doi.org/10.1162/dint_r_00024</a:t>
            </a:r>
            <a:endParaRPr lang="en-GB" sz="1600" dirty="0">
              <a:latin typeface="+mj-lt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Need for information on best practices that may be applied to increase FAIRness, e.g. identification, protocols, licences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These issues to be addressed in the Guidelines, using suggestions and examples provide by testers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6F7F8-8CED-4F61-AFDE-E48BB1E6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21" y="2467256"/>
            <a:ext cx="3573456" cy="21605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765;p81">
            <a:extLst>
              <a:ext uri="{FF2B5EF4-FFF2-40B4-BE49-F238E27FC236}">
                <a16:creationId xmlns:a16="http://schemas.microsoft.com/office/drawing/2014/main" id="{2A9F1659-319C-47A8-B6AF-E86E17499A2B}"/>
              </a:ext>
            </a:extLst>
          </p:cNvPr>
          <p:cNvSpPr/>
          <p:nvPr/>
        </p:nvSpPr>
        <p:spPr>
          <a:xfrm>
            <a:off x="710103" y="893884"/>
            <a:ext cx="7555628" cy="18472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2759;p81">
            <a:extLst>
              <a:ext uri="{FF2B5EF4-FFF2-40B4-BE49-F238E27FC236}">
                <a16:creationId xmlns:a16="http://schemas.microsoft.com/office/drawing/2014/main" id="{50229800-1B3D-4B19-BD9E-7D381CA60817}"/>
              </a:ext>
            </a:extLst>
          </p:cNvPr>
          <p:cNvGrpSpPr/>
          <p:nvPr/>
        </p:nvGrpSpPr>
        <p:grpSpPr>
          <a:xfrm>
            <a:off x="6990457" y="801522"/>
            <a:ext cx="708028" cy="307873"/>
            <a:chOff x="4926080" y="3280644"/>
            <a:chExt cx="828000" cy="360040"/>
          </a:xfrm>
        </p:grpSpPr>
        <p:sp>
          <p:nvSpPr>
            <p:cNvPr id="11" name="Google Shape;2760;p81">
              <a:extLst>
                <a:ext uri="{FF2B5EF4-FFF2-40B4-BE49-F238E27FC236}">
                  <a16:creationId xmlns:a16="http://schemas.microsoft.com/office/drawing/2014/main" id="{5F2D462E-E5AD-4B93-95A9-4B24D53DD5FB}"/>
                </a:ext>
              </a:extLst>
            </p:cNvPr>
            <p:cNvSpPr/>
            <p:nvPr/>
          </p:nvSpPr>
          <p:spPr>
            <a:xfrm>
              <a:off x="4926080" y="3384978"/>
              <a:ext cx="828000" cy="1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2761;p81">
              <a:extLst>
                <a:ext uri="{FF2B5EF4-FFF2-40B4-BE49-F238E27FC236}">
                  <a16:creationId xmlns:a16="http://schemas.microsoft.com/office/drawing/2014/main" id="{EE6DFC8E-531D-47B6-AE74-82A5C0621D44}"/>
                </a:ext>
              </a:extLst>
            </p:cNvPr>
            <p:cNvGrpSpPr/>
            <p:nvPr/>
          </p:nvGrpSpPr>
          <p:grpSpPr>
            <a:xfrm>
              <a:off x="5160061" y="3280644"/>
              <a:ext cx="360040" cy="360040"/>
              <a:chOff x="-629964" y="1476375"/>
              <a:chExt cx="360040" cy="360040"/>
            </a:xfrm>
          </p:grpSpPr>
          <p:sp>
            <p:nvSpPr>
              <p:cNvPr id="13" name="Google Shape;2762;p81">
                <a:extLst>
                  <a:ext uri="{FF2B5EF4-FFF2-40B4-BE49-F238E27FC236}">
                    <a16:creationId xmlns:a16="http://schemas.microsoft.com/office/drawing/2014/main" id="{9323D03A-E175-487D-B07B-67713C7A9504}"/>
                  </a:ext>
                </a:extLst>
              </p:cNvPr>
              <p:cNvSpPr/>
              <p:nvPr/>
            </p:nvSpPr>
            <p:spPr>
              <a:xfrm rot="8100000">
                <a:off x="-629964" y="1476375"/>
                <a:ext cx="360040" cy="360040"/>
              </a:xfrm>
              <a:prstGeom prst="teardrop">
                <a:avLst>
                  <a:gd name="adj" fmla="val 111841"/>
                </a:avLst>
              </a:prstGeom>
              <a:solidFill>
                <a:srgbClr val="FFFFFF"/>
              </a:solidFill>
              <a:ln w="9525" cap="flat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763;p81">
                <a:extLst>
                  <a:ext uri="{FF2B5EF4-FFF2-40B4-BE49-F238E27FC236}">
                    <a16:creationId xmlns:a16="http://schemas.microsoft.com/office/drawing/2014/main" id="{EB3C03C5-ADB7-47AF-AA3D-A012F50DBEE8}"/>
                  </a:ext>
                </a:extLst>
              </p:cNvPr>
              <p:cNvSpPr/>
              <p:nvPr/>
            </p:nvSpPr>
            <p:spPr>
              <a:xfrm>
                <a:off x="-534797" y="1571544"/>
                <a:ext cx="169701" cy="1697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>
                <a:solidFill>
                  <a:srgbClr val="F1F1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4623CE-29C2-40F4-8733-555EA3A8C73F}"/>
              </a:ext>
            </a:extLst>
          </p:cNvPr>
          <p:cNvSpPr txBox="1"/>
          <p:nvPr/>
        </p:nvSpPr>
        <p:spPr>
          <a:xfrm>
            <a:off x="805175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Comments on indicators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F8060-35F1-47AC-8DE1-704E654080A2}"/>
              </a:ext>
            </a:extLst>
          </p:cNvPr>
          <p:cNvSpPr txBox="1"/>
          <p:nvPr/>
        </p:nvSpPr>
        <p:spPr>
          <a:xfrm>
            <a:off x="2657801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General issues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446A2-E985-4C73-9A13-4C29AA0AB898}"/>
              </a:ext>
            </a:extLst>
          </p:cNvPr>
          <p:cNvSpPr txBox="1"/>
          <p:nvPr/>
        </p:nvSpPr>
        <p:spPr>
          <a:xfrm>
            <a:off x="4510427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+mj-lt"/>
              </a:rPr>
              <a:t>Specific issues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722677-A146-4C63-BAC6-03124B8D8490}"/>
              </a:ext>
            </a:extLst>
          </p:cNvPr>
          <p:cNvSpPr txBox="1"/>
          <p:nvPr/>
        </p:nvSpPr>
        <p:spPr>
          <a:xfrm>
            <a:off x="6363054" y="1197881"/>
            <a:ext cx="1902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Information needs</a:t>
            </a:r>
          </a:p>
        </p:txBody>
      </p:sp>
      <p:sp>
        <p:nvSpPr>
          <p:cNvPr id="19" name="Robbanás: 14 ágú 18">
            <a:extLst>
              <a:ext uri="{FF2B5EF4-FFF2-40B4-BE49-F238E27FC236}">
                <a16:creationId xmlns:a16="http://schemas.microsoft.com/office/drawing/2014/main" id="{B3FBDF4B-5792-42F2-9FAE-F630A9DF677A}"/>
              </a:ext>
            </a:extLst>
          </p:cNvPr>
          <p:cNvSpPr/>
          <p:nvPr/>
        </p:nvSpPr>
        <p:spPr>
          <a:xfrm>
            <a:off x="8627167" y="5540712"/>
            <a:ext cx="435398" cy="685478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8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ltGray">
          <a:xfrm>
            <a:off x="2070575" y="2813525"/>
            <a:ext cx="1230949" cy="1230949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2C98D-167B-4B84-AC74-3B49317EB3E0}"/>
              </a:ext>
            </a:extLst>
          </p:cNvPr>
          <p:cNvSpPr txBox="1"/>
          <p:nvPr/>
        </p:nvSpPr>
        <p:spPr>
          <a:xfrm>
            <a:off x="3570541" y="2459503"/>
            <a:ext cx="4127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Scoring mechanism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6B2EBC9-359A-4A3A-9823-D535BFEC03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0687" y="3103637"/>
            <a:ext cx="650724" cy="6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Scoring mechanisms | </a:t>
            </a:r>
            <a:r>
              <a:rPr lang="nl-BE" altLang="nl-BE" dirty="0"/>
              <a:t>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28</a:t>
            </a:fld>
            <a:endParaRPr lang="it-IT" altLang="it-IT"/>
          </a:p>
        </p:txBody>
      </p:sp>
      <p:sp>
        <p:nvSpPr>
          <p:cNvPr id="20" name="Segnaposto data 3">
            <a:extLst>
              <a:ext uri="{FF2B5EF4-FFF2-40B4-BE49-F238E27FC236}">
                <a16:creationId xmlns:a16="http://schemas.microsoft.com/office/drawing/2014/main" id="{BCA01EB8-021C-4E19-AAA3-BEE194CE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D0413B-3687-48C8-B1CB-72FB122BBA60}"/>
              </a:ext>
            </a:extLst>
          </p:cNvPr>
          <p:cNvSpPr/>
          <p:nvPr/>
        </p:nvSpPr>
        <p:spPr>
          <a:xfrm>
            <a:off x="628650" y="1034509"/>
            <a:ext cx="2927350" cy="1502137"/>
          </a:xfrm>
          <a:prstGeom prst="roundRect">
            <a:avLst>
              <a:gd name="adj" fmla="val 0"/>
            </a:avLst>
          </a:prstGeom>
          <a:ln w="127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869D28-B8B6-43E7-A10C-660CE3731C1D}"/>
              </a:ext>
            </a:extLst>
          </p:cNvPr>
          <p:cNvSpPr/>
          <p:nvPr/>
        </p:nvSpPr>
        <p:spPr>
          <a:xfrm>
            <a:off x="628650" y="2906199"/>
            <a:ext cx="2927350" cy="1502137"/>
          </a:xfrm>
          <a:prstGeom prst="roundRect">
            <a:avLst>
              <a:gd name="adj" fmla="val 0"/>
            </a:avLst>
          </a:prstGeom>
          <a:ln w="127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8B77F-8E3F-4C91-9BC4-FE9E5C83DD7D}"/>
              </a:ext>
            </a:extLst>
          </p:cNvPr>
          <p:cNvSpPr txBox="1"/>
          <p:nvPr/>
        </p:nvSpPr>
        <p:spPr>
          <a:xfrm>
            <a:off x="1093076" y="849843"/>
            <a:ext cx="193587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+mj-lt"/>
              </a:rPr>
              <a:t>5-level scale per indicator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F1F646-5136-4AB1-9E3E-B5D647B9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87" y="3040405"/>
            <a:ext cx="2362476" cy="13379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83E805-9899-4F9A-A305-9BA6AFCF2121}"/>
              </a:ext>
            </a:extLst>
          </p:cNvPr>
          <p:cNvSpPr txBox="1"/>
          <p:nvPr/>
        </p:nvSpPr>
        <p:spPr>
          <a:xfrm>
            <a:off x="1236805" y="2755666"/>
            <a:ext cx="15113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+mj-lt"/>
              </a:rPr>
              <a:t>FAIRNESS per area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796203E-CE5E-44EC-A0FC-6B64605F460F}"/>
              </a:ext>
            </a:extLst>
          </p:cNvPr>
          <p:cNvSpPr/>
          <p:nvPr/>
        </p:nvSpPr>
        <p:spPr>
          <a:xfrm>
            <a:off x="7683500" y="988342"/>
            <a:ext cx="367424" cy="5117722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hlinkClick r:id="rId4"/>
            <a:extLst>
              <a:ext uri="{FF2B5EF4-FFF2-40B4-BE49-F238E27FC236}">
                <a16:creationId xmlns:a16="http://schemas.microsoft.com/office/drawing/2014/main" id="{3ACF51E5-A9E3-4C93-9C24-81931212E1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0568" y="3254321"/>
            <a:ext cx="585763" cy="585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4D1F3D-2316-418C-A306-3985FDDFCC89}"/>
              </a:ext>
            </a:extLst>
          </p:cNvPr>
          <p:cNvSpPr txBox="1"/>
          <p:nvPr/>
        </p:nvSpPr>
        <p:spPr>
          <a:xfrm>
            <a:off x="3699405" y="1126842"/>
            <a:ext cx="3955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Five levels of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Per indicator – aggregated per FAIR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Non applicable or consideration/implementation as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Useful for giving credit for evolution and helping people to improve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071CD5-5A60-499E-A8BF-C46EADC54E2F}"/>
              </a:ext>
            </a:extLst>
          </p:cNvPr>
          <p:cNvSpPr txBox="1"/>
          <p:nvPr/>
        </p:nvSpPr>
        <p:spPr>
          <a:xfrm>
            <a:off x="3699405" y="3180213"/>
            <a:ext cx="3819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Measurement based on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Per indicator – aggregated per FAIR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Score determined based on the compliance to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Provides a ‘measure of </a:t>
            </a:r>
            <a:r>
              <a:rPr lang="en-US" sz="1400" dirty="0" err="1">
                <a:latin typeface="+mj-lt"/>
              </a:rPr>
              <a:t>FAIRness’</a:t>
            </a:r>
            <a:endParaRPr lang="en-US" sz="14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6F5A49-C905-4C73-8787-2C3C38CBFB9A}"/>
              </a:ext>
            </a:extLst>
          </p:cNvPr>
          <p:cNvGrpSpPr/>
          <p:nvPr/>
        </p:nvGrpSpPr>
        <p:grpSpPr>
          <a:xfrm>
            <a:off x="1327150" y="1179562"/>
            <a:ext cx="1450671" cy="1212030"/>
            <a:chOff x="8846331" y="1289102"/>
            <a:chExt cx="2546042" cy="2127207"/>
          </a:xfrm>
        </p:grpSpPr>
        <p:sp>
          <p:nvSpPr>
            <p:cNvPr id="41" name="Google Shape;2606;p80">
              <a:extLst>
                <a:ext uri="{FF2B5EF4-FFF2-40B4-BE49-F238E27FC236}">
                  <a16:creationId xmlns:a16="http://schemas.microsoft.com/office/drawing/2014/main" id="{BAD5F41C-4370-4419-8800-BF9C7903A3CE}"/>
                </a:ext>
              </a:extLst>
            </p:cNvPr>
            <p:cNvSpPr/>
            <p:nvPr/>
          </p:nvSpPr>
          <p:spPr>
            <a:xfrm>
              <a:off x="8846331" y="1289102"/>
              <a:ext cx="2546042" cy="656222"/>
            </a:xfrm>
            <a:custGeom>
              <a:avLst/>
              <a:gdLst/>
              <a:ahLst/>
              <a:cxnLst/>
              <a:rect l="l" t="t" r="r" b="b"/>
              <a:pathLst>
                <a:path w="2002" h="516" extrusionOk="0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0775" tIns="30775" rIns="30775" bIns="307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07;p80">
              <a:extLst>
                <a:ext uri="{FF2B5EF4-FFF2-40B4-BE49-F238E27FC236}">
                  <a16:creationId xmlns:a16="http://schemas.microsoft.com/office/drawing/2014/main" id="{7E286280-DC48-481A-92BC-920B746F26FE}"/>
                </a:ext>
              </a:extLst>
            </p:cNvPr>
            <p:cNvSpPr/>
            <p:nvPr/>
          </p:nvSpPr>
          <p:spPr>
            <a:xfrm>
              <a:off x="8846331" y="2024594"/>
              <a:ext cx="2546042" cy="656222"/>
            </a:xfrm>
            <a:custGeom>
              <a:avLst/>
              <a:gdLst/>
              <a:ahLst/>
              <a:cxnLst/>
              <a:rect l="l" t="t" r="r" b="b"/>
              <a:pathLst>
                <a:path w="2002" h="516" extrusionOk="0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0775" tIns="30775" rIns="30775" bIns="307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08;p80">
              <a:extLst>
                <a:ext uri="{FF2B5EF4-FFF2-40B4-BE49-F238E27FC236}">
                  <a16:creationId xmlns:a16="http://schemas.microsoft.com/office/drawing/2014/main" id="{B9210DF2-E1B9-4A3A-8B4B-7F298E2B7C2E}"/>
                </a:ext>
              </a:extLst>
            </p:cNvPr>
            <p:cNvSpPr/>
            <p:nvPr/>
          </p:nvSpPr>
          <p:spPr>
            <a:xfrm>
              <a:off x="8846331" y="2760087"/>
              <a:ext cx="2546042" cy="656222"/>
            </a:xfrm>
            <a:custGeom>
              <a:avLst/>
              <a:gdLst/>
              <a:ahLst/>
              <a:cxnLst/>
              <a:rect l="l" t="t" r="r" b="b"/>
              <a:pathLst>
                <a:path w="2002" h="516" extrusionOk="0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30775" tIns="30775" rIns="30775" bIns="307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11;p80">
              <a:extLst>
                <a:ext uri="{FF2B5EF4-FFF2-40B4-BE49-F238E27FC236}">
                  <a16:creationId xmlns:a16="http://schemas.microsoft.com/office/drawing/2014/main" id="{9C379016-6F61-48B6-8E04-71A042BE7AD4}"/>
                </a:ext>
              </a:extLst>
            </p:cNvPr>
            <p:cNvSpPr/>
            <p:nvPr/>
          </p:nvSpPr>
          <p:spPr>
            <a:xfrm>
              <a:off x="8891165" y="1341288"/>
              <a:ext cx="551850" cy="5518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49" name="Google Shape;2612;p80">
              <a:extLst>
                <a:ext uri="{FF2B5EF4-FFF2-40B4-BE49-F238E27FC236}">
                  <a16:creationId xmlns:a16="http://schemas.microsoft.com/office/drawing/2014/main" id="{5D725976-7760-4FEF-8340-E468BF43FBCD}"/>
                </a:ext>
              </a:extLst>
            </p:cNvPr>
            <p:cNvSpPr/>
            <p:nvPr/>
          </p:nvSpPr>
          <p:spPr>
            <a:xfrm>
              <a:off x="9371928" y="1341288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0" name="Google Shape;2613;p80">
              <a:extLst>
                <a:ext uri="{FF2B5EF4-FFF2-40B4-BE49-F238E27FC236}">
                  <a16:creationId xmlns:a16="http://schemas.microsoft.com/office/drawing/2014/main" id="{27081DED-1B7C-4E7C-BB7C-ED0053899D88}"/>
                </a:ext>
              </a:extLst>
            </p:cNvPr>
            <p:cNvSpPr/>
            <p:nvPr/>
          </p:nvSpPr>
          <p:spPr>
            <a:xfrm>
              <a:off x="9846266" y="1341288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1" name="Google Shape;2614;p80">
              <a:extLst>
                <a:ext uri="{FF2B5EF4-FFF2-40B4-BE49-F238E27FC236}">
                  <a16:creationId xmlns:a16="http://schemas.microsoft.com/office/drawing/2014/main" id="{C07BE52F-B31B-43C4-B09F-E32A6AC2D255}"/>
                </a:ext>
              </a:extLst>
            </p:cNvPr>
            <p:cNvSpPr/>
            <p:nvPr/>
          </p:nvSpPr>
          <p:spPr>
            <a:xfrm>
              <a:off x="10314292" y="1341288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2" name="Google Shape;2615;p80">
              <a:extLst>
                <a:ext uri="{FF2B5EF4-FFF2-40B4-BE49-F238E27FC236}">
                  <a16:creationId xmlns:a16="http://schemas.microsoft.com/office/drawing/2014/main" id="{92591811-99A9-4B8D-A393-438C0D4868DD}"/>
                </a:ext>
              </a:extLst>
            </p:cNvPr>
            <p:cNvSpPr/>
            <p:nvPr/>
          </p:nvSpPr>
          <p:spPr>
            <a:xfrm>
              <a:off x="10788369" y="1341288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53" name="Google Shape;2616;p80">
              <a:extLst>
                <a:ext uri="{FF2B5EF4-FFF2-40B4-BE49-F238E27FC236}">
                  <a16:creationId xmlns:a16="http://schemas.microsoft.com/office/drawing/2014/main" id="{157C899B-30FF-44AE-B433-F8D6CCC63EDF}"/>
                </a:ext>
              </a:extLst>
            </p:cNvPr>
            <p:cNvSpPr/>
            <p:nvPr/>
          </p:nvSpPr>
          <p:spPr>
            <a:xfrm>
              <a:off x="8891165" y="2076780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54" name="Google Shape;2617;p80">
              <a:extLst>
                <a:ext uri="{FF2B5EF4-FFF2-40B4-BE49-F238E27FC236}">
                  <a16:creationId xmlns:a16="http://schemas.microsoft.com/office/drawing/2014/main" id="{C85F7826-9697-4587-AA27-C7DDDD225C44}"/>
                </a:ext>
              </a:extLst>
            </p:cNvPr>
            <p:cNvSpPr/>
            <p:nvPr/>
          </p:nvSpPr>
          <p:spPr>
            <a:xfrm>
              <a:off x="9371928" y="2076780"/>
              <a:ext cx="551850" cy="5518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5" name="Google Shape;2618;p80">
              <a:extLst>
                <a:ext uri="{FF2B5EF4-FFF2-40B4-BE49-F238E27FC236}">
                  <a16:creationId xmlns:a16="http://schemas.microsoft.com/office/drawing/2014/main" id="{F8C00059-3135-4C03-A862-7013EB6CAC1B}"/>
                </a:ext>
              </a:extLst>
            </p:cNvPr>
            <p:cNvSpPr/>
            <p:nvPr/>
          </p:nvSpPr>
          <p:spPr>
            <a:xfrm>
              <a:off x="9846266" y="2076780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56" name="Google Shape;2619;p80">
              <a:extLst>
                <a:ext uri="{FF2B5EF4-FFF2-40B4-BE49-F238E27FC236}">
                  <a16:creationId xmlns:a16="http://schemas.microsoft.com/office/drawing/2014/main" id="{ED49809A-51FC-40FA-9EED-C28AA4AF4AAE}"/>
                </a:ext>
              </a:extLst>
            </p:cNvPr>
            <p:cNvSpPr/>
            <p:nvPr/>
          </p:nvSpPr>
          <p:spPr>
            <a:xfrm>
              <a:off x="10314292" y="2076780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7" name="Google Shape;2620;p80">
              <a:extLst>
                <a:ext uri="{FF2B5EF4-FFF2-40B4-BE49-F238E27FC236}">
                  <a16:creationId xmlns:a16="http://schemas.microsoft.com/office/drawing/2014/main" id="{E2876D54-DC77-4C43-8506-325E205FBDFF}"/>
                </a:ext>
              </a:extLst>
            </p:cNvPr>
            <p:cNvSpPr/>
            <p:nvPr/>
          </p:nvSpPr>
          <p:spPr>
            <a:xfrm>
              <a:off x="10788369" y="2076780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58" name="Google Shape;2621;p80">
              <a:extLst>
                <a:ext uri="{FF2B5EF4-FFF2-40B4-BE49-F238E27FC236}">
                  <a16:creationId xmlns:a16="http://schemas.microsoft.com/office/drawing/2014/main" id="{32172286-E6DA-41E1-BBD5-47F4D16C7725}"/>
                </a:ext>
              </a:extLst>
            </p:cNvPr>
            <p:cNvSpPr/>
            <p:nvPr/>
          </p:nvSpPr>
          <p:spPr>
            <a:xfrm>
              <a:off x="8891165" y="2812273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59" name="Google Shape;2622;p80">
              <a:extLst>
                <a:ext uri="{FF2B5EF4-FFF2-40B4-BE49-F238E27FC236}">
                  <a16:creationId xmlns:a16="http://schemas.microsoft.com/office/drawing/2014/main" id="{3581AE6B-1E88-4C50-98A7-CAB2B9C4EA5E}"/>
                </a:ext>
              </a:extLst>
            </p:cNvPr>
            <p:cNvSpPr/>
            <p:nvPr/>
          </p:nvSpPr>
          <p:spPr>
            <a:xfrm>
              <a:off x="9371928" y="2812273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60" name="Google Shape;2623;p80">
              <a:extLst>
                <a:ext uri="{FF2B5EF4-FFF2-40B4-BE49-F238E27FC236}">
                  <a16:creationId xmlns:a16="http://schemas.microsoft.com/office/drawing/2014/main" id="{2AC1672B-5340-41EB-9F5B-78BFB495742C}"/>
                </a:ext>
              </a:extLst>
            </p:cNvPr>
            <p:cNvSpPr/>
            <p:nvPr/>
          </p:nvSpPr>
          <p:spPr>
            <a:xfrm>
              <a:off x="9846266" y="2812273"/>
              <a:ext cx="551850" cy="5518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61" name="Google Shape;2624;p80">
              <a:extLst>
                <a:ext uri="{FF2B5EF4-FFF2-40B4-BE49-F238E27FC236}">
                  <a16:creationId xmlns:a16="http://schemas.microsoft.com/office/drawing/2014/main" id="{7EE92139-5111-4CBC-8B11-DED84AEF2ECA}"/>
                </a:ext>
              </a:extLst>
            </p:cNvPr>
            <p:cNvSpPr/>
            <p:nvPr/>
          </p:nvSpPr>
          <p:spPr>
            <a:xfrm>
              <a:off x="10314292" y="2812273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62" name="Google Shape;2625;p80">
              <a:extLst>
                <a:ext uri="{FF2B5EF4-FFF2-40B4-BE49-F238E27FC236}">
                  <a16:creationId xmlns:a16="http://schemas.microsoft.com/office/drawing/2014/main" id="{9C370448-822E-48F9-8A6C-13483D4012C0}"/>
                </a:ext>
              </a:extLst>
            </p:cNvPr>
            <p:cNvSpPr/>
            <p:nvPr/>
          </p:nvSpPr>
          <p:spPr>
            <a:xfrm>
              <a:off x="10788369" y="2812273"/>
              <a:ext cx="551850" cy="55185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30775" tIns="30775" rIns="30775" bIns="30775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47160D-09EF-4867-9F00-31F2E20E172C}"/>
              </a:ext>
            </a:extLst>
          </p:cNvPr>
          <p:cNvSpPr/>
          <p:nvPr/>
        </p:nvSpPr>
        <p:spPr>
          <a:xfrm>
            <a:off x="635657" y="4681157"/>
            <a:ext cx="2927350" cy="1502137"/>
          </a:xfrm>
          <a:prstGeom prst="roundRect">
            <a:avLst>
              <a:gd name="adj" fmla="val 0"/>
            </a:avLst>
          </a:prstGeom>
          <a:ln w="127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3D1745-BC97-4094-9157-AD0003434107}"/>
              </a:ext>
            </a:extLst>
          </p:cNvPr>
          <p:cNvSpPr txBox="1"/>
          <p:nvPr/>
        </p:nvSpPr>
        <p:spPr>
          <a:xfrm>
            <a:off x="1416707" y="4558869"/>
            <a:ext cx="127635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  <a:latin typeface="+mj-lt"/>
              </a:rPr>
              <a:t>Overall FAIRNESS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A5F394-F57A-4D1E-B0CE-5FD58CDD3976}"/>
              </a:ext>
            </a:extLst>
          </p:cNvPr>
          <p:cNvSpPr txBox="1"/>
          <p:nvPr/>
        </p:nvSpPr>
        <p:spPr>
          <a:xfrm>
            <a:off x="3668553" y="4863210"/>
            <a:ext cx="3789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Measurement based on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Per indicator – overall score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Aggregated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Provides a quick view of how priorities are met -- but does not give detailed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A89DD-E2A6-4A41-BDE2-ED24A1453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07" y="5003988"/>
            <a:ext cx="2750802" cy="1083717"/>
          </a:xfrm>
          <a:prstGeom prst="rect">
            <a:avLst/>
          </a:prstGeom>
        </p:spPr>
      </p:pic>
      <p:sp>
        <p:nvSpPr>
          <p:cNvPr id="42" name="Robbanás: 14 ágú 41">
            <a:extLst>
              <a:ext uri="{FF2B5EF4-FFF2-40B4-BE49-F238E27FC236}">
                <a16:creationId xmlns:a16="http://schemas.microsoft.com/office/drawing/2014/main" id="{9947B13D-3492-4D16-8FEB-5EA753895A92}"/>
              </a:ext>
            </a:extLst>
          </p:cNvPr>
          <p:cNvSpPr/>
          <p:nvPr/>
        </p:nvSpPr>
        <p:spPr>
          <a:xfrm>
            <a:off x="8627167" y="5540712"/>
            <a:ext cx="435398" cy="685478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461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8750" y="1997839"/>
            <a:ext cx="4127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Actions items &amp; next steps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8725" y="2813400"/>
            <a:ext cx="1231200" cy="1231200"/>
            <a:chOff x="8742468" y="3474401"/>
            <a:chExt cx="612000" cy="612000"/>
          </a:xfrm>
          <a:solidFill>
            <a:schemeClr val="bg1"/>
          </a:solidFill>
        </p:grpSpPr>
        <p:sp>
          <p:nvSpPr>
            <p:cNvPr id="16" name="Oval 15"/>
            <p:cNvSpPr/>
            <p:nvPr/>
          </p:nvSpPr>
          <p:spPr bwMode="ltGray">
            <a:xfrm>
              <a:off x="8742468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47"/>
            <p:cNvSpPr>
              <a:spLocks noEditPoints="1"/>
            </p:cNvSpPr>
            <p:nvPr/>
          </p:nvSpPr>
          <p:spPr bwMode="auto">
            <a:xfrm>
              <a:off x="8894545" y="3569952"/>
              <a:ext cx="307068" cy="424047"/>
            </a:xfrm>
            <a:custGeom>
              <a:avLst/>
              <a:gdLst>
                <a:gd name="T0" fmla="*/ 252 w 252"/>
                <a:gd name="T1" fmla="*/ 332 h 348"/>
                <a:gd name="T2" fmla="*/ 242 w 252"/>
                <a:gd name="T3" fmla="*/ 346 h 348"/>
                <a:gd name="T4" fmla="*/ 16 w 252"/>
                <a:gd name="T5" fmla="*/ 348 h 348"/>
                <a:gd name="T6" fmla="*/ 2 w 252"/>
                <a:gd name="T7" fmla="*/ 338 h 348"/>
                <a:gd name="T8" fmla="*/ 0 w 252"/>
                <a:gd name="T9" fmla="*/ 32 h 348"/>
                <a:gd name="T10" fmla="*/ 10 w 252"/>
                <a:gd name="T11" fmla="*/ 16 h 348"/>
                <a:gd name="T12" fmla="*/ 90 w 252"/>
                <a:gd name="T13" fmla="*/ 16 h 348"/>
                <a:gd name="T14" fmla="*/ 86 w 252"/>
                <a:gd name="T15" fmla="*/ 30 h 348"/>
                <a:gd name="T16" fmla="*/ 16 w 252"/>
                <a:gd name="T17" fmla="*/ 332 h 348"/>
                <a:gd name="T18" fmla="*/ 168 w 252"/>
                <a:gd name="T19" fmla="*/ 34 h 348"/>
                <a:gd name="T20" fmla="*/ 164 w 252"/>
                <a:gd name="T21" fmla="*/ 26 h 348"/>
                <a:gd name="T22" fmla="*/ 236 w 252"/>
                <a:gd name="T23" fmla="*/ 16 h 348"/>
                <a:gd name="T24" fmla="*/ 248 w 252"/>
                <a:gd name="T25" fmla="*/ 20 h 348"/>
                <a:gd name="T26" fmla="*/ 252 w 252"/>
                <a:gd name="T27" fmla="*/ 32 h 348"/>
                <a:gd name="T28" fmla="*/ 36 w 252"/>
                <a:gd name="T29" fmla="*/ 312 h 348"/>
                <a:gd name="T30" fmla="*/ 36 w 252"/>
                <a:gd name="T31" fmla="*/ 94 h 348"/>
                <a:gd name="T32" fmla="*/ 216 w 252"/>
                <a:gd name="T33" fmla="*/ 94 h 348"/>
                <a:gd name="T34" fmla="*/ 132 w 252"/>
                <a:gd name="T35" fmla="*/ 186 h 348"/>
                <a:gd name="T36" fmla="*/ 122 w 252"/>
                <a:gd name="T37" fmla="*/ 184 h 348"/>
                <a:gd name="T38" fmla="*/ 74 w 252"/>
                <a:gd name="T39" fmla="*/ 206 h 348"/>
                <a:gd name="T40" fmla="*/ 68 w 252"/>
                <a:gd name="T41" fmla="*/ 204 h 348"/>
                <a:gd name="T42" fmla="*/ 60 w 252"/>
                <a:gd name="T43" fmla="*/ 206 h 348"/>
                <a:gd name="T44" fmla="*/ 58 w 252"/>
                <a:gd name="T45" fmla="*/ 218 h 348"/>
                <a:gd name="T46" fmla="*/ 78 w 252"/>
                <a:gd name="T47" fmla="*/ 238 h 348"/>
                <a:gd name="T48" fmla="*/ 86 w 252"/>
                <a:gd name="T49" fmla="*/ 242 h 348"/>
                <a:gd name="T50" fmla="*/ 132 w 252"/>
                <a:gd name="T51" fmla="*/ 200 h 348"/>
                <a:gd name="T52" fmla="*/ 134 w 252"/>
                <a:gd name="T53" fmla="*/ 192 h 348"/>
                <a:gd name="T54" fmla="*/ 132 w 252"/>
                <a:gd name="T55" fmla="*/ 186 h 348"/>
                <a:gd name="T56" fmla="*/ 128 w 252"/>
                <a:gd name="T57" fmla="*/ 122 h 348"/>
                <a:gd name="T58" fmla="*/ 118 w 252"/>
                <a:gd name="T59" fmla="*/ 124 h 348"/>
                <a:gd name="T60" fmla="*/ 74 w 252"/>
                <a:gd name="T61" fmla="*/ 144 h 348"/>
                <a:gd name="T62" fmla="*/ 64 w 252"/>
                <a:gd name="T63" fmla="*/ 142 h 348"/>
                <a:gd name="T64" fmla="*/ 58 w 252"/>
                <a:gd name="T65" fmla="*/ 148 h 348"/>
                <a:gd name="T66" fmla="*/ 60 w 252"/>
                <a:gd name="T67" fmla="*/ 158 h 348"/>
                <a:gd name="T68" fmla="*/ 82 w 252"/>
                <a:gd name="T69" fmla="*/ 180 h 348"/>
                <a:gd name="T70" fmla="*/ 90 w 252"/>
                <a:gd name="T71" fmla="*/ 180 h 348"/>
                <a:gd name="T72" fmla="*/ 132 w 252"/>
                <a:gd name="T73" fmla="*/ 138 h 348"/>
                <a:gd name="T74" fmla="*/ 134 w 252"/>
                <a:gd name="T75" fmla="*/ 126 h 348"/>
                <a:gd name="T76" fmla="*/ 36 w 252"/>
                <a:gd name="T77" fmla="*/ 64 h 348"/>
                <a:gd name="T78" fmla="*/ 40 w 252"/>
                <a:gd name="T79" fmla="*/ 54 h 348"/>
                <a:gd name="T80" fmla="*/ 78 w 252"/>
                <a:gd name="T81" fmla="*/ 48 h 348"/>
                <a:gd name="T82" fmla="*/ 94 w 252"/>
                <a:gd name="T83" fmla="*/ 42 h 348"/>
                <a:gd name="T84" fmla="*/ 100 w 252"/>
                <a:gd name="T85" fmla="*/ 26 h 348"/>
                <a:gd name="T86" fmla="*/ 116 w 252"/>
                <a:gd name="T87" fmla="*/ 2 h 348"/>
                <a:gd name="T88" fmla="*/ 136 w 252"/>
                <a:gd name="T89" fmla="*/ 2 h 348"/>
                <a:gd name="T90" fmla="*/ 152 w 252"/>
                <a:gd name="T91" fmla="*/ 26 h 348"/>
                <a:gd name="T92" fmla="*/ 158 w 252"/>
                <a:gd name="T93" fmla="*/ 42 h 348"/>
                <a:gd name="T94" fmla="*/ 200 w 252"/>
                <a:gd name="T95" fmla="*/ 48 h 348"/>
                <a:gd name="T96" fmla="*/ 212 w 252"/>
                <a:gd name="T97" fmla="*/ 54 h 348"/>
                <a:gd name="T98" fmla="*/ 216 w 252"/>
                <a:gd name="T99" fmla="*/ 78 h 348"/>
                <a:gd name="T100" fmla="*/ 36 w 252"/>
                <a:gd name="T101" fmla="*/ 82 h 348"/>
                <a:gd name="T102" fmla="*/ 36 w 252"/>
                <a:gd name="T103" fmla="*/ 64 h 348"/>
                <a:gd name="T104" fmla="*/ 116 w 252"/>
                <a:gd name="T105" fmla="*/ 30 h 348"/>
                <a:gd name="T106" fmla="*/ 126 w 252"/>
                <a:gd name="T107" fmla="*/ 38 h 348"/>
                <a:gd name="T108" fmla="*/ 134 w 252"/>
                <a:gd name="T109" fmla="*/ 34 h 348"/>
                <a:gd name="T110" fmla="*/ 136 w 252"/>
                <a:gd name="T111" fmla="*/ 26 h 348"/>
                <a:gd name="T112" fmla="*/ 130 w 252"/>
                <a:gd name="T113" fmla="*/ 16 h 348"/>
                <a:gd name="T114" fmla="*/ 122 w 252"/>
                <a:gd name="T115" fmla="*/ 16 h 348"/>
                <a:gd name="T116" fmla="*/ 116 w 252"/>
                <a:gd name="T117" fmla="*/ 2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348">
                  <a:moveTo>
                    <a:pt x="252" y="32"/>
                  </a:moveTo>
                  <a:lnTo>
                    <a:pt x="252" y="332"/>
                  </a:lnTo>
                  <a:lnTo>
                    <a:pt x="252" y="332"/>
                  </a:lnTo>
                  <a:lnTo>
                    <a:pt x="250" y="338"/>
                  </a:lnTo>
                  <a:lnTo>
                    <a:pt x="248" y="344"/>
                  </a:lnTo>
                  <a:lnTo>
                    <a:pt x="242" y="346"/>
                  </a:lnTo>
                  <a:lnTo>
                    <a:pt x="236" y="348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10" y="346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6" y="30"/>
                  </a:lnTo>
                  <a:lnTo>
                    <a:pt x="84" y="34"/>
                  </a:lnTo>
                  <a:lnTo>
                    <a:pt x="16" y="34"/>
                  </a:lnTo>
                  <a:lnTo>
                    <a:pt x="16" y="332"/>
                  </a:lnTo>
                  <a:lnTo>
                    <a:pt x="236" y="332"/>
                  </a:lnTo>
                  <a:lnTo>
                    <a:pt x="236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6" y="30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42" y="16"/>
                  </a:lnTo>
                  <a:lnTo>
                    <a:pt x="248" y="20"/>
                  </a:lnTo>
                  <a:lnTo>
                    <a:pt x="250" y="26"/>
                  </a:lnTo>
                  <a:lnTo>
                    <a:pt x="252" y="32"/>
                  </a:lnTo>
                  <a:lnTo>
                    <a:pt x="252" y="32"/>
                  </a:lnTo>
                  <a:close/>
                  <a:moveTo>
                    <a:pt x="216" y="94"/>
                  </a:moveTo>
                  <a:lnTo>
                    <a:pt x="216" y="312"/>
                  </a:lnTo>
                  <a:lnTo>
                    <a:pt x="36" y="312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6" y="94"/>
                  </a:lnTo>
                  <a:close/>
                  <a:moveTo>
                    <a:pt x="132" y="186"/>
                  </a:moveTo>
                  <a:lnTo>
                    <a:pt x="132" y="186"/>
                  </a:lnTo>
                  <a:lnTo>
                    <a:pt x="128" y="184"/>
                  </a:lnTo>
                  <a:lnTo>
                    <a:pt x="124" y="182"/>
                  </a:lnTo>
                  <a:lnTo>
                    <a:pt x="122" y="184"/>
                  </a:lnTo>
                  <a:lnTo>
                    <a:pt x="118" y="186"/>
                  </a:lnTo>
                  <a:lnTo>
                    <a:pt x="86" y="21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0" y="204"/>
                  </a:lnTo>
                  <a:lnTo>
                    <a:pt x="68" y="204"/>
                  </a:lnTo>
                  <a:lnTo>
                    <a:pt x="64" y="204"/>
                  </a:lnTo>
                  <a:lnTo>
                    <a:pt x="60" y="206"/>
                  </a:lnTo>
                  <a:lnTo>
                    <a:pt x="60" y="206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82" y="242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2" y="238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4" y="196"/>
                  </a:lnTo>
                  <a:lnTo>
                    <a:pt x="134" y="192"/>
                  </a:lnTo>
                  <a:lnTo>
                    <a:pt x="134" y="188"/>
                  </a:lnTo>
                  <a:lnTo>
                    <a:pt x="132" y="186"/>
                  </a:lnTo>
                  <a:lnTo>
                    <a:pt x="132" y="186"/>
                  </a:lnTo>
                  <a:close/>
                  <a:moveTo>
                    <a:pt x="132" y="124"/>
                  </a:moveTo>
                  <a:lnTo>
                    <a:pt x="132" y="124"/>
                  </a:lnTo>
                  <a:lnTo>
                    <a:pt x="128" y="122"/>
                  </a:lnTo>
                  <a:lnTo>
                    <a:pt x="124" y="120"/>
                  </a:lnTo>
                  <a:lnTo>
                    <a:pt x="122" y="122"/>
                  </a:lnTo>
                  <a:lnTo>
                    <a:pt x="118" y="124"/>
                  </a:lnTo>
                  <a:lnTo>
                    <a:pt x="86" y="156"/>
                  </a:lnTo>
                  <a:lnTo>
                    <a:pt x="74" y="144"/>
                  </a:lnTo>
                  <a:lnTo>
                    <a:pt x="74" y="144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58" y="148"/>
                  </a:lnTo>
                  <a:lnTo>
                    <a:pt x="58" y="152"/>
                  </a:lnTo>
                  <a:lnTo>
                    <a:pt x="58" y="156"/>
                  </a:lnTo>
                  <a:lnTo>
                    <a:pt x="60" y="15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4" y="134"/>
                  </a:lnTo>
                  <a:lnTo>
                    <a:pt x="134" y="130"/>
                  </a:lnTo>
                  <a:lnTo>
                    <a:pt x="134" y="126"/>
                  </a:lnTo>
                  <a:lnTo>
                    <a:pt x="132" y="124"/>
                  </a:lnTo>
                  <a:lnTo>
                    <a:pt x="132" y="124"/>
                  </a:lnTo>
                  <a:close/>
                  <a:moveTo>
                    <a:pt x="36" y="64"/>
                  </a:moveTo>
                  <a:lnTo>
                    <a:pt x="36" y="64"/>
                  </a:lnTo>
                  <a:lnTo>
                    <a:pt x="36" y="58"/>
                  </a:lnTo>
                  <a:lnTo>
                    <a:pt x="40" y="54"/>
                  </a:lnTo>
                  <a:lnTo>
                    <a:pt x="46" y="50"/>
                  </a:lnTo>
                  <a:lnTo>
                    <a:pt x="52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6" y="46"/>
                  </a:lnTo>
                  <a:lnTo>
                    <a:pt x="94" y="42"/>
                  </a:lnTo>
                  <a:lnTo>
                    <a:pt x="98" y="3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2" y="16"/>
                  </a:lnTo>
                  <a:lnTo>
                    <a:pt x="108" y="8"/>
                  </a:lnTo>
                  <a:lnTo>
                    <a:pt x="116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6" y="2"/>
                  </a:lnTo>
                  <a:lnTo>
                    <a:pt x="144" y="8"/>
                  </a:lnTo>
                  <a:lnTo>
                    <a:pt x="150" y="1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66" y="46"/>
                  </a:lnTo>
                  <a:lnTo>
                    <a:pt x="174" y="48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6" y="50"/>
                  </a:lnTo>
                  <a:lnTo>
                    <a:pt x="212" y="54"/>
                  </a:lnTo>
                  <a:lnTo>
                    <a:pt x="216" y="58"/>
                  </a:lnTo>
                  <a:lnTo>
                    <a:pt x="216" y="64"/>
                  </a:lnTo>
                  <a:lnTo>
                    <a:pt x="216" y="78"/>
                  </a:lnTo>
                  <a:lnTo>
                    <a:pt x="216" y="78"/>
                  </a:lnTo>
                  <a:lnTo>
                    <a:pt x="216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6" y="78"/>
                  </a:lnTo>
                  <a:lnTo>
                    <a:pt x="36" y="64"/>
                  </a:lnTo>
                  <a:close/>
                  <a:moveTo>
                    <a:pt x="116" y="26"/>
                  </a:moveTo>
                  <a:lnTo>
                    <a:pt x="116" y="26"/>
                  </a:lnTo>
                  <a:lnTo>
                    <a:pt x="116" y="30"/>
                  </a:lnTo>
                  <a:lnTo>
                    <a:pt x="118" y="34"/>
                  </a:lnTo>
                  <a:lnTo>
                    <a:pt x="122" y="36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30" y="36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6" y="26"/>
                  </a:lnTo>
                  <a:lnTo>
                    <a:pt x="116" y="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73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47E4BC-ECF4-40DB-BD3E-3EFF8DCD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GB" b="1" dirty="0"/>
              <a:t>The  (</a:t>
            </a:r>
            <a:r>
              <a:rPr lang="hu-HU" altLang="en-GB" b="1" dirty="0" err="1"/>
              <a:t>very</a:t>
            </a:r>
            <a:r>
              <a:rPr lang="hu-HU" altLang="en-GB" b="1" dirty="0"/>
              <a:t>) </a:t>
            </a:r>
            <a:r>
              <a:rPr lang="hu-HU" altLang="en-GB" b="1" dirty="0" err="1"/>
              <a:t>short</a:t>
            </a:r>
            <a:r>
              <a:rPr lang="hu-HU" altLang="en-GB" b="1" dirty="0"/>
              <a:t> </a:t>
            </a:r>
            <a:r>
              <a:rPr lang="hu-HU" altLang="en-GB" b="1" dirty="0" err="1"/>
              <a:t>history</a:t>
            </a:r>
            <a:r>
              <a:rPr lang="hu-HU" altLang="en-GB" b="1" dirty="0"/>
              <a:t> of FAIR</a:t>
            </a:r>
            <a:endParaRPr lang="en-GB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EE53E2-6563-4E74-A884-837CDB09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2012: </a:t>
            </a:r>
          </a:p>
          <a:p>
            <a:pPr lvl="1"/>
            <a:r>
              <a:rPr lang="hu-HU" dirty="0" err="1"/>
              <a:t>Force</a:t>
            </a:r>
            <a:r>
              <a:rPr lang="hu-HU" dirty="0"/>
              <a:t> 11: </a:t>
            </a:r>
            <a:r>
              <a:rPr lang="en-US" dirty="0"/>
              <a:t>The </a:t>
            </a:r>
            <a:r>
              <a:rPr lang="hu-HU" dirty="0"/>
              <a:t>a</a:t>
            </a:r>
            <a:r>
              <a:rPr lang="en-US" dirty="0" err="1"/>
              <a:t>breviation</a:t>
            </a:r>
            <a:r>
              <a:rPr lang="en-US" dirty="0"/>
              <a:t> FAIR</a:t>
            </a:r>
            <a:r>
              <a:rPr lang="hu-HU" dirty="0"/>
              <a:t> </a:t>
            </a:r>
            <a:r>
              <a:rPr lang="hu-HU" dirty="0" err="1"/>
              <a:t>agreed</a:t>
            </a:r>
            <a:endParaRPr lang="en-US" dirty="0"/>
          </a:p>
          <a:p>
            <a:r>
              <a:rPr lang="en-US" dirty="0"/>
              <a:t>2016: The EU HLGR on Open Science</a:t>
            </a:r>
          </a:p>
          <a:p>
            <a:pPr lvl="1"/>
            <a:r>
              <a:rPr lang="en-US" dirty="0"/>
              <a:t>FAIR principals arrive to </a:t>
            </a:r>
            <a:r>
              <a:rPr lang="hu-HU" dirty="0"/>
              <a:t> top </a:t>
            </a:r>
            <a:r>
              <a:rPr lang="en-US" dirty="0"/>
              <a:t>policy level</a:t>
            </a:r>
          </a:p>
          <a:p>
            <a:r>
              <a:rPr lang="en-US" dirty="0"/>
              <a:t>2018: FAIR Maturity Model  WG</a:t>
            </a:r>
          </a:p>
          <a:p>
            <a:pPr lvl="1"/>
            <a:r>
              <a:rPr lang="en-US" dirty="0"/>
              <a:t>Already 11 FAIR evaluation methods exist</a:t>
            </a:r>
          </a:p>
          <a:p>
            <a:pPr lvl="1"/>
            <a:r>
              <a:rPr lang="en-US" dirty="0"/>
              <a:t>Half of RDA WGs work on different aspects of FAIR</a:t>
            </a:r>
          </a:p>
          <a:p>
            <a:r>
              <a:rPr lang="en-US" dirty="0"/>
              <a:t>2018</a:t>
            </a:r>
            <a:r>
              <a:rPr lang="hu-HU" dirty="0"/>
              <a:t>: FAIR </a:t>
            </a:r>
            <a:r>
              <a:rPr lang="en-US" dirty="0"/>
              <a:t>is in the Horizon Europe Program Proposal</a:t>
            </a:r>
          </a:p>
          <a:p>
            <a:r>
              <a:rPr lang="en-US" dirty="0"/>
              <a:t>2021: FAIR is in the Horizon Europe Work Programs</a:t>
            </a:r>
            <a:endParaRPr lang="hu-HU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RISK: Without common understanding  the criteria and guidelines FAIR will turn to be a hype instead of long term added value for all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C6978A-81DB-49AD-A4EE-F53487DD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10F5D0-6BF2-47B2-801D-5A8FA28C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8050352-3189-4194-AC76-407D3792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3</a:t>
            </a:fld>
            <a:endParaRPr lang="it-IT" altLang="it-IT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5806BE0-3638-4052-A1BA-ED54BE82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232" y="1040523"/>
            <a:ext cx="2039545" cy="253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1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57481-B0A7-4D76-AC36-284A699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361C-E446-43E6-9376-6363D9E8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F067-842B-4F96-986E-0F633CC9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30</a:t>
            </a:fld>
            <a:endParaRPr lang="it-IT" alt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D5E272-7568-4EB7-BEAD-3A06DCC4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788" y="0"/>
            <a:ext cx="7421562" cy="801688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Continuity</a:t>
            </a:r>
          </a:p>
        </p:txBody>
      </p:sp>
      <p:graphicFrame>
        <p:nvGraphicFramePr>
          <p:cNvPr id="27" name="Google Shape;2961;p84">
            <a:extLst>
              <a:ext uri="{FF2B5EF4-FFF2-40B4-BE49-F238E27FC236}">
                <a16:creationId xmlns:a16="http://schemas.microsoft.com/office/drawing/2014/main" id="{8BA6A994-9F82-4CB7-A568-00E8FFEEA98F}"/>
              </a:ext>
            </a:extLst>
          </p:cNvPr>
          <p:cNvGraphicFramePr/>
          <p:nvPr/>
        </p:nvGraphicFramePr>
        <p:xfrm>
          <a:off x="484908" y="1799922"/>
          <a:ext cx="8030442" cy="21339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3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8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8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January</a:t>
                      </a:r>
                      <a:endParaRPr dirty="0"/>
                    </a:p>
                  </a:txBody>
                  <a:tcPr marL="87675" marR="87675" marT="0" marB="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February</a:t>
                      </a:r>
                      <a:endParaRPr dirty="0"/>
                    </a:p>
                  </a:txBody>
                  <a:tcPr marL="87675" marR="87675" marT="0" marB="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March</a:t>
                      </a:r>
                      <a:endParaRPr dirty="0"/>
                    </a:p>
                  </a:txBody>
                  <a:tcPr marL="87675" marR="87675" marT="0" marB="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April</a:t>
                      </a:r>
                      <a:endParaRPr dirty="0"/>
                    </a:p>
                  </a:txBody>
                  <a:tcPr marL="87675" marR="87675" marT="0" marB="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</a:t>
                      </a:r>
                      <a:endParaRPr dirty="0"/>
                    </a:p>
                  </a:txBody>
                  <a:tcPr marL="87675" marR="87675" marT="0" marB="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2"/>
                          </a:solidFill>
                          <a:latin typeface="Arial"/>
                          <a:cs typeface="Arial"/>
                          <a:sym typeface="Arial"/>
                        </a:rPr>
                        <a:t>June</a:t>
                      </a:r>
                      <a:endParaRPr dirty="0"/>
                    </a:p>
                  </a:txBody>
                  <a:tcPr marL="87675" marR="87675" marT="0" marB="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1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675" marR="87675" marT="43850" marB="4385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675" marR="87675" marT="43850" marB="4385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675" marR="87675" marT="43850" marB="4385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675" marR="87675" marT="43850" marB="4385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675" marR="87675" marT="43850" marB="4385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7675" marR="87675" marT="43850" marB="43850">
                    <a:lnL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ACACA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Google Shape;2962;p84">
            <a:extLst>
              <a:ext uri="{FF2B5EF4-FFF2-40B4-BE49-F238E27FC236}">
                <a16:creationId xmlns:a16="http://schemas.microsoft.com/office/drawing/2014/main" id="{A9B91454-C273-442B-B59A-472F76B79731}"/>
              </a:ext>
            </a:extLst>
          </p:cNvPr>
          <p:cNvSpPr txBox="1"/>
          <p:nvPr/>
        </p:nvSpPr>
        <p:spPr>
          <a:xfrm>
            <a:off x="484910" y="1385032"/>
            <a:ext cx="3819986" cy="30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2020</a:t>
            </a:r>
            <a:endParaRPr dirty="0">
              <a:latin typeface="+mj-lt"/>
            </a:endParaRPr>
          </a:p>
        </p:txBody>
      </p:sp>
      <p:sp>
        <p:nvSpPr>
          <p:cNvPr id="29" name="Google Shape;2963;p84">
            <a:extLst>
              <a:ext uri="{FF2B5EF4-FFF2-40B4-BE49-F238E27FC236}">
                <a16:creationId xmlns:a16="http://schemas.microsoft.com/office/drawing/2014/main" id="{85DAAB26-357D-4731-905A-3B8E7ABFE51E}"/>
              </a:ext>
            </a:extLst>
          </p:cNvPr>
          <p:cNvSpPr txBox="1"/>
          <p:nvPr/>
        </p:nvSpPr>
        <p:spPr>
          <a:xfrm>
            <a:off x="694066" y="4262896"/>
            <a:ext cx="969339" cy="13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7F7F7F"/>
                </a:solidFill>
                <a:latin typeface="+mj-lt"/>
                <a:ea typeface="Arial"/>
                <a:cs typeface="Arial"/>
                <a:sym typeface="Arial"/>
              </a:rPr>
              <a:t>End of RDA WG</a:t>
            </a:r>
            <a:endParaRPr dirty="0">
              <a:latin typeface="+mj-lt"/>
            </a:endParaRPr>
          </a:p>
        </p:txBody>
      </p:sp>
      <p:sp>
        <p:nvSpPr>
          <p:cNvPr id="30" name="Google Shape;2964;p84">
            <a:extLst>
              <a:ext uri="{FF2B5EF4-FFF2-40B4-BE49-F238E27FC236}">
                <a16:creationId xmlns:a16="http://schemas.microsoft.com/office/drawing/2014/main" id="{21378479-4C18-4123-81D2-2E73E96B2101}"/>
              </a:ext>
            </a:extLst>
          </p:cNvPr>
          <p:cNvSpPr txBox="1"/>
          <p:nvPr/>
        </p:nvSpPr>
        <p:spPr>
          <a:xfrm>
            <a:off x="2155598" y="4262896"/>
            <a:ext cx="760218" cy="13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7F7F7F"/>
                </a:solidFill>
                <a:latin typeface="+mj-lt"/>
                <a:ea typeface="Arial"/>
                <a:cs typeface="Arial"/>
                <a:sym typeface="Arial"/>
              </a:rPr>
              <a:t>Workshop</a:t>
            </a:r>
            <a:endParaRPr>
              <a:latin typeface="+mj-lt"/>
            </a:endParaRPr>
          </a:p>
        </p:txBody>
      </p:sp>
      <p:sp>
        <p:nvSpPr>
          <p:cNvPr id="31" name="Google Shape;2965;p84">
            <a:extLst>
              <a:ext uri="{FF2B5EF4-FFF2-40B4-BE49-F238E27FC236}">
                <a16:creationId xmlns:a16="http://schemas.microsoft.com/office/drawing/2014/main" id="{3E9CD06B-553B-463A-985E-45C97A32E3BB}"/>
              </a:ext>
            </a:extLst>
          </p:cNvPr>
          <p:cNvSpPr txBox="1"/>
          <p:nvPr/>
        </p:nvSpPr>
        <p:spPr>
          <a:xfrm>
            <a:off x="3348948" y="4269352"/>
            <a:ext cx="760218" cy="13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7F7F7F"/>
                </a:solidFill>
                <a:latin typeface="+mj-lt"/>
                <a:ea typeface="Arial"/>
                <a:cs typeface="Arial"/>
                <a:sym typeface="Arial"/>
              </a:rPr>
              <a:t>Deliverable</a:t>
            </a:r>
            <a:endParaRPr>
              <a:latin typeface="+mj-lt"/>
            </a:endParaRPr>
          </a:p>
        </p:txBody>
      </p:sp>
      <p:sp>
        <p:nvSpPr>
          <p:cNvPr id="34" name="Google Shape;2968;p84">
            <a:extLst>
              <a:ext uri="{FF2B5EF4-FFF2-40B4-BE49-F238E27FC236}">
                <a16:creationId xmlns:a16="http://schemas.microsoft.com/office/drawing/2014/main" id="{3DB5B2D8-6885-4D11-AB4A-92E4CF747678}"/>
              </a:ext>
            </a:extLst>
          </p:cNvPr>
          <p:cNvSpPr/>
          <p:nvPr/>
        </p:nvSpPr>
        <p:spPr>
          <a:xfrm>
            <a:off x="5924741" y="3157562"/>
            <a:ext cx="2590609" cy="372368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RDA recommendation</a:t>
            </a:r>
            <a:endParaRPr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Google Shape;2969;p84">
            <a:extLst>
              <a:ext uri="{FF2B5EF4-FFF2-40B4-BE49-F238E27FC236}">
                <a16:creationId xmlns:a16="http://schemas.microsoft.com/office/drawing/2014/main" id="{38D7FA5D-3A48-46B7-A237-83A1C90568E2}"/>
              </a:ext>
            </a:extLst>
          </p:cNvPr>
          <p:cNvSpPr/>
          <p:nvPr/>
        </p:nvSpPr>
        <p:spPr>
          <a:xfrm>
            <a:off x="1169808" y="2704638"/>
            <a:ext cx="7345542" cy="372368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accent1"/>
                </a:solidFill>
                <a:latin typeface="+mj-lt"/>
                <a:cs typeface="Arial"/>
                <a:sym typeface="Arial"/>
              </a:rPr>
              <a:t>FAIR data maturity model maintenance (Guidelines, checklist &amp; indicators)</a:t>
            </a:r>
            <a:endParaRPr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Google Shape;2970;p84">
            <a:extLst>
              <a:ext uri="{FF2B5EF4-FFF2-40B4-BE49-F238E27FC236}">
                <a16:creationId xmlns:a16="http://schemas.microsoft.com/office/drawing/2014/main" id="{95BB1D93-28CC-40E3-AB21-842C464D1BDE}"/>
              </a:ext>
            </a:extLst>
          </p:cNvPr>
          <p:cNvSpPr/>
          <p:nvPr/>
        </p:nvSpPr>
        <p:spPr>
          <a:xfrm>
            <a:off x="484909" y="2241876"/>
            <a:ext cx="4020416" cy="372368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rPr>
              <a:t>Testing phase</a:t>
            </a:r>
            <a:endParaRPr sz="900" b="1" dirty="0">
              <a:solidFill>
                <a:schemeClr val="accen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971;p84">
            <a:extLst>
              <a:ext uri="{FF2B5EF4-FFF2-40B4-BE49-F238E27FC236}">
                <a16:creationId xmlns:a16="http://schemas.microsoft.com/office/drawing/2014/main" id="{3AE2D34F-0785-4FE2-8D9F-8664BEFC2EA5}"/>
              </a:ext>
            </a:extLst>
          </p:cNvPr>
          <p:cNvSpPr/>
          <p:nvPr/>
        </p:nvSpPr>
        <p:spPr>
          <a:xfrm>
            <a:off x="1828701" y="4217651"/>
            <a:ext cx="251277" cy="21021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972;p84">
            <a:extLst>
              <a:ext uri="{FF2B5EF4-FFF2-40B4-BE49-F238E27FC236}">
                <a16:creationId xmlns:a16="http://schemas.microsoft.com/office/drawing/2014/main" id="{427902B3-4388-4E32-B26E-DCE1843F7F01}"/>
              </a:ext>
            </a:extLst>
          </p:cNvPr>
          <p:cNvSpPr/>
          <p:nvPr/>
        </p:nvSpPr>
        <p:spPr>
          <a:xfrm>
            <a:off x="3077193" y="4217651"/>
            <a:ext cx="210210" cy="210210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186" y="84"/>
                </a:moveTo>
                <a:cubicBezTo>
                  <a:pt x="187" y="89"/>
                  <a:pt x="188" y="95"/>
                  <a:pt x="188" y="100"/>
                </a:cubicBezTo>
                <a:cubicBezTo>
                  <a:pt x="188" y="148"/>
                  <a:pt x="149" y="188"/>
                  <a:pt x="100" y="188"/>
                </a:cubicBezTo>
                <a:cubicBezTo>
                  <a:pt x="52" y="188"/>
                  <a:pt x="13" y="148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ubicBezTo>
                  <a:pt x="115" y="13"/>
                  <a:pt x="129" y="16"/>
                  <a:pt x="141" y="23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136" y="5"/>
                  <a:pt x="119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91"/>
                  <a:pt x="199" y="82"/>
                  <a:pt x="197" y="74"/>
                </a:cubicBezTo>
                <a:lnTo>
                  <a:pt x="186" y="84"/>
                </a:lnTo>
                <a:close/>
                <a:moveTo>
                  <a:pt x="73" y="87"/>
                </a:moveTo>
                <a:cubicBezTo>
                  <a:pt x="64" y="96"/>
                  <a:pt x="64" y="96"/>
                  <a:pt x="64" y="96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89" y="37"/>
                  <a:pt x="189" y="37"/>
                  <a:pt x="189" y="37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97" y="111"/>
                  <a:pt x="97" y="111"/>
                  <a:pt x="97" y="111"/>
                </a:cubicBezTo>
                <a:lnTo>
                  <a:pt x="73" y="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973;p84">
            <a:extLst>
              <a:ext uri="{FF2B5EF4-FFF2-40B4-BE49-F238E27FC236}">
                <a16:creationId xmlns:a16="http://schemas.microsoft.com/office/drawing/2014/main" id="{BC216DF2-788F-4554-B85A-B658C88282B5}"/>
              </a:ext>
            </a:extLst>
          </p:cNvPr>
          <p:cNvSpPr/>
          <p:nvPr/>
        </p:nvSpPr>
        <p:spPr>
          <a:xfrm>
            <a:off x="413264" y="4218348"/>
            <a:ext cx="219259" cy="208818"/>
          </a:xfrm>
          <a:custGeom>
            <a:avLst/>
            <a:gdLst/>
            <a:ahLst/>
            <a:cxnLst/>
            <a:rect l="l" t="t" r="r" b="b"/>
            <a:pathLst>
              <a:path w="208" h="198" extrusionOk="0">
                <a:moveTo>
                  <a:pt x="136" y="118"/>
                </a:moveTo>
                <a:cubicBezTo>
                  <a:pt x="181" y="83"/>
                  <a:pt x="181" y="83"/>
                  <a:pt x="181" y="83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84" y="80"/>
                  <a:pt x="84" y="80"/>
                  <a:pt x="84" y="80"/>
                </a:cubicBezTo>
                <a:cubicBezTo>
                  <a:pt x="27" y="83"/>
                  <a:pt x="27" y="83"/>
                  <a:pt x="27" y="83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56" y="174"/>
                  <a:pt x="56" y="174"/>
                  <a:pt x="56" y="174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52" y="174"/>
                  <a:pt x="152" y="174"/>
                  <a:pt x="152" y="174"/>
                </a:cubicBezTo>
                <a:lnTo>
                  <a:pt x="136" y="118"/>
                </a:lnTo>
                <a:close/>
                <a:moveTo>
                  <a:pt x="104" y="158"/>
                </a:moveTo>
                <a:cubicBezTo>
                  <a:pt x="56" y="190"/>
                  <a:pt x="56" y="190"/>
                  <a:pt x="56" y="190"/>
                </a:cubicBezTo>
                <a:cubicBezTo>
                  <a:pt x="44" y="198"/>
                  <a:pt x="37" y="193"/>
                  <a:pt x="41" y="179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11" y="88"/>
                  <a:pt x="11" y="88"/>
                  <a:pt x="11" y="88"/>
                </a:cubicBezTo>
                <a:cubicBezTo>
                  <a:pt x="0" y="78"/>
                  <a:pt x="2" y="70"/>
                  <a:pt x="17" y="70"/>
                </a:cubicBezTo>
                <a:cubicBezTo>
                  <a:pt x="75" y="67"/>
                  <a:pt x="75" y="67"/>
                  <a:pt x="75" y="67"/>
                </a:cubicBezTo>
                <a:cubicBezTo>
                  <a:pt x="95" y="13"/>
                  <a:pt x="95" y="13"/>
                  <a:pt x="95" y="13"/>
                </a:cubicBezTo>
                <a:cubicBezTo>
                  <a:pt x="100" y="0"/>
                  <a:pt x="108" y="0"/>
                  <a:pt x="113" y="13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206" y="70"/>
                  <a:pt x="208" y="78"/>
                  <a:pt x="197" y="88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71" y="193"/>
                  <a:pt x="164" y="198"/>
                  <a:pt x="152" y="190"/>
                </a:cubicBezTo>
                <a:lnTo>
                  <a:pt x="104" y="1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974;p84">
            <a:extLst>
              <a:ext uri="{FF2B5EF4-FFF2-40B4-BE49-F238E27FC236}">
                <a16:creationId xmlns:a16="http://schemas.microsoft.com/office/drawing/2014/main" id="{20402D2F-F4A8-454A-B656-59516D01DA56}"/>
              </a:ext>
            </a:extLst>
          </p:cNvPr>
          <p:cNvSpPr/>
          <p:nvPr/>
        </p:nvSpPr>
        <p:spPr>
          <a:xfrm>
            <a:off x="4060677" y="2322955"/>
            <a:ext cx="210210" cy="210210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186" y="84"/>
                </a:moveTo>
                <a:cubicBezTo>
                  <a:pt x="187" y="89"/>
                  <a:pt x="188" y="95"/>
                  <a:pt x="188" y="100"/>
                </a:cubicBezTo>
                <a:cubicBezTo>
                  <a:pt x="188" y="148"/>
                  <a:pt x="149" y="188"/>
                  <a:pt x="100" y="188"/>
                </a:cubicBezTo>
                <a:cubicBezTo>
                  <a:pt x="52" y="188"/>
                  <a:pt x="13" y="148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ubicBezTo>
                  <a:pt x="115" y="13"/>
                  <a:pt x="129" y="16"/>
                  <a:pt x="141" y="23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136" y="5"/>
                  <a:pt x="119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91"/>
                  <a:pt x="199" y="82"/>
                  <a:pt x="197" y="74"/>
                </a:cubicBezTo>
                <a:lnTo>
                  <a:pt x="186" y="84"/>
                </a:lnTo>
                <a:close/>
                <a:moveTo>
                  <a:pt x="73" y="87"/>
                </a:moveTo>
                <a:cubicBezTo>
                  <a:pt x="64" y="96"/>
                  <a:pt x="64" y="96"/>
                  <a:pt x="64" y="96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89" y="37"/>
                  <a:pt x="189" y="37"/>
                  <a:pt x="189" y="37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97" y="111"/>
                  <a:pt x="97" y="111"/>
                  <a:pt x="97" y="111"/>
                </a:cubicBezTo>
                <a:lnTo>
                  <a:pt x="73" y="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975;p84">
            <a:extLst>
              <a:ext uri="{FF2B5EF4-FFF2-40B4-BE49-F238E27FC236}">
                <a16:creationId xmlns:a16="http://schemas.microsoft.com/office/drawing/2014/main" id="{58D5C9B5-F4D8-491A-91AF-A2A5204EDB84}"/>
              </a:ext>
            </a:extLst>
          </p:cNvPr>
          <p:cNvSpPr/>
          <p:nvPr/>
        </p:nvSpPr>
        <p:spPr>
          <a:xfrm>
            <a:off x="2366751" y="2322955"/>
            <a:ext cx="251277" cy="21021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976;p84">
            <a:extLst>
              <a:ext uri="{FF2B5EF4-FFF2-40B4-BE49-F238E27FC236}">
                <a16:creationId xmlns:a16="http://schemas.microsoft.com/office/drawing/2014/main" id="{4D0BE128-3A77-48E1-8626-D85E0584FEDC}"/>
              </a:ext>
            </a:extLst>
          </p:cNvPr>
          <p:cNvSpPr/>
          <p:nvPr/>
        </p:nvSpPr>
        <p:spPr>
          <a:xfrm>
            <a:off x="8124892" y="3238640"/>
            <a:ext cx="210210" cy="210210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186" y="84"/>
                </a:moveTo>
                <a:cubicBezTo>
                  <a:pt x="187" y="89"/>
                  <a:pt x="188" y="95"/>
                  <a:pt x="188" y="100"/>
                </a:cubicBezTo>
                <a:cubicBezTo>
                  <a:pt x="188" y="148"/>
                  <a:pt x="149" y="188"/>
                  <a:pt x="100" y="188"/>
                </a:cubicBezTo>
                <a:cubicBezTo>
                  <a:pt x="52" y="188"/>
                  <a:pt x="13" y="148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ubicBezTo>
                  <a:pt x="115" y="13"/>
                  <a:pt x="129" y="16"/>
                  <a:pt x="141" y="23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136" y="5"/>
                  <a:pt x="119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91"/>
                  <a:pt x="199" y="82"/>
                  <a:pt x="197" y="74"/>
                </a:cubicBezTo>
                <a:lnTo>
                  <a:pt x="186" y="84"/>
                </a:lnTo>
                <a:close/>
                <a:moveTo>
                  <a:pt x="73" y="87"/>
                </a:moveTo>
                <a:cubicBezTo>
                  <a:pt x="64" y="96"/>
                  <a:pt x="64" y="96"/>
                  <a:pt x="64" y="96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89" y="37"/>
                  <a:pt x="189" y="37"/>
                  <a:pt x="189" y="37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97" y="111"/>
                  <a:pt x="97" y="111"/>
                  <a:pt x="97" y="111"/>
                </a:cubicBezTo>
                <a:lnTo>
                  <a:pt x="73" y="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978;p84">
            <a:extLst>
              <a:ext uri="{FF2B5EF4-FFF2-40B4-BE49-F238E27FC236}">
                <a16:creationId xmlns:a16="http://schemas.microsoft.com/office/drawing/2014/main" id="{8E9579AA-E2F6-4F92-AEDD-CCF7F77DF6CF}"/>
              </a:ext>
            </a:extLst>
          </p:cNvPr>
          <p:cNvSpPr/>
          <p:nvPr/>
        </p:nvSpPr>
        <p:spPr>
          <a:xfrm>
            <a:off x="6552123" y="2785717"/>
            <a:ext cx="251277" cy="21021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979;p84">
            <a:extLst>
              <a:ext uri="{FF2B5EF4-FFF2-40B4-BE49-F238E27FC236}">
                <a16:creationId xmlns:a16="http://schemas.microsoft.com/office/drawing/2014/main" id="{7C8E468E-E408-4CC3-8D70-5D74BABC57C6}"/>
              </a:ext>
            </a:extLst>
          </p:cNvPr>
          <p:cNvSpPr/>
          <p:nvPr/>
        </p:nvSpPr>
        <p:spPr>
          <a:xfrm>
            <a:off x="8133149" y="2785717"/>
            <a:ext cx="210210" cy="210210"/>
          </a:xfrm>
          <a:custGeom>
            <a:avLst/>
            <a:gdLst/>
            <a:ahLst/>
            <a:cxnLst/>
            <a:rect l="l" t="t" r="r" b="b"/>
            <a:pathLst>
              <a:path w="200" h="200" extrusionOk="0">
                <a:moveTo>
                  <a:pt x="186" y="84"/>
                </a:moveTo>
                <a:cubicBezTo>
                  <a:pt x="187" y="89"/>
                  <a:pt x="188" y="95"/>
                  <a:pt x="188" y="100"/>
                </a:cubicBezTo>
                <a:cubicBezTo>
                  <a:pt x="188" y="148"/>
                  <a:pt x="149" y="188"/>
                  <a:pt x="100" y="188"/>
                </a:cubicBezTo>
                <a:cubicBezTo>
                  <a:pt x="52" y="188"/>
                  <a:pt x="13" y="148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ubicBezTo>
                  <a:pt x="115" y="13"/>
                  <a:pt x="129" y="16"/>
                  <a:pt x="141" y="23"/>
                </a:cubicBezTo>
                <a:cubicBezTo>
                  <a:pt x="150" y="14"/>
                  <a:pt x="150" y="14"/>
                  <a:pt x="150" y="14"/>
                </a:cubicBezTo>
                <a:cubicBezTo>
                  <a:pt x="136" y="5"/>
                  <a:pt x="119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91"/>
                  <a:pt x="199" y="82"/>
                  <a:pt x="197" y="74"/>
                </a:cubicBezTo>
                <a:lnTo>
                  <a:pt x="186" y="84"/>
                </a:lnTo>
                <a:close/>
                <a:moveTo>
                  <a:pt x="73" y="87"/>
                </a:moveTo>
                <a:cubicBezTo>
                  <a:pt x="64" y="96"/>
                  <a:pt x="64" y="96"/>
                  <a:pt x="64" y="96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89" y="37"/>
                  <a:pt x="189" y="37"/>
                  <a:pt x="189" y="37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97" y="111"/>
                  <a:pt x="97" y="111"/>
                  <a:pt x="97" y="111"/>
                </a:cubicBezTo>
                <a:lnTo>
                  <a:pt x="73" y="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2978;p84">
            <a:extLst>
              <a:ext uri="{FF2B5EF4-FFF2-40B4-BE49-F238E27FC236}">
                <a16:creationId xmlns:a16="http://schemas.microsoft.com/office/drawing/2014/main" id="{F34C3D1C-B779-48E9-A6A3-192A426E0C4D}"/>
              </a:ext>
            </a:extLst>
          </p:cNvPr>
          <p:cNvSpPr/>
          <p:nvPr/>
        </p:nvSpPr>
        <p:spPr>
          <a:xfrm>
            <a:off x="7802551" y="3238640"/>
            <a:ext cx="251277" cy="21021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0" name="Google Shape;2973;p84">
            <a:extLst>
              <a:ext uri="{FF2B5EF4-FFF2-40B4-BE49-F238E27FC236}">
                <a16:creationId xmlns:a16="http://schemas.microsoft.com/office/drawing/2014/main" id="{B697F212-D65F-4C1B-8DE0-18E0F6FF6D94}"/>
              </a:ext>
            </a:extLst>
          </p:cNvPr>
          <p:cNvSpPr/>
          <p:nvPr/>
        </p:nvSpPr>
        <p:spPr>
          <a:xfrm>
            <a:off x="7513966" y="3240032"/>
            <a:ext cx="219259" cy="208818"/>
          </a:xfrm>
          <a:custGeom>
            <a:avLst/>
            <a:gdLst/>
            <a:ahLst/>
            <a:cxnLst/>
            <a:rect l="l" t="t" r="r" b="b"/>
            <a:pathLst>
              <a:path w="208" h="198" extrusionOk="0">
                <a:moveTo>
                  <a:pt x="136" y="118"/>
                </a:moveTo>
                <a:cubicBezTo>
                  <a:pt x="181" y="83"/>
                  <a:pt x="181" y="83"/>
                  <a:pt x="181" y="83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84" y="80"/>
                  <a:pt x="84" y="80"/>
                  <a:pt x="84" y="80"/>
                </a:cubicBezTo>
                <a:cubicBezTo>
                  <a:pt x="27" y="83"/>
                  <a:pt x="27" y="83"/>
                  <a:pt x="27" y="83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56" y="174"/>
                  <a:pt x="56" y="174"/>
                  <a:pt x="56" y="174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52" y="174"/>
                  <a:pt x="152" y="174"/>
                  <a:pt x="152" y="174"/>
                </a:cubicBezTo>
                <a:lnTo>
                  <a:pt x="136" y="118"/>
                </a:lnTo>
                <a:close/>
                <a:moveTo>
                  <a:pt x="104" y="158"/>
                </a:moveTo>
                <a:cubicBezTo>
                  <a:pt x="56" y="190"/>
                  <a:pt x="56" y="190"/>
                  <a:pt x="56" y="190"/>
                </a:cubicBezTo>
                <a:cubicBezTo>
                  <a:pt x="44" y="198"/>
                  <a:pt x="37" y="193"/>
                  <a:pt x="41" y="179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11" y="88"/>
                  <a:pt x="11" y="88"/>
                  <a:pt x="11" y="88"/>
                </a:cubicBezTo>
                <a:cubicBezTo>
                  <a:pt x="0" y="78"/>
                  <a:pt x="2" y="70"/>
                  <a:pt x="17" y="70"/>
                </a:cubicBezTo>
                <a:cubicBezTo>
                  <a:pt x="75" y="67"/>
                  <a:pt x="75" y="67"/>
                  <a:pt x="75" y="67"/>
                </a:cubicBezTo>
                <a:cubicBezTo>
                  <a:pt x="95" y="13"/>
                  <a:pt x="95" y="13"/>
                  <a:pt x="95" y="13"/>
                </a:cubicBezTo>
                <a:cubicBezTo>
                  <a:pt x="100" y="0"/>
                  <a:pt x="108" y="0"/>
                  <a:pt x="113" y="13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206" y="70"/>
                  <a:pt x="208" y="78"/>
                  <a:pt x="197" y="88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71" y="193"/>
                  <a:pt x="164" y="198"/>
                  <a:pt x="152" y="190"/>
                </a:cubicBezTo>
                <a:lnTo>
                  <a:pt x="104" y="1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1" name="Google Shape;2971;p84">
            <a:extLst>
              <a:ext uri="{FF2B5EF4-FFF2-40B4-BE49-F238E27FC236}">
                <a16:creationId xmlns:a16="http://schemas.microsoft.com/office/drawing/2014/main" id="{BD84817E-0979-4A3F-9548-40A704D21BFB}"/>
              </a:ext>
            </a:extLst>
          </p:cNvPr>
          <p:cNvSpPr/>
          <p:nvPr/>
        </p:nvSpPr>
        <p:spPr>
          <a:xfrm>
            <a:off x="3683761" y="2322955"/>
            <a:ext cx="251277" cy="21021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8175" tIns="39075" rIns="78175" bIns="39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64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E071-3E2C-4484-9F5A-C91D9953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Guidelines | </a:t>
            </a:r>
            <a:r>
              <a:rPr lang="nl-BE" altLang="nl-BE" dirty="0"/>
              <a:t>first draft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DD897-6E1E-4D48-AE49-F15FFCC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E2350-BEAC-454D-8A99-572E8274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31</a:t>
            </a:fld>
            <a:endParaRPr lang="it-IT" altLang="it-IT"/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124A4F55-CE07-402A-826E-470E9DCB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E849B72-029A-4653-A235-576F4041C8E5}"/>
              </a:ext>
            </a:extLst>
          </p:cNvPr>
          <p:cNvGraphicFramePr>
            <a:graphicFrameLocks noGrp="1"/>
          </p:cNvGraphicFramePr>
          <p:nvPr/>
        </p:nvGraphicFramePr>
        <p:xfrm>
          <a:off x="1093076" y="1783000"/>
          <a:ext cx="7422274" cy="3462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942">
                  <a:extLst>
                    <a:ext uri="{9D8B030D-6E8A-4147-A177-3AD203B41FA5}">
                      <a16:colId xmlns:a16="http://schemas.microsoft.com/office/drawing/2014/main" val="3542403632"/>
                    </a:ext>
                  </a:extLst>
                </a:gridCol>
                <a:gridCol w="2431038">
                  <a:extLst>
                    <a:ext uri="{9D8B030D-6E8A-4147-A177-3AD203B41FA5}">
                      <a16:colId xmlns:a16="http://schemas.microsoft.com/office/drawing/2014/main" val="3532570687"/>
                    </a:ext>
                  </a:extLst>
                </a:gridCol>
                <a:gridCol w="3691294">
                  <a:extLst>
                    <a:ext uri="{9D8B030D-6E8A-4147-A177-3AD203B41FA5}">
                      <a16:colId xmlns:a16="http://schemas.microsoft.com/office/drawing/2014/main" val="3444003301"/>
                    </a:ext>
                  </a:extLst>
                </a:gridCol>
              </a:tblGrid>
              <a:tr h="1136797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GUIDELINES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Objectives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Use of the document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184817"/>
                  </a:ext>
                </a:extLst>
              </a:tr>
              <a:tr h="11367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FRAMEWORK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Indicators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Maturity levels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Prioritization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j-lt"/>
                        </a:rPr>
                        <a:t>Indicators description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19034"/>
                  </a:ext>
                </a:extLst>
              </a:tr>
              <a:tr h="11367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IMPLEMENTATION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How to evaluate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4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182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FA21-0A11-4816-A0C3-550E8868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59AEF-2BE5-443A-A991-9DD95630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32</a:t>
            </a:fld>
            <a:endParaRPr lang="it-IT" altLang="it-I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0411FC-CE24-463E-8978-9ABB7D84E73C}"/>
              </a:ext>
            </a:extLst>
          </p:cNvPr>
          <p:cNvSpPr/>
          <p:nvPr/>
        </p:nvSpPr>
        <p:spPr>
          <a:xfrm>
            <a:off x="1125020" y="1315917"/>
            <a:ext cx="1407560" cy="1431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748EF7-04DE-48BE-B2F9-D297AC323693}"/>
              </a:ext>
            </a:extLst>
          </p:cNvPr>
          <p:cNvSpPr/>
          <p:nvPr/>
        </p:nvSpPr>
        <p:spPr>
          <a:xfrm>
            <a:off x="3784314" y="1315917"/>
            <a:ext cx="1407560" cy="1431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49904-E7F2-457B-A0CB-AC0FB4277659}"/>
              </a:ext>
            </a:extLst>
          </p:cNvPr>
          <p:cNvSpPr/>
          <p:nvPr/>
        </p:nvSpPr>
        <p:spPr>
          <a:xfrm>
            <a:off x="6443608" y="1315917"/>
            <a:ext cx="1407560" cy="1431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079F6-86EA-44FC-B98A-2D1E48478D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7086" y="1622065"/>
            <a:ext cx="723428" cy="723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70DB78-C8AA-4B11-8ECF-74C9B34EA4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1813" y="1675517"/>
            <a:ext cx="712400" cy="712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5DD035-908A-4C63-AC9F-E1431082BF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68557" y="1622065"/>
            <a:ext cx="757662" cy="75766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21F5E4-21B7-4C49-A5B5-C7E9CEF6D2C7}"/>
              </a:ext>
            </a:extLst>
          </p:cNvPr>
          <p:cNvCxnSpPr>
            <a:stCxn id="3" idx="6"/>
            <a:endCxn id="10" idx="2"/>
          </p:cNvCxnSpPr>
          <p:nvPr/>
        </p:nvCxnSpPr>
        <p:spPr>
          <a:xfrm>
            <a:off x="2532580" y="2031717"/>
            <a:ext cx="12517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7B26E7-880C-4EE2-9BE3-E23A0649FF49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191874" y="2031717"/>
            <a:ext cx="12517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Segnaposto data 3">
            <a:extLst>
              <a:ext uri="{FF2B5EF4-FFF2-40B4-BE49-F238E27FC236}">
                <a16:creationId xmlns:a16="http://schemas.microsoft.com/office/drawing/2014/main" id="{9A082E0A-9C5D-479E-900C-A748840E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EEE42E-4E5F-48AC-A1D6-1A0862F3F83C}"/>
              </a:ext>
            </a:extLst>
          </p:cNvPr>
          <p:cNvSpPr txBox="1"/>
          <p:nvPr/>
        </p:nvSpPr>
        <p:spPr>
          <a:xfrm>
            <a:off x="816072" y="2920922"/>
            <a:ext cx="202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Working Group to share </a:t>
            </a:r>
            <a:r>
              <a:rPr lang="en-US" b="1" dirty="0">
                <a:latin typeface="+mj-lt"/>
              </a:rPr>
              <a:t>remarks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suggestions</a:t>
            </a:r>
            <a:r>
              <a:rPr lang="en-US" dirty="0">
                <a:latin typeface="+mj-lt"/>
              </a:rPr>
              <a:t> about the guidelines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425B94-E1B9-40D2-ABFA-282A900E11A1}"/>
              </a:ext>
            </a:extLst>
          </p:cNvPr>
          <p:cNvSpPr txBox="1"/>
          <p:nvPr/>
        </p:nvSpPr>
        <p:spPr>
          <a:xfrm>
            <a:off x="3475366" y="2915681"/>
            <a:ext cx="2025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Testing phase </a:t>
            </a:r>
            <a:r>
              <a:rPr lang="en-GB" dirty="0">
                <a:latin typeface="+mj-lt"/>
              </a:rPr>
              <a:t>will bring out comments and suggestions for change and for additional guidance</a:t>
            </a:r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CBB8F-8DBA-4676-A51F-C7116A11844C}"/>
              </a:ext>
            </a:extLst>
          </p:cNvPr>
          <p:cNvSpPr txBox="1"/>
          <p:nvPr/>
        </p:nvSpPr>
        <p:spPr>
          <a:xfrm>
            <a:off x="6115050" y="2874252"/>
            <a:ext cx="2025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Stable version of the guidelines </a:t>
            </a:r>
            <a:r>
              <a:rPr lang="en-GB" dirty="0">
                <a:latin typeface="+mj-lt"/>
              </a:rPr>
              <a:t>to be published for the </a:t>
            </a:r>
            <a:r>
              <a:rPr lang="en-GB" u="sng" dirty="0">
                <a:latin typeface="+mj-lt"/>
              </a:rPr>
              <a:t>next RDA plenary</a:t>
            </a:r>
            <a:endParaRPr lang="en-US" u="sng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62CE0-8408-4C40-B22E-6B096BD38D49}"/>
              </a:ext>
            </a:extLst>
          </p:cNvPr>
          <p:cNvSpPr/>
          <p:nvPr/>
        </p:nvSpPr>
        <p:spPr>
          <a:xfrm>
            <a:off x="3425282" y="5418373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+mj-lt"/>
                <a:hlinkClick r:id="rId5"/>
              </a:rPr>
              <a:t>https://docs.google.com/document/d/1pDGGL3-BbBJu18KlfZUI3AizKLHXGXdIi_mPtpEWmeg/</a:t>
            </a:r>
            <a:r>
              <a:rPr lang="nl-BE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04431EC-8480-4EDF-B90C-C1E704DD357D}"/>
              </a:ext>
            </a:extLst>
          </p:cNvPr>
          <p:cNvCxnSpPr>
            <a:stCxn id="24" idx="2"/>
            <a:endCxn id="27" idx="1"/>
          </p:cNvCxnSpPr>
          <p:nvPr/>
        </p:nvCxnSpPr>
        <p:spPr>
          <a:xfrm rot="16200000" flipH="1">
            <a:off x="1816897" y="4133154"/>
            <a:ext cx="1620288" cy="159648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7734BDD-D6CC-4A63-B9AC-2F5734ADC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514" y="5062803"/>
            <a:ext cx="471086" cy="471086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C9C59DBB-3F3B-407A-A2CA-A492E68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26126"/>
            <a:ext cx="7422274" cy="1080000"/>
          </a:xfrm>
        </p:spPr>
        <p:txBody>
          <a:bodyPr numCol="1">
            <a:normAutofit/>
          </a:bodyPr>
          <a:lstStyle/>
          <a:p>
            <a:r>
              <a:rPr lang="nl-BE" altLang="nl-BE" b="1" dirty="0"/>
              <a:t>Guidelines | </a:t>
            </a:r>
            <a:r>
              <a:rPr lang="nl-BE" altLang="nl-BE" dirty="0"/>
              <a:t>further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3538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C3B5-8757-4D54-9B15-EE03DFB3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1080000"/>
          </a:xfrm>
        </p:spPr>
        <p:txBody>
          <a:bodyPr numCol="1"/>
          <a:lstStyle/>
          <a:p>
            <a:r>
              <a:rPr lang="en-GB" altLang="en-GB" b="1" dirty="0"/>
              <a:t>Action item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44A9-F0B4-42DF-8BB3-33244A12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76" y="880110"/>
            <a:ext cx="7422274" cy="2581833"/>
          </a:xfrm>
        </p:spPr>
        <p:txBody>
          <a:bodyPr numCol="1">
            <a:normAutofit fontScale="92500" lnSpcReduction="1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GB" sz="2000" dirty="0">
                <a:highlight>
                  <a:srgbClr val="FFFFFF"/>
                </a:highlight>
                <a:latin typeface="+mj-lt"/>
              </a:rPr>
              <a:t>Working Group members are invited to: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n-GB" sz="2000" dirty="0">
              <a:highlight>
                <a:srgbClr val="FFFFFF"/>
              </a:highlight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GB" sz="2000" dirty="0">
                <a:highlight>
                  <a:srgbClr val="FFFFFF"/>
                </a:highlight>
                <a:latin typeface="+mj-lt"/>
              </a:rPr>
              <a:t>Share feedback, comments &amp; suggestions – on the </a:t>
            </a:r>
            <a:r>
              <a:rPr lang="en-GB" sz="2000" dirty="0">
                <a:highlight>
                  <a:srgbClr val="FFFFFF"/>
                </a:highlight>
                <a:latin typeface="+mj-lt"/>
                <a:hlinkClick r:id="rId3"/>
              </a:rPr>
              <a:t>Guidelines</a:t>
            </a:r>
            <a:endParaRPr lang="en-GB" sz="2000" dirty="0">
              <a:highlight>
                <a:srgbClr val="FFFFFF"/>
              </a:highlight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GB" sz="2000" dirty="0">
                <a:highlight>
                  <a:srgbClr val="FFFFFF"/>
                </a:highlight>
                <a:latin typeface="+mj-lt"/>
              </a:rPr>
              <a:t>Discuss proposals for changes in priorities on GitHub (issues will be created)</a:t>
            </a:r>
          </a:p>
          <a:p>
            <a:pPr algn="just">
              <a:spcBef>
                <a:spcPts val="600"/>
              </a:spcBef>
            </a:pPr>
            <a:r>
              <a:rPr lang="en-GB" sz="2000" dirty="0">
                <a:highlight>
                  <a:srgbClr val="FFFFFF"/>
                </a:highlight>
                <a:latin typeface="+mj-lt"/>
              </a:rPr>
              <a:t>Contribute to GitHub discussion on </a:t>
            </a:r>
            <a:r>
              <a:rPr lang="en-GB" sz="2000" dirty="0">
                <a:highlight>
                  <a:srgbClr val="FFFFFF"/>
                </a:highlight>
                <a:latin typeface="+mj-lt"/>
                <a:hlinkClick r:id="rId4"/>
              </a:rPr>
              <a:t>scoring</a:t>
            </a:r>
            <a:endParaRPr lang="en-GB" sz="2000" dirty="0">
              <a:highlight>
                <a:srgbClr val="FFFFFF"/>
              </a:highlight>
              <a:latin typeface="+mj-lt"/>
            </a:endParaRPr>
          </a:p>
          <a:p>
            <a:pPr algn="just">
              <a:spcBef>
                <a:spcPts val="600"/>
              </a:spcBef>
            </a:pPr>
            <a:endParaRPr lang="en-GB" sz="2000" dirty="0">
              <a:highlight>
                <a:srgbClr val="FFFFFF"/>
              </a:highlight>
              <a:latin typeface="+mj-lt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GB" sz="2000" dirty="0">
                <a:highlight>
                  <a:srgbClr val="FFFFFF"/>
                </a:highlight>
                <a:latin typeface="+mj-lt"/>
              </a:rPr>
              <a:t>We’re also looking for </a:t>
            </a:r>
            <a:r>
              <a:rPr lang="en-GB" sz="2000" b="1" dirty="0">
                <a:highlight>
                  <a:srgbClr val="FFFFFF"/>
                </a:highlight>
                <a:latin typeface="+mj-lt"/>
              </a:rPr>
              <a:t>volunteers for further testing</a:t>
            </a:r>
            <a:r>
              <a:rPr lang="en-GB" sz="2000" dirty="0">
                <a:highlight>
                  <a:srgbClr val="FFFFFF"/>
                </a:highlight>
                <a:latin typeface="+mj-lt"/>
              </a:rPr>
              <a:t>; please contact us!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3FC45-5775-4DDC-A67B-67C1082F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959D-4090-457D-898F-57DCFE60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33</a:t>
            </a:fld>
            <a:endParaRPr lang="it-IT" altLang="it-I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850349-481E-4993-8E70-4136E4751A04}"/>
              </a:ext>
            </a:extLst>
          </p:cNvPr>
          <p:cNvGrpSpPr/>
          <p:nvPr/>
        </p:nvGrpSpPr>
        <p:grpSpPr>
          <a:xfrm>
            <a:off x="2405062" y="3706718"/>
            <a:ext cx="4333875" cy="1868582"/>
            <a:chOff x="2469427" y="3324685"/>
            <a:chExt cx="4333875" cy="18685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03F3BA-9580-4A0C-A01D-02CCB33C56C2}"/>
                </a:ext>
              </a:extLst>
            </p:cNvPr>
            <p:cNvSpPr/>
            <p:nvPr/>
          </p:nvSpPr>
          <p:spPr>
            <a:xfrm>
              <a:off x="2469427" y="3492889"/>
              <a:ext cx="4333875" cy="1700378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+mj-lt"/>
                </a:rPr>
                <a:t>15</a:t>
              </a:r>
              <a:r>
                <a:rPr lang="en-GB" baseline="30000" dirty="0">
                  <a:solidFill>
                    <a:schemeClr val="tx1"/>
                  </a:solidFill>
                  <a:latin typeface="+mj-lt"/>
                </a:rPr>
                <a:t>th</a:t>
              </a:r>
              <a:r>
                <a:rPr lang="en-GB" dirty="0">
                  <a:solidFill>
                    <a:schemeClr val="tx1"/>
                  </a:solidFill>
                  <a:latin typeface="+mj-lt"/>
                </a:rPr>
                <a:t> RDA PLENARY IN MELBOURNE</a:t>
              </a:r>
            </a:p>
            <a:p>
              <a:pPr algn="ctr"/>
              <a:r>
                <a:rPr lang="en-GB" b="1" dirty="0">
                  <a:solidFill>
                    <a:schemeClr val="tx1"/>
                  </a:solidFill>
                  <a:latin typeface="+mj-lt"/>
                </a:rPr>
                <a:t>19 March 2020</a:t>
              </a:r>
            </a:p>
            <a:p>
              <a:pPr algn="ctr"/>
              <a:endParaRPr lang="en-GB" b="1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nl-BE" b="1" dirty="0">
                  <a:solidFill>
                    <a:schemeClr val="tx1"/>
                  </a:solidFill>
                  <a:latin typeface="+mj-lt"/>
                </a:rPr>
                <a:t>11.30 – 13h00 (GTM+11) | Breakout 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618D0D-BF2F-4DF8-95B0-593D865DD5D2}"/>
                </a:ext>
              </a:extLst>
            </p:cNvPr>
            <p:cNvSpPr/>
            <p:nvPr/>
          </p:nvSpPr>
          <p:spPr>
            <a:xfrm>
              <a:off x="3673764" y="3324685"/>
              <a:ext cx="19252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b="1" dirty="0">
                  <a:solidFill>
                    <a:schemeClr val="tx1"/>
                  </a:solidFill>
                  <a:latin typeface="+mj-lt"/>
                </a:rPr>
                <a:t>WORKSHOP #8</a:t>
              </a:r>
            </a:p>
          </p:txBody>
        </p:sp>
      </p:grp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479105E-AA26-4E50-A5C1-25AA325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482953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1080000"/>
          </a:xfrm>
        </p:spPr>
        <p:txBody>
          <a:bodyPr numCol="1"/>
          <a:lstStyle/>
          <a:p>
            <a:r>
              <a:rPr lang="en-GB" altLang="en-GB" b="1" dirty="0"/>
              <a:t>Resources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34</a:t>
            </a:fld>
            <a:endParaRPr lang="it-IT" alt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444A9-F0B4-42DF-8BB3-33244A12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995881"/>
            <a:ext cx="8070574" cy="5148065"/>
          </a:xfrm>
        </p:spPr>
        <p:txBody>
          <a:bodyPr numCol="1">
            <a:normAutofit fontScale="77500" lnSpcReduction="20000"/>
          </a:bodyPr>
          <a:lstStyle/>
          <a:p>
            <a:r>
              <a:rPr lang="en-GB" altLang="en-GB" sz="2400" dirty="0">
                <a:latin typeface="+mj-lt"/>
              </a:rPr>
              <a:t>RDA FAIR data maturity model WG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2"/>
              </a:rPr>
              <a:t>https://www.rd-alliance.org/groups/fair-data-maturity-model-wg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en-GB" altLang="en-GB" sz="2400" dirty="0">
                <a:latin typeface="+mj-lt"/>
              </a:rPr>
              <a:t>RDA FAIR data maturity model WG 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Case Statement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3"/>
              </a:rPr>
              <a:t>https://www.rd-alliance.org/group/fair-data-maturity-model-wg/case-statement/fair-data-maturity-model-wg-case-statement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en-GB" altLang="en-GB" sz="2400" dirty="0">
                <a:latin typeface="+mj-lt"/>
              </a:rPr>
              <a:t>RDA FAIR data maturity model WG 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GitHub</a:t>
            </a:r>
            <a:r>
              <a:rPr lang="en-GB" altLang="en-GB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4"/>
              </a:rPr>
              <a:t>https://github.com/RDA-FAIR/FAIR-data-maturity-model-WG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nl-BE" altLang="en-GB" sz="2400" dirty="0">
                <a:latin typeface="+mj-lt"/>
              </a:rPr>
              <a:t>RDA FAIR data maturity model WG </a:t>
            </a:r>
            <a:r>
              <a:rPr lang="en-GB" altLang="en-GB" sz="2400" dirty="0">
                <a:latin typeface="+mj-lt"/>
              </a:rPr>
              <a:t>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Collaborative document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  <a:hlinkClick r:id="rId5"/>
              </a:rPr>
              <a:t>https://docs.google.com/spreadsheets/d/1gvMfbw46oV1idztsr586aG6-teSn2cPWe_RJZG0U4Hg/edit#gid=0</a:t>
            </a:r>
            <a:r>
              <a:rPr lang="en-GB" altLang="en-GB" sz="1800" dirty="0">
                <a:latin typeface="+mj-lt"/>
              </a:rPr>
              <a:t> </a:t>
            </a:r>
          </a:p>
          <a:p>
            <a:r>
              <a:rPr lang="nl-BE" altLang="en-GB" sz="2400" dirty="0">
                <a:latin typeface="+mj-lt"/>
              </a:rPr>
              <a:t>RDA FAIR data maturity model WG – </a:t>
            </a:r>
            <a:r>
              <a:rPr lang="nl-BE" altLang="en-GB" sz="2500" b="1" dirty="0">
                <a:solidFill>
                  <a:srgbClr val="6AA84F"/>
                </a:solidFill>
                <a:latin typeface="+mj-lt"/>
              </a:rPr>
              <a:t>Indicators prioritisation</a:t>
            </a:r>
            <a:endParaRPr lang="en-GB" altLang="en-GB" sz="1800" dirty="0">
              <a:latin typeface="+mj-lt"/>
            </a:endParaRPr>
          </a:p>
          <a:p>
            <a:pPr marL="0" indent="0">
              <a:buNone/>
            </a:pPr>
            <a:r>
              <a:rPr lang="nl-BE" sz="1800" dirty="0">
                <a:latin typeface="+mj-lt"/>
                <a:hlinkClick r:id="rId6"/>
              </a:rPr>
              <a:t>https://docs.google.com/spreadsheets/d/1mkjElFrTBPBH0QViODexNur0xNGhJqau0zkL4w8RRAw/edit</a:t>
            </a:r>
            <a:endParaRPr lang="nl-BE" sz="1800" dirty="0">
              <a:latin typeface="+mj-lt"/>
            </a:endParaRPr>
          </a:p>
          <a:p>
            <a:r>
              <a:rPr lang="nl-BE" altLang="en-GB" sz="2400" dirty="0">
                <a:latin typeface="+mj-lt"/>
              </a:rPr>
              <a:t>RDA FAIR data maturity model WG – </a:t>
            </a:r>
            <a:r>
              <a:rPr lang="nl-BE" altLang="en-GB" sz="2500" b="1" dirty="0">
                <a:solidFill>
                  <a:srgbClr val="6AA84F"/>
                </a:solidFill>
                <a:latin typeface="+mj-lt"/>
              </a:rPr>
              <a:t>Indicators prioritisation survey results</a:t>
            </a:r>
          </a:p>
          <a:p>
            <a:pPr marL="0" indent="0">
              <a:buNone/>
            </a:pPr>
            <a:r>
              <a:rPr lang="en-GB" altLang="en-GB" sz="1800" dirty="0">
                <a:solidFill>
                  <a:schemeClr val="accent5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https://drive.google.com/open?id=11hyAYCKz_NVoOb9-vlPqjN9LCarOFmc3</a:t>
            </a:r>
            <a:r>
              <a:rPr lang="en-GB" altLang="en-GB" sz="1800" dirty="0">
                <a:solidFill>
                  <a:schemeClr val="accent5"/>
                </a:solidFill>
                <a:latin typeface="+mj-lt"/>
              </a:rPr>
              <a:t>  </a:t>
            </a:r>
            <a:endParaRPr lang="nl-BE" altLang="en-GB" sz="1800" dirty="0">
              <a:solidFill>
                <a:schemeClr val="accent5"/>
              </a:solidFill>
              <a:latin typeface="+mj-lt"/>
            </a:endParaRPr>
          </a:p>
          <a:p>
            <a:r>
              <a:rPr lang="en-GB" altLang="en-GB" sz="2500" dirty="0">
                <a:latin typeface="+mj-lt"/>
              </a:rPr>
              <a:t>RDA FAIR data maturity model WG </a:t>
            </a:r>
            <a:r>
              <a:rPr lang="en-GB" altLang="en-GB" sz="2500" b="1" dirty="0">
                <a:solidFill>
                  <a:srgbClr val="6AA84F"/>
                </a:solidFill>
                <a:latin typeface="+mj-lt"/>
              </a:rPr>
              <a:t>– Guidelines</a:t>
            </a:r>
          </a:p>
          <a:p>
            <a:pPr marL="0" indent="0">
              <a:buNone/>
            </a:pPr>
            <a:r>
              <a:rPr lang="nl-BE" sz="1800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https://docs.google.com/document/d/1pDGGL3-BbBJu18KlfZUI3AizKLHXGXdIi_mPtpEWmeg/</a:t>
            </a:r>
            <a:endParaRPr lang="en-GB" altLang="en-GB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GB" sz="2400" dirty="0">
                <a:latin typeface="+mj-lt"/>
              </a:rPr>
              <a:t>RDA FAIR data maturity model WG – </a:t>
            </a:r>
            <a:r>
              <a:rPr lang="en-GB" altLang="en-GB" sz="2400" b="1" dirty="0">
                <a:solidFill>
                  <a:srgbClr val="6AA84F"/>
                </a:solidFill>
                <a:latin typeface="+mj-lt"/>
              </a:rPr>
              <a:t>Mailing list </a:t>
            </a:r>
          </a:p>
          <a:p>
            <a:pPr marL="0" indent="0">
              <a:buNone/>
            </a:pPr>
            <a:r>
              <a:rPr lang="en-GB" altLang="en-GB" sz="1800" dirty="0">
                <a:latin typeface="+mj-lt"/>
              </a:rPr>
              <a:t>fair_maturity@rda-groups.org</a:t>
            </a:r>
          </a:p>
          <a:p>
            <a:pPr marL="0" indent="0">
              <a:buNone/>
            </a:pPr>
            <a:endParaRPr lang="en-GB" altLang="en-GB" sz="2400" dirty="0">
              <a:latin typeface="+mj-lt"/>
            </a:endParaRPr>
          </a:p>
          <a:p>
            <a:pPr lvl="1"/>
            <a:endParaRPr lang="en-GB" altLang="en-GB" sz="2000" dirty="0">
              <a:latin typeface="+mj-lt"/>
            </a:endParaRPr>
          </a:p>
          <a:p>
            <a:pPr lvl="1"/>
            <a:endParaRPr lang="en-GB" altLang="en-GB" sz="2000" dirty="0">
              <a:latin typeface="+mj-lt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43B837F0-0F88-4DB8-91C4-894F5999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4052282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8750" y="2921169"/>
            <a:ext cx="412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Eau" pitchFamily="2" charset="0"/>
              </a:rPr>
              <a:t>Thank you!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09827" y="2813400"/>
            <a:ext cx="1231200" cy="1231200"/>
            <a:chOff x="6715798" y="3474401"/>
            <a:chExt cx="612000" cy="612000"/>
          </a:xfrm>
          <a:solidFill>
            <a:schemeClr val="bg1"/>
          </a:solidFill>
        </p:grpSpPr>
        <p:sp>
          <p:nvSpPr>
            <p:cNvPr id="20" name="Oval 19"/>
            <p:cNvSpPr/>
            <p:nvPr/>
          </p:nvSpPr>
          <p:spPr bwMode="ltGray">
            <a:xfrm>
              <a:off x="6715798" y="3474401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Freeform 4971"/>
            <p:cNvSpPr>
              <a:spLocks noEditPoints="1"/>
            </p:cNvSpPr>
            <p:nvPr/>
          </p:nvSpPr>
          <p:spPr bwMode="auto">
            <a:xfrm>
              <a:off x="6823180" y="3560628"/>
              <a:ext cx="462549" cy="433640"/>
            </a:xfrm>
            <a:custGeom>
              <a:avLst/>
              <a:gdLst>
                <a:gd name="T0" fmla="*/ 378 w 384"/>
                <a:gd name="T1" fmla="*/ 138 h 360"/>
                <a:gd name="T2" fmla="*/ 384 w 384"/>
                <a:gd name="T3" fmla="*/ 188 h 360"/>
                <a:gd name="T4" fmla="*/ 360 w 384"/>
                <a:gd name="T5" fmla="*/ 286 h 360"/>
                <a:gd name="T6" fmla="*/ 294 w 384"/>
                <a:gd name="T7" fmla="*/ 360 h 360"/>
                <a:gd name="T8" fmla="*/ 298 w 384"/>
                <a:gd name="T9" fmla="*/ 126 h 360"/>
                <a:gd name="T10" fmla="*/ 274 w 384"/>
                <a:gd name="T11" fmla="*/ 318 h 360"/>
                <a:gd name="T12" fmla="*/ 238 w 384"/>
                <a:gd name="T13" fmla="*/ 142 h 360"/>
                <a:gd name="T14" fmla="*/ 184 w 384"/>
                <a:gd name="T15" fmla="*/ 86 h 360"/>
                <a:gd name="T16" fmla="*/ 170 w 384"/>
                <a:gd name="T17" fmla="*/ 28 h 360"/>
                <a:gd name="T18" fmla="*/ 150 w 384"/>
                <a:gd name="T19" fmla="*/ 2 h 360"/>
                <a:gd name="T20" fmla="*/ 132 w 384"/>
                <a:gd name="T21" fmla="*/ 0 h 360"/>
                <a:gd name="T22" fmla="*/ 110 w 384"/>
                <a:gd name="T23" fmla="*/ 24 h 360"/>
                <a:gd name="T24" fmla="*/ 118 w 384"/>
                <a:gd name="T25" fmla="*/ 76 h 360"/>
                <a:gd name="T26" fmla="*/ 120 w 384"/>
                <a:gd name="T27" fmla="*/ 122 h 360"/>
                <a:gd name="T28" fmla="*/ 36 w 384"/>
                <a:gd name="T29" fmla="*/ 130 h 360"/>
                <a:gd name="T30" fmla="*/ 20 w 384"/>
                <a:gd name="T31" fmla="*/ 156 h 360"/>
                <a:gd name="T32" fmla="*/ 46 w 384"/>
                <a:gd name="T33" fmla="*/ 182 h 360"/>
                <a:gd name="T34" fmla="*/ 8 w 384"/>
                <a:gd name="T35" fmla="*/ 190 h 360"/>
                <a:gd name="T36" fmla="*/ 2 w 384"/>
                <a:gd name="T37" fmla="*/ 220 h 360"/>
                <a:gd name="T38" fmla="*/ 32 w 384"/>
                <a:gd name="T39" fmla="*/ 236 h 360"/>
                <a:gd name="T40" fmla="*/ 8 w 384"/>
                <a:gd name="T41" fmla="*/ 252 h 360"/>
                <a:gd name="T42" fmla="*/ 14 w 384"/>
                <a:gd name="T43" fmla="*/ 282 h 360"/>
                <a:gd name="T44" fmla="*/ 50 w 384"/>
                <a:gd name="T45" fmla="*/ 290 h 360"/>
                <a:gd name="T46" fmla="*/ 36 w 384"/>
                <a:gd name="T47" fmla="*/ 296 h 360"/>
                <a:gd name="T48" fmla="*/ 32 w 384"/>
                <a:gd name="T49" fmla="*/ 320 h 360"/>
                <a:gd name="T50" fmla="*/ 76 w 384"/>
                <a:gd name="T51" fmla="*/ 334 h 360"/>
                <a:gd name="T52" fmla="*/ 106 w 384"/>
                <a:gd name="T53" fmla="*/ 334 h 360"/>
                <a:gd name="T54" fmla="*/ 124 w 384"/>
                <a:gd name="T55" fmla="*/ 322 h 360"/>
                <a:gd name="T56" fmla="*/ 122 w 384"/>
                <a:gd name="T57" fmla="*/ 310 h 360"/>
                <a:gd name="T58" fmla="*/ 130 w 384"/>
                <a:gd name="T59" fmla="*/ 300 h 360"/>
                <a:gd name="T60" fmla="*/ 150 w 384"/>
                <a:gd name="T61" fmla="*/ 286 h 360"/>
                <a:gd name="T62" fmla="*/ 154 w 384"/>
                <a:gd name="T63" fmla="*/ 268 h 360"/>
                <a:gd name="T64" fmla="*/ 144 w 384"/>
                <a:gd name="T65" fmla="*/ 248 h 360"/>
                <a:gd name="T66" fmla="*/ 152 w 384"/>
                <a:gd name="T67" fmla="*/ 232 h 360"/>
                <a:gd name="T68" fmla="*/ 164 w 384"/>
                <a:gd name="T69" fmla="*/ 216 h 360"/>
                <a:gd name="T70" fmla="*/ 154 w 384"/>
                <a:gd name="T71" fmla="*/ 196 h 360"/>
                <a:gd name="T72" fmla="*/ 152 w 384"/>
                <a:gd name="T73" fmla="*/ 194 h 360"/>
                <a:gd name="T74" fmla="*/ 148 w 384"/>
                <a:gd name="T75" fmla="*/ 184 h 360"/>
                <a:gd name="T76" fmla="*/ 156 w 384"/>
                <a:gd name="T77" fmla="*/ 170 h 360"/>
                <a:gd name="T78" fmla="*/ 154 w 384"/>
                <a:gd name="T79" fmla="*/ 154 h 360"/>
                <a:gd name="T80" fmla="*/ 162 w 384"/>
                <a:gd name="T81" fmla="*/ 144 h 360"/>
                <a:gd name="T82" fmla="*/ 174 w 384"/>
                <a:gd name="T83" fmla="*/ 152 h 360"/>
                <a:gd name="T84" fmla="*/ 172 w 384"/>
                <a:gd name="T85" fmla="*/ 180 h 360"/>
                <a:gd name="T86" fmla="*/ 186 w 384"/>
                <a:gd name="T87" fmla="*/ 204 h 360"/>
                <a:gd name="T88" fmla="*/ 176 w 384"/>
                <a:gd name="T89" fmla="*/ 244 h 360"/>
                <a:gd name="T90" fmla="*/ 172 w 384"/>
                <a:gd name="T91" fmla="*/ 258 h 360"/>
                <a:gd name="T92" fmla="*/ 172 w 384"/>
                <a:gd name="T93" fmla="*/ 282 h 360"/>
                <a:gd name="T94" fmla="*/ 174 w 384"/>
                <a:gd name="T95" fmla="*/ 300 h 360"/>
                <a:gd name="T96" fmla="*/ 158 w 384"/>
                <a:gd name="T97" fmla="*/ 310 h 360"/>
                <a:gd name="T98" fmla="*/ 138 w 384"/>
                <a:gd name="T99" fmla="*/ 328 h 360"/>
                <a:gd name="T100" fmla="*/ 132 w 384"/>
                <a:gd name="T101" fmla="*/ 338 h 360"/>
                <a:gd name="T102" fmla="*/ 136 w 384"/>
                <a:gd name="T103" fmla="*/ 354 h 360"/>
                <a:gd name="T104" fmla="*/ 182 w 384"/>
                <a:gd name="T105" fmla="*/ 352 h 360"/>
                <a:gd name="T106" fmla="*/ 242 w 384"/>
                <a:gd name="T107" fmla="*/ 31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4" h="360">
                  <a:moveTo>
                    <a:pt x="310" y="120"/>
                  </a:moveTo>
                  <a:lnTo>
                    <a:pt x="374" y="120"/>
                  </a:lnTo>
                  <a:lnTo>
                    <a:pt x="374" y="120"/>
                  </a:lnTo>
                  <a:lnTo>
                    <a:pt x="378" y="138"/>
                  </a:lnTo>
                  <a:lnTo>
                    <a:pt x="382" y="154"/>
                  </a:lnTo>
                  <a:lnTo>
                    <a:pt x="384" y="170"/>
                  </a:lnTo>
                  <a:lnTo>
                    <a:pt x="384" y="188"/>
                  </a:lnTo>
                  <a:lnTo>
                    <a:pt x="384" y="188"/>
                  </a:lnTo>
                  <a:lnTo>
                    <a:pt x="384" y="214"/>
                  </a:lnTo>
                  <a:lnTo>
                    <a:pt x="378" y="240"/>
                  </a:lnTo>
                  <a:lnTo>
                    <a:pt x="370" y="264"/>
                  </a:lnTo>
                  <a:lnTo>
                    <a:pt x="360" y="286"/>
                  </a:lnTo>
                  <a:lnTo>
                    <a:pt x="346" y="308"/>
                  </a:lnTo>
                  <a:lnTo>
                    <a:pt x="332" y="328"/>
                  </a:lnTo>
                  <a:lnTo>
                    <a:pt x="314" y="344"/>
                  </a:lnTo>
                  <a:lnTo>
                    <a:pt x="294" y="360"/>
                  </a:lnTo>
                  <a:lnTo>
                    <a:pt x="294" y="136"/>
                  </a:lnTo>
                  <a:lnTo>
                    <a:pt x="294" y="136"/>
                  </a:lnTo>
                  <a:lnTo>
                    <a:pt x="294" y="130"/>
                  </a:lnTo>
                  <a:lnTo>
                    <a:pt x="298" y="126"/>
                  </a:lnTo>
                  <a:lnTo>
                    <a:pt x="304" y="122"/>
                  </a:ln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74" y="318"/>
                  </a:moveTo>
                  <a:lnTo>
                    <a:pt x="274" y="152"/>
                  </a:lnTo>
                  <a:lnTo>
                    <a:pt x="256" y="152"/>
                  </a:lnTo>
                  <a:lnTo>
                    <a:pt x="256" y="152"/>
                  </a:lnTo>
                  <a:lnTo>
                    <a:pt x="238" y="142"/>
                  </a:lnTo>
                  <a:lnTo>
                    <a:pt x="222" y="132"/>
                  </a:lnTo>
                  <a:lnTo>
                    <a:pt x="208" y="118"/>
                  </a:lnTo>
                  <a:lnTo>
                    <a:pt x="194" y="102"/>
                  </a:lnTo>
                  <a:lnTo>
                    <a:pt x="184" y="86"/>
                  </a:lnTo>
                  <a:lnTo>
                    <a:pt x="178" y="68"/>
                  </a:lnTo>
                  <a:lnTo>
                    <a:pt x="172" y="4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8" y="22"/>
                  </a:lnTo>
                  <a:lnTo>
                    <a:pt x="166" y="16"/>
                  </a:lnTo>
                  <a:lnTo>
                    <a:pt x="160" y="8"/>
                  </a:lnTo>
                  <a:lnTo>
                    <a:pt x="150" y="2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18" y="10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12" y="54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20" y="122"/>
                  </a:lnTo>
                  <a:lnTo>
                    <a:pt x="10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36" y="130"/>
                  </a:lnTo>
                  <a:lnTo>
                    <a:pt x="28" y="136"/>
                  </a:lnTo>
                  <a:lnTo>
                    <a:pt x="22" y="14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66"/>
                  </a:lnTo>
                  <a:lnTo>
                    <a:pt x="28" y="174"/>
                  </a:lnTo>
                  <a:lnTo>
                    <a:pt x="36" y="180"/>
                  </a:lnTo>
                  <a:lnTo>
                    <a:pt x="4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6" y="184"/>
                  </a:lnTo>
                  <a:lnTo>
                    <a:pt x="8" y="190"/>
                  </a:lnTo>
                  <a:lnTo>
                    <a:pt x="2" y="198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220"/>
                  </a:lnTo>
                  <a:lnTo>
                    <a:pt x="8" y="228"/>
                  </a:lnTo>
                  <a:lnTo>
                    <a:pt x="16" y="234"/>
                  </a:lnTo>
                  <a:lnTo>
                    <a:pt x="26" y="236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2" y="238"/>
                  </a:lnTo>
                  <a:lnTo>
                    <a:pt x="14" y="244"/>
                  </a:lnTo>
                  <a:lnTo>
                    <a:pt x="8" y="25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10" y="272"/>
                  </a:lnTo>
                  <a:lnTo>
                    <a:pt x="14" y="282"/>
                  </a:lnTo>
                  <a:lnTo>
                    <a:pt x="24" y="288"/>
                  </a:lnTo>
                  <a:lnTo>
                    <a:pt x="34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50" y="290"/>
                  </a:lnTo>
                  <a:lnTo>
                    <a:pt x="42" y="292"/>
                  </a:lnTo>
                  <a:lnTo>
                    <a:pt x="36" y="296"/>
                  </a:lnTo>
                  <a:lnTo>
                    <a:pt x="32" y="304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32" y="320"/>
                  </a:lnTo>
                  <a:lnTo>
                    <a:pt x="38" y="328"/>
                  </a:lnTo>
                  <a:lnTo>
                    <a:pt x="44" y="332"/>
                  </a:lnTo>
                  <a:lnTo>
                    <a:pt x="54" y="334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76" y="334"/>
                  </a:lnTo>
                  <a:lnTo>
                    <a:pt x="106" y="334"/>
                  </a:lnTo>
                  <a:lnTo>
                    <a:pt x="106" y="334"/>
                  </a:lnTo>
                  <a:lnTo>
                    <a:pt x="114" y="332"/>
                  </a:lnTo>
                  <a:lnTo>
                    <a:pt x="120" y="328"/>
                  </a:lnTo>
                  <a:lnTo>
                    <a:pt x="120" y="328"/>
                  </a:lnTo>
                  <a:lnTo>
                    <a:pt x="124" y="322"/>
                  </a:lnTo>
                  <a:lnTo>
                    <a:pt x="124" y="314"/>
                  </a:lnTo>
                  <a:lnTo>
                    <a:pt x="124" y="314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22" y="306"/>
                  </a:lnTo>
                  <a:lnTo>
                    <a:pt x="124" y="304"/>
                  </a:lnTo>
                  <a:lnTo>
                    <a:pt x="126" y="300"/>
                  </a:lnTo>
                  <a:lnTo>
                    <a:pt x="130" y="300"/>
                  </a:lnTo>
                  <a:lnTo>
                    <a:pt x="130" y="300"/>
                  </a:lnTo>
                  <a:lnTo>
                    <a:pt x="138" y="296"/>
                  </a:lnTo>
                  <a:lnTo>
                    <a:pt x="144" y="292"/>
                  </a:lnTo>
                  <a:lnTo>
                    <a:pt x="150" y="286"/>
                  </a:lnTo>
                  <a:lnTo>
                    <a:pt x="152" y="280"/>
                  </a:lnTo>
                  <a:lnTo>
                    <a:pt x="152" y="280"/>
                  </a:lnTo>
                  <a:lnTo>
                    <a:pt x="154" y="274"/>
                  </a:lnTo>
                  <a:lnTo>
                    <a:pt x="154" y="268"/>
                  </a:lnTo>
                  <a:lnTo>
                    <a:pt x="152" y="260"/>
                  </a:lnTo>
                  <a:lnTo>
                    <a:pt x="146" y="252"/>
                  </a:lnTo>
                  <a:lnTo>
                    <a:pt x="146" y="252"/>
                  </a:lnTo>
                  <a:lnTo>
                    <a:pt x="144" y="248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6" y="236"/>
                  </a:lnTo>
                  <a:lnTo>
                    <a:pt x="152" y="232"/>
                  </a:lnTo>
                  <a:lnTo>
                    <a:pt x="152" y="232"/>
                  </a:lnTo>
                  <a:lnTo>
                    <a:pt x="158" y="228"/>
                  </a:lnTo>
                  <a:lnTo>
                    <a:pt x="162" y="222"/>
                  </a:lnTo>
                  <a:lnTo>
                    <a:pt x="164" y="216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0" y="202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2" y="194"/>
                  </a:lnTo>
                  <a:lnTo>
                    <a:pt x="150" y="190"/>
                  </a:lnTo>
                  <a:lnTo>
                    <a:pt x="148" y="188"/>
                  </a:lnTo>
                  <a:lnTo>
                    <a:pt x="148" y="184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74"/>
                  </a:lnTo>
                  <a:lnTo>
                    <a:pt x="156" y="170"/>
                  </a:lnTo>
                  <a:lnTo>
                    <a:pt x="156" y="164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4" y="154"/>
                  </a:lnTo>
                  <a:lnTo>
                    <a:pt x="156" y="150"/>
                  </a:lnTo>
                  <a:lnTo>
                    <a:pt x="158" y="146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66" y="144"/>
                  </a:lnTo>
                  <a:lnTo>
                    <a:pt x="170" y="146"/>
                  </a:lnTo>
                  <a:lnTo>
                    <a:pt x="172" y="148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6" y="158"/>
                  </a:lnTo>
                  <a:lnTo>
                    <a:pt x="176" y="166"/>
                  </a:lnTo>
                  <a:lnTo>
                    <a:pt x="172" y="180"/>
                  </a:lnTo>
                  <a:lnTo>
                    <a:pt x="172" y="180"/>
                  </a:lnTo>
                  <a:lnTo>
                    <a:pt x="182" y="190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8" y="214"/>
                  </a:lnTo>
                  <a:lnTo>
                    <a:pt x="186" y="226"/>
                  </a:lnTo>
                  <a:lnTo>
                    <a:pt x="182" y="236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74" y="292"/>
                  </a:lnTo>
                  <a:lnTo>
                    <a:pt x="174" y="300"/>
                  </a:lnTo>
                  <a:lnTo>
                    <a:pt x="174" y="300"/>
                  </a:lnTo>
                  <a:lnTo>
                    <a:pt x="170" y="306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8" y="310"/>
                  </a:lnTo>
                  <a:lnTo>
                    <a:pt x="150" y="314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8" y="328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6" y="344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36" y="354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70" y="354"/>
                  </a:lnTo>
                  <a:lnTo>
                    <a:pt x="182" y="352"/>
                  </a:lnTo>
                  <a:lnTo>
                    <a:pt x="192" y="348"/>
                  </a:lnTo>
                  <a:lnTo>
                    <a:pt x="204" y="344"/>
                  </a:lnTo>
                  <a:lnTo>
                    <a:pt x="224" y="334"/>
                  </a:lnTo>
                  <a:lnTo>
                    <a:pt x="242" y="318"/>
                  </a:lnTo>
                  <a:lnTo>
                    <a:pt x="274" y="31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5774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F5E907-64CB-414A-9173-E615EF8A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The </a:t>
            </a:r>
            <a:r>
              <a:rPr lang="hu-HU" b="1" dirty="0" err="1"/>
              <a:t>Horizon</a:t>
            </a:r>
            <a:r>
              <a:rPr lang="hu-HU" b="1" dirty="0"/>
              <a:t> Europe </a:t>
            </a:r>
            <a:r>
              <a:rPr lang="hu-HU" b="1" dirty="0" err="1"/>
              <a:t>Programme</a:t>
            </a:r>
            <a:r>
              <a:rPr lang="hu-HU" b="1" dirty="0"/>
              <a:t> 2021-27</a:t>
            </a:r>
            <a:br>
              <a:rPr lang="hu-HU" b="1" dirty="0"/>
            </a:br>
            <a:r>
              <a:rPr lang="hu-HU" b="1" dirty="0" err="1"/>
              <a:t>Resource</a:t>
            </a:r>
            <a:r>
              <a:rPr lang="hu-HU" b="1" dirty="0"/>
              <a:t> </a:t>
            </a:r>
            <a:r>
              <a:rPr lang="hu-HU" b="1" dirty="0" err="1"/>
              <a:t>are</a:t>
            </a:r>
            <a:r>
              <a:rPr lang="hu-HU" b="1" dirty="0"/>
              <a:t> </a:t>
            </a:r>
            <a:r>
              <a:rPr lang="hu-HU" b="1" dirty="0" err="1"/>
              <a:t>allocated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the </a:t>
            </a:r>
            <a:r>
              <a:rPr lang="hu-HU" b="1" dirty="0" err="1"/>
              <a:t>pillars</a:t>
            </a:r>
            <a:endParaRPr lang="en-GB" b="1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EB29292-E400-4354-9242-1236FFF90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333" y="1209040"/>
            <a:ext cx="8093990" cy="4693920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35B31FA3-2C4C-4973-BF17-949254C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CF13B89-E435-470A-A004-F192AF24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6CC3AA-EF07-4544-8F70-C592F04C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4</a:t>
            </a:fld>
            <a:endParaRPr lang="it-IT" altLang="it-IT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13410E4B-C2ED-4976-9929-649AD2268BAE}"/>
              </a:ext>
            </a:extLst>
          </p:cNvPr>
          <p:cNvSpPr/>
          <p:nvPr/>
        </p:nvSpPr>
        <p:spPr>
          <a:xfrm>
            <a:off x="3108960" y="1056640"/>
            <a:ext cx="2824480" cy="3484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E3ED0D7-FF42-4923-80A9-2145353439F3}"/>
              </a:ext>
            </a:extLst>
          </p:cNvPr>
          <p:cNvSpPr txBox="1"/>
          <p:nvPr/>
        </p:nvSpPr>
        <p:spPr>
          <a:xfrm>
            <a:off x="628650" y="5902960"/>
            <a:ext cx="758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Global challenges are all interdomain where FAIR criteria can be a big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14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86AC68-CFB4-4610-A782-A53D8EA5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SDGs</a:t>
            </a:r>
            <a:r>
              <a:rPr lang="hu-HU" dirty="0"/>
              <a:t>: CROSS DOMAIN CHALLENGE</a:t>
            </a:r>
            <a:endParaRPr lang="en-GB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43A649A-D085-4C17-B459-FA0908600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" y="670196"/>
            <a:ext cx="9072880" cy="4957234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3923E817-876F-453B-AE36-5EBB11A51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0A1270-1985-4EC4-8DA6-4FEDF0CD3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8CA5EF-82BD-4076-8C19-3C980CBE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5</a:t>
            </a:fld>
            <a:endParaRPr lang="it-IT" altLang="it-IT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FCD60C5-09BA-4C50-BE9A-1003FB871B35}"/>
              </a:ext>
            </a:extLst>
          </p:cNvPr>
          <p:cNvSpPr txBox="1"/>
          <p:nvPr/>
        </p:nvSpPr>
        <p:spPr>
          <a:xfrm>
            <a:off x="506730" y="5738614"/>
            <a:ext cx="76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The </a:t>
            </a:r>
            <a:r>
              <a:rPr lang="hu-HU" b="1" dirty="0" err="1"/>
              <a:t>SDGs</a:t>
            </a:r>
            <a:r>
              <a:rPr lang="hu-HU" b="1" dirty="0"/>
              <a:t> </a:t>
            </a:r>
            <a:r>
              <a:rPr lang="hu-HU" b="1" dirty="0" err="1"/>
              <a:t>implementation</a:t>
            </a:r>
            <a:r>
              <a:rPr lang="hu-HU" b="1" dirty="0"/>
              <a:t>: Minimum </a:t>
            </a:r>
            <a:r>
              <a:rPr lang="hu-HU" b="1" dirty="0" err="1"/>
              <a:t>three</a:t>
            </a:r>
            <a:r>
              <a:rPr lang="hu-HU" b="1" dirty="0"/>
              <a:t> </a:t>
            </a:r>
            <a:r>
              <a:rPr lang="hu-HU" b="1" dirty="0" err="1"/>
              <a:t>goals</a:t>
            </a:r>
            <a:r>
              <a:rPr lang="hu-HU" b="1" dirty="0"/>
              <a:t>  </a:t>
            </a:r>
            <a:r>
              <a:rPr lang="hu-HU" b="1" dirty="0" err="1"/>
              <a:t>should</a:t>
            </a:r>
            <a:r>
              <a:rPr lang="hu-HU" b="1" dirty="0"/>
              <a:t> be </a:t>
            </a:r>
            <a:r>
              <a:rPr lang="hu-HU" b="1" dirty="0" err="1"/>
              <a:t>interconnected</a:t>
            </a:r>
            <a:r>
              <a:rPr lang="hu-HU" b="1" dirty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8268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3EC3FD-C56E-465F-BA58-6D899313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The </a:t>
            </a:r>
            <a:r>
              <a:rPr lang="hu-HU" b="1" dirty="0" err="1"/>
              <a:t>iceberg</a:t>
            </a:r>
            <a:r>
              <a:rPr lang="hu-HU" b="1" dirty="0"/>
              <a:t> is </a:t>
            </a:r>
            <a:r>
              <a:rPr lang="hu-HU" b="1" dirty="0" err="1"/>
              <a:t>slowly</a:t>
            </a:r>
            <a:r>
              <a:rPr lang="hu-HU" b="1" dirty="0"/>
              <a:t> </a:t>
            </a:r>
            <a:r>
              <a:rPr lang="hu-HU" b="1" dirty="0" err="1"/>
              <a:t>melting</a:t>
            </a:r>
            <a:endParaRPr lang="en-GB" b="1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5468027-4F11-4C89-82A7-8175C98E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9F4C44-3B62-4207-99AE-ACD0F4CF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45A682E-5A3C-43D7-B03B-8D3FEBA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6</a:t>
            </a:fld>
            <a:endParaRPr lang="it-IT" alt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2C877B-0D32-4975-983D-7772936D7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6" y="1056640"/>
            <a:ext cx="7062153" cy="533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1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C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6860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34080" y="1190733"/>
            <a:ext cx="5709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HOW TO BE FAIR:</a:t>
            </a:r>
            <a:br>
              <a:rPr lang="hu-HU" sz="6000" dirty="0">
                <a:solidFill>
                  <a:schemeClr val="bg1"/>
                </a:solidFill>
              </a:rPr>
            </a:br>
            <a:r>
              <a:rPr lang="hu-HU" sz="6000" dirty="0" err="1">
                <a:solidFill>
                  <a:schemeClr val="bg1"/>
                </a:solidFill>
              </a:rPr>
              <a:t>From</a:t>
            </a:r>
            <a:r>
              <a:rPr lang="hu-HU" sz="6000" dirty="0">
                <a:solidFill>
                  <a:schemeClr val="bg1"/>
                </a:solidFill>
              </a:rPr>
              <a:t> FAIR PRINCIPAL</a:t>
            </a:r>
            <a:r>
              <a:rPr lang="en-US" sz="6000" dirty="0">
                <a:solidFill>
                  <a:schemeClr val="bg1"/>
                </a:solidFill>
              </a:rPr>
              <a:t>S</a:t>
            </a:r>
            <a:r>
              <a:rPr lang="hu-HU" sz="6000" dirty="0">
                <a:solidFill>
                  <a:schemeClr val="bg1"/>
                </a:solidFill>
              </a:rPr>
              <a:t> TO FAIR MATURITY MODEL CRITERIA</a:t>
            </a:r>
            <a:endParaRPr lang="en-US" sz="6000" dirty="0">
              <a:solidFill>
                <a:schemeClr val="bg1"/>
              </a:solidFill>
              <a:latin typeface="Ea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32D73C-71FA-499B-BA21-FA53A3E8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Who we are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62BD08-938E-4A1E-AD1F-9BB69D69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WG started the WG in January 2019</a:t>
            </a:r>
          </a:p>
          <a:p>
            <a:r>
              <a:rPr lang="en-US" dirty="0"/>
              <a:t>First plenary session at P13 in Philadelphia</a:t>
            </a:r>
          </a:p>
          <a:p>
            <a:r>
              <a:rPr lang="en-US" dirty="0"/>
              <a:t>Co chairs: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Keith Russel from Australia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Edit Herczog from Europe</a:t>
            </a:r>
          </a:p>
          <a:p>
            <a:pPr lvl="1"/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Shelley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Stall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from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USA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Advisory</a:t>
            </a:r>
            <a:r>
              <a:rPr lang="hu-HU" dirty="0"/>
              <a:t> </a:t>
            </a:r>
            <a:r>
              <a:rPr lang="hu-HU" dirty="0" err="1"/>
              <a:t>Boards</a:t>
            </a:r>
            <a:r>
              <a:rPr lang="hu-HU" dirty="0"/>
              <a:t> (</a:t>
            </a:r>
            <a:r>
              <a:rPr lang="en-US" dirty="0"/>
              <a:t>TAB</a:t>
            </a:r>
            <a:r>
              <a:rPr lang="hu-HU" dirty="0"/>
              <a:t>)</a:t>
            </a:r>
            <a:r>
              <a:rPr lang="en-US" dirty="0"/>
              <a:t> member: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Jane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Wyngaard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from South Africa</a:t>
            </a:r>
          </a:p>
          <a:p>
            <a:r>
              <a:rPr lang="en-US" dirty="0"/>
              <a:t>Secretariat: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Yolanda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6">
                    <a:lumMod val="50000"/>
                  </a:schemeClr>
                </a:solidFill>
              </a:rPr>
              <a:t>Meleco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/>
              <a:t>from USA</a:t>
            </a:r>
          </a:p>
          <a:p>
            <a:r>
              <a:rPr lang="en-US" dirty="0"/>
              <a:t>Editorial team: EC special support</a:t>
            </a:r>
          </a:p>
          <a:p>
            <a:pPr lvl="1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Makx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Dekkers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and the PWC team</a:t>
            </a:r>
          </a:p>
          <a:p>
            <a:r>
              <a:rPr lang="en-US" dirty="0"/>
              <a:t>129 members: 61 Female, 68 male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31AE75-D8E3-4DF1-A7C9-E6F3F6D7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www.rd-alliance.org -  @resdatall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52AB10-FD7F-4B0D-94B3-43522C63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altLang="it-IT" smtClean="0"/>
              <a:t>8</a:t>
            </a:fld>
            <a:endParaRPr lang="it-IT" altLang="it-IT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D91CF9E-C73C-47F5-826F-437D99C7D2AC}"/>
              </a:ext>
            </a:extLst>
          </p:cNvPr>
          <p:cNvSpPr txBox="1"/>
          <p:nvPr/>
        </p:nvSpPr>
        <p:spPr>
          <a:xfrm>
            <a:off x="0" y="5817478"/>
            <a:ext cx="964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We aim to keep the WG 18 months timeline: It would allow to use our recommendation in 2021</a:t>
            </a:r>
            <a:endParaRPr lang="en-GB" b="1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451711-5D4E-4D29-9ECA-FB524D2D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20702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076" y="0"/>
            <a:ext cx="7422274" cy="1080000"/>
          </a:xfrm>
        </p:spPr>
        <p:txBody>
          <a:bodyPr numCol="1"/>
          <a:lstStyle/>
          <a:p>
            <a:r>
              <a:rPr lang="en-GB" altLang="en-GB" b="1" dirty="0"/>
              <a:t>Scope: WHAT  not the HOW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r>
              <a:rPr lang="it-IT" altLang="it-IT" dirty="0" err="1"/>
              <a:t>www.rd-alliance.org</a:t>
            </a:r>
            <a:r>
              <a:rPr lang="it-IT" altLang="it-IT" dirty="0"/>
              <a:t> -  @</a:t>
            </a:r>
            <a:r>
              <a:rPr lang="it-IT" altLang="it-IT" dirty="0" err="1"/>
              <a:t>resdatall</a:t>
            </a:r>
            <a:endParaRPr lang="it-IT" alt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6789B-3FBF-4AF5-A5C2-074B78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1BA5777-89E2-0C42-9BCE-298721AA9BBD}" type="slidenum">
              <a:rPr lang="it-IT" altLang="it-IT" smtClean="0"/>
              <a:t>9</a:t>
            </a:fld>
            <a:endParaRPr lang="it-IT" altLang="it-I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41CEA5-A858-410E-B7A8-D7B0C740D7C5}"/>
              </a:ext>
            </a:extLst>
          </p:cNvPr>
          <p:cNvSpPr txBox="1"/>
          <p:nvPr/>
        </p:nvSpPr>
        <p:spPr>
          <a:xfrm>
            <a:off x="1099813" y="1058886"/>
            <a:ext cx="731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+mj-lt"/>
              </a:rPr>
              <a:t>BUT </a:t>
            </a:r>
            <a:r>
              <a:rPr lang="nl-BE" dirty="0">
                <a:latin typeface="+mj-lt"/>
              </a:rPr>
              <a:t>the Working Group does </a:t>
            </a:r>
            <a:r>
              <a:rPr lang="nl-BE" b="1" u="sng" dirty="0">
                <a:latin typeface="+mj-lt"/>
              </a:rPr>
              <a:t>NOT</a:t>
            </a:r>
            <a:r>
              <a:rPr lang="nl-BE" dirty="0">
                <a:latin typeface="+mj-lt"/>
              </a:rPr>
              <a:t> have the purpose to 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9B795-0368-45CF-8F8D-31CF2D7AED98}"/>
              </a:ext>
            </a:extLst>
          </p:cNvPr>
          <p:cNvSpPr txBox="1"/>
          <p:nvPr/>
        </p:nvSpPr>
        <p:spPr>
          <a:xfrm>
            <a:off x="1093076" y="1971675"/>
            <a:ext cx="74222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Blip>
                <a:blip r:embed="rId3"/>
              </a:buBlip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 yet-another-evaluation-method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the core criteria are intended to provide a common ‘language’ across evaluation approaches, not to be applied directly to datasets.</a:t>
            </a:r>
          </a:p>
          <a:p>
            <a:pPr marL="285750" indent="-285750">
              <a:spcAft>
                <a:spcPts val="1800"/>
              </a:spcAft>
              <a:buBlip>
                <a:blip r:embed="rId3"/>
              </a:buBlip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define how the core criteria need to be evaluated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The exact way to evaluate data based on the core criteria is up to the owners of the evaluation approaches, taking into account the requirements of their community</a:t>
            </a:r>
          </a:p>
          <a:p>
            <a:pPr marL="285750" indent="-285750">
              <a:spcAft>
                <a:spcPts val="1800"/>
              </a:spcAft>
              <a:buBlip>
                <a:blip r:embed="rId3"/>
              </a:buBlip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revise and re-design the FAIR principles</a:t>
            </a:r>
            <a:endParaRPr lang="nl-BE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773746EA-4B02-4D9F-82D2-27ABE7C5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2875"/>
            <a:ext cx="2057400" cy="365125"/>
          </a:xfrm>
        </p:spPr>
        <p:txBody>
          <a:bodyPr numCol="1"/>
          <a:lstStyle/>
          <a:p>
            <a:r>
              <a:rPr lang="en-US" altLang="en-GB"/>
              <a:t>2020-02-26</a:t>
            </a:r>
            <a:endParaRPr lang="en-GB" altLang="en-GB" dirty="0"/>
          </a:p>
        </p:txBody>
      </p:sp>
    </p:spTree>
    <p:extLst>
      <p:ext uri="{BB962C8B-B14F-4D97-AF65-F5344CB8AC3E}">
        <p14:creationId xmlns:p14="http://schemas.microsoft.com/office/powerpoint/2010/main" val="1432392662"/>
      </p:ext>
    </p:extLst>
  </p:cSld>
  <p:clrMapOvr>
    <a:masterClrMapping/>
  </p:clrMapOvr>
</p:sld>
</file>

<file path=ppt/theme/theme1.xml><?xml version="1.0" encoding="utf-8"?>
<a:theme xmlns:a="http://schemas.openxmlformats.org/drawingml/2006/main" name="RDA_PPT_2017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DA_PPT_2017.potx" id="{4B07B317-A1C5-4306-AA47-6C84B350D8EC}" vid="{CBA11029-A05A-4E11-B413-1D50018DFB78}"/>
    </a:ext>
  </a:extLst>
</a:theme>
</file>

<file path=ppt/theme/theme2.xml><?xml version="1.0" encoding="utf-8"?>
<a:theme xmlns:a="http://schemas.openxmlformats.org/drawingml/2006/main" name="4_GOFAIR">
  <a:themeElements>
    <a:clrScheme name="GOFAIR">
      <a:dk1>
        <a:srgbClr val="4B4B4B"/>
      </a:dk1>
      <a:lt1>
        <a:srgbClr val="FFFFFF"/>
      </a:lt1>
      <a:dk2>
        <a:srgbClr val="1288E0"/>
      </a:dk2>
      <a:lt2>
        <a:srgbClr val="FFFFFF"/>
      </a:lt2>
      <a:accent1>
        <a:srgbClr val="00518E"/>
      </a:accent1>
      <a:accent2>
        <a:srgbClr val="EFC700"/>
      </a:accent2>
      <a:accent3>
        <a:srgbClr val="023333"/>
      </a:accent3>
      <a:accent4>
        <a:srgbClr val="D2D2D2"/>
      </a:accent4>
      <a:accent5>
        <a:srgbClr val="7D7D7D"/>
      </a:accent5>
      <a:accent6>
        <a:srgbClr val="80D7E3"/>
      </a:accent6>
      <a:hlink>
        <a:srgbClr val="4B4B4B"/>
      </a:hlink>
      <a:folHlink>
        <a:srgbClr val="004E54"/>
      </a:folHlink>
    </a:clrScheme>
    <a:fontScheme name="GOFAI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9525">
          <a:noFill/>
          <a:miter lim="800000"/>
          <a:headEnd/>
          <a:tailEnd/>
        </a:ln>
        <a:effectLst/>
      </a:spPr>
      <a:bodyPr wrap="square" numCol="1" rtlCol="0">
        <a:noAutofit/>
      </a:bodyPr>
      <a:lstStyle>
        <a:defPPr>
          <a:defRPr sz="1800" kern="0" smtClean="0">
            <a:solidFill>
              <a:schemeClr val="accent5"/>
            </a:solidFill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OFAIR" id="{97C74A65-D9FF-492C-8F72-8DBC0874EE95}" vid="{A26A3135-552A-42A5-AF48-06393AFAB97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661E3DE9C25499C21C40FDF902C8B" ma:contentTypeVersion="1" ma:contentTypeDescription="Create a new document." ma:contentTypeScope="" ma:versionID="1b68ea25bc605e38c2d03e877024c293">
  <xsd:schema xmlns:xsd="http://www.w3.org/2001/XMLSchema" xmlns:xs="http://www.w3.org/2001/XMLSchema" xmlns:p="http://schemas.microsoft.com/office/2006/metadata/properties" xmlns:ns2="ee290c57-2ef8-46a0-8529-ed69fb4a5f2c" targetNamespace="http://schemas.microsoft.com/office/2006/metadata/properties" ma:root="true" ma:fieldsID="3cf02698435ed336187c95b5e1c58beb" ns2:_="">
    <xsd:import namespace="ee290c57-2ef8-46a0-8529-ed69fb4a5f2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90c57-2ef8-46a0-8529-ed69fb4a5f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DC1A0-95D2-4900-AE0D-2463E27A6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4F211-B684-46E8-AEE2-E7F915715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90c57-2ef8-46a0-8529-ed69fb4a5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DFCD97-C76C-4398-9242-B8ABFD1905A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e290c57-2ef8-46a0-8529-ed69fb4a5f2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RDA_PPT_2017</Template>
  <TotalTime>10127</TotalTime>
  <Words>2598</Words>
  <Application>Microsoft Office PowerPoint</Application>
  <PresentationFormat>Diavetítés a képernyőre (4:3 oldalarány)</PresentationFormat>
  <Paragraphs>461</Paragraphs>
  <Slides>35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35</vt:i4>
      </vt:variant>
    </vt:vector>
  </HeadingPairs>
  <TitlesOfParts>
    <vt:vector size="50" baseType="lpstr">
      <vt:lpstr>Arial</vt:lpstr>
      <vt:lpstr>Asap</vt:lpstr>
      <vt:lpstr>Calibri</vt:lpstr>
      <vt:lpstr>Calibri Light</vt:lpstr>
      <vt:lpstr>Calibri Light</vt:lpstr>
      <vt:lpstr>Century Gothic</vt:lpstr>
      <vt:lpstr>Courier New</vt:lpstr>
      <vt:lpstr>Eau</vt:lpstr>
      <vt:lpstr>Georgia</vt:lpstr>
      <vt:lpstr>Tahoma</vt:lpstr>
      <vt:lpstr>Times</vt:lpstr>
      <vt:lpstr>Trebuchet MS</vt:lpstr>
      <vt:lpstr>Wingdings</vt:lpstr>
      <vt:lpstr>RDA_PPT_2017</vt:lpstr>
      <vt:lpstr>4_GOFAIR</vt:lpstr>
      <vt:lpstr>FAIR Data Maturity Model designed by the scientific community The last mile before launch presented by Edit Herczog  RDA Council, and FAIR Maturity Model WG Co chair</vt:lpstr>
      <vt:lpstr>PowerPoint-bemutató</vt:lpstr>
      <vt:lpstr>The  (very) short history of FAIR</vt:lpstr>
      <vt:lpstr>The Horizon Europe Programme 2021-27 Resource are allocated to the pillars</vt:lpstr>
      <vt:lpstr>The SDGs: CROSS DOMAIN CHALLENGE</vt:lpstr>
      <vt:lpstr>The iceberg is slowly melting</vt:lpstr>
      <vt:lpstr>PowerPoint-bemutató</vt:lpstr>
      <vt:lpstr> Who we are</vt:lpstr>
      <vt:lpstr>Scope: WHAT  not the HOW</vt:lpstr>
      <vt:lpstr>Overview of the methodology </vt:lpstr>
      <vt:lpstr>PowerPoint-bemutató</vt:lpstr>
      <vt:lpstr>Analyse the methods + Survay</vt:lpstr>
      <vt:lpstr>Summary: Proposed scope</vt:lpstr>
      <vt:lpstr>PowerPoint-bemutató</vt:lpstr>
      <vt:lpstr>Development | Statistics</vt:lpstr>
      <vt:lpstr>Overview | Indicators &amp; levels</vt:lpstr>
      <vt:lpstr>Development | Weighting</vt:lpstr>
      <vt:lpstr>Development | Weighting Stats </vt:lpstr>
      <vt:lpstr>PowerPoint-bemutató</vt:lpstr>
      <vt:lpstr>State of play</vt:lpstr>
      <vt:lpstr>Testing phase | Overview</vt:lpstr>
      <vt:lpstr>Testing phase |Overview</vt:lpstr>
      <vt:lpstr>Testing insights |Feedback</vt:lpstr>
      <vt:lpstr>Testing insights |Feedback</vt:lpstr>
      <vt:lpstr>Testing insights |Feedback</vt:lpstr>
      <vt:lpstr>Testing insights |Feedback</vt:lpstr>
      <vt:lpstr>PowerPoint-bemutató</vt:lpstr>
      <vt:lpstr>Scoring mechanisms | Overview</vt:lpstr>
      <vt:lpstr>PowerPoint-bemutató</vt:lpstr>
      <vt:lpstr>Continuity</vt:lpstr>
      <vt:lpstr>Guidelines | first draft</vt:lpstr>
      <vt:lpstr>Guidelines | further development</vt:lpstr>
      <vt:lpstr>Action item and next steps</vt:lpstr>
      <vt:lpstr>Resources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Data Maturity Model online meeting #1</dc:title>
  <dc:creator>Timea;christophe.bahim@pwc.com;makx@makxdekkers.com;brecht.wyns@pwc.com</dc:creator>
  <cp:lastModifiedBy>Edit Herczog</cp:lastModifiedBy>
  <cp:revision>365</cp:revision>
  <dcterms:created xsi:type="dcterms:W3CDTF">2017-04-26T12:46:54Z</dcterms:created>
  <dcterms:modified xsi:type="dcterms:W3CDTF">2020-02-26T19:57:38Z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0x01010008F661E3DE9C25499C21C40FDF902C8B</vt:lpwstr>
  </property>
</Properties>
</file>