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7.jpg" ContentType="image/jpeg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eg"/>
  <Override PartName="/ppt/media/image12.jpg" ContentType="image/jpeg"/>
  <Override PartName="/ppt/theme/theme3.xml" ContentType="application/vnd.openxmlformats-officedocument.theme+xml"/>
  <Override PartName="/ppt/media/image15.JPG" ContentType="image/jpeg"/>
  <Override PartName="/ppt/media/image23.jpg" ContentType="image/jpeg"/>
  <Override PartName="/ppt/media/image25.jpg" ContentType="image/jpeg"/>
  <Override PartName="/ppt/notesSlides/notesSlide1.xml" ContentType="application/vnd.openxmlformats-officedocument.presentationml.notesSlide+xml"/>
  <Override PartName="/ppt/media/image28.jpg" ContentType="image/jpeg"/>
  <Override PartName="/ppt/media/image29.jpg" ContentType="image/jpeg"/>
  <Override PartName="/ppt/media/image30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6.jpg" ContentType="image/jpeg"/>
  <Override PartName="/ppt/media/image41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4.jpg" ContentType="image/jpeg"/>
  <Override PartName="/ppt/media/image45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media/image47.jpg" ContentType="image/jpeg"/>
  <Override PartName="/ppt/media/image49.JPG" ContentType="image/jpeg"/>
  <Override PartName="/ppt/media/image52.jpg" ContentType="image/jpeg"/>
  <Override PartName="/ppt/media/image57.jpg" ContentType="image/jpeg"/>
  <Override PartName="/ppt/media/image58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6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</p:sldMasterIdLst>
  <p:notesMasterIdLst>
    <p:notesMasterId r:id="rId49"/>
  </p:notesMasterIdLst>
  <p:sldIdLst>
    <p:sldId id="256" r:id="rId3"/>
    <p:sldId id="269" r:id="rId4"/>
    <p:sldId id="268" r:id="rId5"/>
    <p:sldId id="267" r:id="rId6"/>
    <p:sldId id="270" r:id="rId7"/>
    <p:sldId id="257" r:id="rId8"/>
    <p:sldId id="278" r:id="rId9"/>
    <p:sldId id="271" r:id="rId10"/>
    <p:sldId id="272" r:id="rId11"/>
    <p:sldId id="273" r:id="rId12"/>
    <p:sldId id="279" r:id="rId13"/>
    <p:sldId id="277" r:id="rId14"/>
    <p:sldId id="275" r:id="rId15"/>
    <p:sldId id="281" r:id="rId16"/>
    <p:sldId id="280" r:id="rId17"/>
    <p:sldId id="282" r:id="rId18"/>
    <p:sldId id="274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2" r:id="rId27"/>
    <p:sldId id="299" r:id="rId28"/>
    <p:sldId id="300" r:id="rId29"/>
    <p:sldId id="302" r:id="rId30"/>
    <p:sldId id="291" r:id="rId31"/>
    <p:sldId id="297" r:id="rId32"/>
    <p:sldId id="298" r:id="rId33"/>
    <p:sldId id="290" r:id="rId34"/>
    <p:sldId id="294" r:id="rId35"/>
    <p:sldId id="296" r:id="rId36"/>
    <p:sldId id="295" r:id="rId37"/>
    <p:sldId id="303" r:id="rId38"/>
    <p:sldId id="304" r:id="rId39"/>
    <p:sldId id="305" r:id="rId40"/>
    <p:sldId id="314" r:id="rId41"/>
    <p:sldId id="306" r:id="rId42"/>
    <p:sldId id="307" r:id="rId43"/>
    <p:sldId id="308" r:id="rId44"/>
    <p:sldId id="309" r:id="rId45"/>
    <p:sldId id="310" r:id="rId46"/>
    <p:sldId id="311" r:id="rId47"/>
    <p:sldId id="315" r:id="rId4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900"/>
    <a:srgbClr val="003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99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163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Max. Lebensdauer häufig genutzer Speichermedien (in Jahren)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Tabelle1!$A$2:$A$8</c:f>
              <c:strCache>
                <c:ptCount val="7"/>
                <c:pt idx="0">
                  <c:v>Hard Drive Disc</c:v>
                </c:pt>
                <c:pt idx="1">
                  <c:v>USB-Stick</c:v>
                </c:pt>
                <c:pt idx="2">
                  <c:v>CD-R</c:v>
                </c:pt>
                <c:pt idx="3">
                  <c:v>CD/DVD-RW</c:v>
                </c:pt>
                <c:pt idx="4">
                  <c:v>DVD-RAM</c:v>
                </c:pt>
                <c:pt idx="5">
                  <c:v>BD-R</c:v>
                </c:pt>
                <c:pt idx="6">
                  <c:v>DVD/BD gepresst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30</c:v>
                </c:pt>
                <c:pt idx="5">
                  <c:v>50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E4-49A5-BD57-088117EE6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9876240"/>
        <c:axId val="1339893296"/>
      </c:barChart>
      <c:catAx>
        <c:axId val="133987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39893296"/>
        <c:crosses val="autoZero"/>
        <c:auto val="1"/>
        <c:lblAlgn val="ctr"/>
        <c:lblOffset val="100"/>
        <c:noMultiLvlLbl val="0"/>
      </c:catAx>
      <c:valAx>
        <c:axId val="133989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39876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280B31-243B-4069-9E50-A99477111FB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33B015A-34E2-46E0-97C9-06A1F6F52F4A}">
      <dgm:prSet phldrT="[Text]" custT="1"/>
      <dgm:spPr/>
      <dgm:t>
        <a:bodyPr/>
        <a:lstStyle/>
        <a:p>
          <a:pPr algn="ctr"/>
          <a:r>
            <a:rPr lang="en-US" sz="1600" dirty="0" smtClean="0">
              <a:solidFill>
                <a:srgbClr val="003359"/>
              </a:solidFill>
              <a:latin typeface="Arial" pitchFamily="34" charset="0"/>
              <a:cs typeface="Arial" pitchFamily="34" charset="0"/>
            </a:rPr>
            <a:t>Anonymisieren</a:t>
          </a:r>
          <a:endParaRPr lang="de-DE" sz="1600" dirty="0">
            <a:solidFill>
              <a:srgbClr val="003359"/>
            </a:solidFill>
            <a:latin typeface="Arial" pitchFamily="34" charset="0"/>
            <a:cs typeface="Arial" pitchFamily="34" charset="0"/>
          </a:endParaRPr>
        </a:p>
      </dgm:t>
    </dgm:pt>
    <dgm:pt modelId="{43987B23-F9A3-422F-B6F4-862F1166527A}" type="parTrans" cxnId="{943DD9F1-07B3-4B01-9EEA-BFCA41BF01F1}">
      <dgm:prSet/>
      <dgm:spPr/>
      <dgm:t>
        <a:bodyPr/>
        <a:lstStyle/>
        <a:p>
          <a:pPr algn="ctr"/>
          <a:endParaRPr lang="de-DE"/>
        </a:p>
      </dgm:t>
    </dgm:pt>
    <dgm:pt modelId="{69940BE5-C211-4443-A7DE-2F9AA841A600}" type="sibTrans" cxnId="{943DD9F1-07B3-4B01-9EEA-BFCA41BF01F1}">
      <dgm:prSet/>
      <dgm:spPr/>
      <dgm:t>
        <a:bodyPr/>
        <a:lstStyle/>
        <a:p>
          <a:pPr algn="ctr"/>
          <a:endParaRPr lang="de-DE"/>
        </a:p>
      </dgm:t>
    </dgm:pt>
    <dgm:pt modelId="{27F1390F-AB93-4E92-AC65-DBEB11702708}">
      <dgm:prSet phldrT="[Text]" custT="1"/>
      <dgm:spPr/>
      <dgm:t>
        <a:bodyPr/>
        <a:lstStyle/>
        <a:p>
          <a:pPr algn="l"/>
          <a:r>
            <a:rPr lang="de-DE" sz="1400" dirty="0" smtClean="0">
              <a:latin typeface="Arial" pitchFamily="34" charset="0"/>
              <a:cs typeface="Arial" pitchFamily="34" charset="0"/>
            </a:rPr>
            <a:t>weitestgehende Aufhebung der Zuordnung der Daten zur Person</a:t>
          </a:r>
          <a:endParaRPr lang="de-DE" sz="1400" dirty="0">
            <a:latin typeface="Arial" pitchFamily="34" charset="0"/>
            <a:cs typeface="Arial" pitchFamily="34" charset="0"/>
          </a:endParaRPr>
        </a:p>
      </dgm:t>
    </dgm:pt>
    <dgm:pt modelId="{A9CBA1EA-2562-4C23-B846-13FB781F07F9}" type="parTrans" cxnId="{85676EC1-E27B-49ED-AFC0-502DC9C035F3}">
      <dgm:prSet/>
      <dgm:spPr/>
      <dgm:t>
        <a:bodyPr/>
        <a:lstStyle/>
        <a:p>
          <a:pPr algn="ctr"/>
          <a:endParaRPr lang="de-DE"/>
        </a:p>
      </dgm:t>
    </dgm:pt>
    <dgm:pt modelId="{CC349FE0-6E4A-4042-ACB6-6AB1222FA80A}" type="sibTrans" cxnId="{85676EC1-E27B-49ED-AFC0-502DC9C035F3}">
      <dgm:prSet/>
      <dgm:spPr/>
      <dgm:t>
        <a:bodyPr/>
        <a:lstStyle/>
        <a:p>
          <a:pPr algn="ctr"/>
          <a:endParaRPr lang="de-DE"/>
        </a:p>
      </dgm:t>
    </dgm:pt>
    <dgm:pt modelId="{43978C8F-82D5-4C60-B06B-D721A8ACB2D1}">
      <dgm:prSet phldrT="[Text]" custT="1"/>
      <dgm:spPr/>
      <dgm:t>
        <a:bodyPr/>
        <a:lstStyle/>
        <a:p>
          <a:pPr algn="ctr"/>
          <a:r>
            <a:rPr lang="de-DE" sz="1600" dirty="0" smtClean="0">
              <a:solidFill>
                <a:srgbClr val="003359"/>
              </a:solidFill>
              <a:latin typeface="Arial" pitchFamily="34" charset="0"/>
              <a:cs typeface="Arial" pitchFamily="34" charset="0"/>
            </a:rPr>
            <a:t>Pseudonymisieren</a:t>
          </a:r>
          <a:endParaRPr lang="de-DE" sz="1600" dirty="0">
            <a:solidFill>
              <a:srgbClr val="003359"/>
            </a:solidFill>
            <a:latin typeface="Arial" pitchFamily="34" charset="0"/>
            <a:cs typeface="Arial" pitchFamily="34" charset="0"/>
          </a:endParaRPr>
        </a:p>
      </dgm:t>
    </dgm:pt>
    <dgm:pt modelId="{795AF310-D8D2-4401-BA8D-7339D9EE1BCD}" type="parTrans" cxnId="{75963658-29AF-4ACB-BF02-FC6530F25B3A}">
      <dgm:prSet/>
      <dgm:spPr/>
      <dgm:t>
        <a:bodyPr/>
        <a:lstStyle/>
        <a:p>
          <a:pPr algn="ctr"/>
          <a:endParaRPr lang="de-DE"/>
        </a:p>
      </dgm:t>
    </dgm:pt>
    <dgm:pt modelId="{BF8B53C7-45BC-44C0-8FD8-F30D48C0CAB1}" type="sibTrans" cxnId="{75963658-29AF-4ACB-BF02-FC6530F25B3A}">
      <dgm:prSet/>
      <dgm:spPr/>
      <dgm:t>
        <a:bodyPr/>
        <a:lstStyle/>
        <a:p>
          <a:pPr algn="ctr"/>
          <a:endParaRPr lang="de-DE"/>
        </a:p>
      </dgm:t>
    </dgm:pt>
    <dgm:pt modelId="{AFED8EA2-9141-430E-A9B1-DC9F2FE7DC69}">
      <dgm:prSet phldrT="[Text]" custT="1"/>
      <dgm:spPr/>
      <dgm:t>
        <a:bodyPr/>
        <a:lstStyle/>
        <a:p>
          <a:pPr algn="l"/>
          <a:r>
            <a:rPr lang="en-US" sz="1400" dirty="0" smtClean="0">
              <a:latin typeface="Arial" pitchFamily="34" charset="0"/>
              <a:cs typeface="Arial" pitchFamily="34" charset="0"/>
            </a:rPr>
            <a:t>Ersetzung von Idenitifikationsmerkmalen</a:t>
          </a:r>
          <a:endParaRPr lang="de-DE" sz="1400" dirty="0">
            <a:latin typeface="Arial" pitchFamily="34" charset="0"/>
            <a:cs typeface="Arial" pitchFamily="34" charset="0"/>
          </a:endParaRPr>
        </a:p>
      </dgm:t>
    </dgm:pt>
    <dgm:pt modelId="{2DA562C8-5209-408F-B360-BB1D7C203339}" type="parTrans" cxnId="{DD1D8BF2-8AB1-4643-BEA4-938BFF2690A8}">
      <dgm:prSet/>
      <dgm:spPr/>
      <dgm:t>
        <a:bodyPr/>
        <a:lstStyle/>
        <a:p>
          <a:pPr algn="ctr"/>
          <a:endParaRPr lang="de-DE"/>
        </a:p>
      </dgm:t>
    </dgm:pt>
    <dgm:pt modelId="{42DCCA96-905C-4647-AABB-2969CD88BDA7}" type="sibTrans" cxnId="{DD1D8BF2-8AB1-4643-BEA4-938BFF2690A8}">
      <dgm:prSet/>
      <dgm:spPr/>
      <dgm:t>
        <a:bodyPr/>
        <a:lstStyle/>
        <a:p>
          <a:pPr algn="ctr"/>
          <a:endParaRPr lang="de-DE"/>
        </a:p>
      </dgm:t>
    </dgm:pt>
    <dgm:pt modelId="{3932CF4B-2EAE-48E4-B933-79FCBE463BCE}">
      <dgm:prSet phldrT="[Text]" custT="1"/>
      <dgm:spPr/>
      <dgm:t>
        <a:bodyPr/>
        <a:lstStyle/>
        <a:p>
          <a:pPr algn="ctr"/>
          <a:r>
            <a:rPr lang="de-DE" sz="1600" dirty="0" smtClean="0">
              <a:solidFill>
                <a:srgbClr val="003359"/>
              </a:solidFill>
              <a:latin typeface="Arial" pitchFamily="34" charset="0"/>
              <a:cs typeface="Arial" pitchFamily="34" charset="0"/>
            </a:rPr>
            <a:t>Aggregieren</a:t>
          </a:r>
          <a:endParaRPr lang="de-DE" sz="1600" dirty="0">
            <a:solidFill>
              <a:srgbClr val="003359"/>
            </a:solidFill>
            <a:latin typeface="Arial" pitchFamily="34" charset="0"/>
            <a:cs typeface="Arial" pitchFamily="34" charset="0"/>
          </a:endParaRPr>
        </a:p>
      </dgm:t>
    </dgm:pt>
    <dgm:pt modelId="{999AB072-FD1D-408D-853F-19CA8324420A}" type="parTrans" cxnId="{0B071989-105A-4FB0-9F15-08AF01B226ED}">
      <dgm:prSet/>
      <dgm:spPr/>
      <dgm:t>
        <a:bodyPr/>
        <a:lstStyle/>
        <a:p>
          <a:pPr algn="ctr"/>
          <a:endParaRPr lang="de-DE"/>
        </a:p>
      </dgm:t>
    </dgm:pt>
    <dgm:pt modelId="{A263BFDE-D3FC-4A93-85CC-7E73BAD618D6}" type="sibTrans" cxnId="{0B071989-105A-4FB0-9F15-08AF01B226ED}">
      <dgm:prSet/>
      <dgm:spPr/>
      <dgm:t>
        <a:bodyPr/>
        <a:lstStyle/>
        <a:p>
          <a:pPr algn="ctr"/>
          <a:endParaRPr lang="de-DE"/>
        </a:p>
      </dgm:t>
    </dgm:pt>
    <dgm:pt modelId="{DBA3AA83-B47A-496B-8E1C-723368A962AF}">
      <dgm:prSet phldrT="[Text]" custT="1"/>
      <dgm:spPr/>
      <dgm:t>
        <a:bodyPr/>
        <a:lstStyle/>
        <a:p>
          <a:pPr algn="l"/>
          <a:r>
            <a:rPr lang="de-DE" sz="1400" dirty="0" smtClean="0">
              <a:latin typeface="Arial" pitchFamily="34" charset="0"/>
              <a:cs typeface="Arial" pitchFamily="34" charset="0"/>
            </a:rPr>
            <a:t>Daten über einen ausreichend großen Personenkreis zusammenfassen</a:t>
          </a:r>
          <a:endParaRPr lang="de-DE" sz="1400" dirty="0">
            <a:latin typeface="Arial" pitchFamily="34" charset="0"/>
            <a:cs typeface="Arial" pitchFamily="34" charset="0"/>
          </a:endParaRPr>
        </a:p>
      </dgm:t>
    </dgm:pt>
    <dgm:pt modelId="{886AF5DC-7A89-4933-89CF-918C3C5A8118}" type="parTrans" cxnId="{E09D931A-3866-434B-99B7-1BE57E922C7A}">
      <dgm:prSet/>
      <dgm:spPr/>
      <dgm:t>
        <a:bodyPr/>
        <a:lstStyle/>
        <a:p>
          <a:pPr algn="ctr"/>
          <a:endParaRPr lang="de-DE"/>
        </a:p>
      </dgm:t>
    </dgm:pt>
    <dgm:pt modelId="{B04C1E42-304B-4A18-B29B-9BF07D3621EB}" type="sibTrans" cxnId="{E09D931A-3866-434B-99B7-1BE57E922C7A}">
      <dgm:prSet/>
      <dgm:spPr/>
      <dgm:t>
        <a:bodyPr/>
        <a:lstStyle/>
        <a:p>
          <a:pPr algn="ctr"/>
          <a:endParaRPr lang="de-DE"/>
        </a:p>
      </dgm:t>
    </dgm:pt>
    <dgm:pt modelId="{FF341341-E412-4E14-B939-66D5EBFB1821}" type="pres">
      <dgm:prSet presAssocID="{AC280B31-243B-4069-9E50-A99477111F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4E2A354-F0A1-4EB7-AC34-9D8D23B203AB}" type="pres">
      <dgm:prSet presAssocID="{533B015A-34E2-46E0-97C9-06A1F6F52F4A}" presName="linNode" presStyleCnt="0"/>
      <dgm:spPr/>
      <dgm:t>
        <a:bodyPr/>
        <a:lstStyle/>
        <a:p>
          <a:endParaRPr lang="de-DE"/>
        </a:p>
      </dgm:t>
    </dgm:pt>
    <dgm:pt modelId="{C7CED811-8ACA-411A-809B-301988510EDE}" type="pres">
      <dgm:prSet presAssocID="{533B015A-34E2-46E0-97C9-06A1F6F52F4A}" presName="parentText" presStyleLbl="node1" presStyleIdx="0" presStyleCnt="3" custScaleX="8343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D9E8ED0-10FE-4F01-A7D7-91F18184A84B}" type="pres">
      <dgm:prSet presAssocID="{533B015A-34E2-46E0-97C9-06A1F6F52F4A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0C89C6-274B-43B2-BCD0-8A60DC4A6300}" type="pres">
      <dgm:prSet presAssocID="{69940BE5-C211-4443-A7DE-2F9AA841A600}" presName="sp" presStyleCnt="0"/>
      <dgm:spPr/>
      <dgm:t>
        <a:bodyPr/>
        <a:lstStyle/>
        <a:p>
          <a:endParaRPr lang="de-DE"/>
        </a:p>
      </dgm:t>
    </dgm:pt>
    <dgm:pt modelId="{79AE9826-46E6-42E8-91CC-9BB98A8DD7C9}" type="pres">
      <dgm:prSet presAssocID="{43978C8F-82D5-4C60-B06B-D721A8ACB2D1}" presName="linNode" presStyleCnt="0"/>
      <dgm:spPr/>
      <dgm:t>
        <a:bodyPr/>
        <a:lstStyle/>
        <a:p>
          <a:endParaRPr lang="de-DE"/>
        </a:p>
      </dgm:t>
    </dgm:pt>
    <dgm:pt modelId="{34908177-42C6-4D54-83C2-D5C8E7BEF9CC}" type="pres">
      <dgm:prSet presAssocID="{43978C8F-82D5-4C60-B06B-D721A8ACB2D1}" presName="parentText" presStyleLbl="node1" presStyleIdx="1" presStyleCnt="3" custScaleX="8343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F4F466-C0B2-489D-8AE3-60CB15951016}" type="pres">
      <dgm:prSet presAssocID="{43978C8F-82D5-4C60-B06B-D721A8ACB2D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935D919-E483-42A5-8441-197146DD3736}" type="pres">
      <dgm:prSet presAssocID="{BF8B53C7-45BC-44C0-8FD8-F30D48C0CAB1}" presName="sp" presStyleCnt="0"/>
      <dgm:spPr/>
      <dgm:t>
        <a:bodyPr/>
        <a:lstStyle/>
        <a:p>
          <a:endParaRPr lang="de-DE"/>
        </a:p>
      </dgm:t>
    </dgm:pt>
    <dgm:pt modelId="{2AA49F22-93C8-491E-8915-52B1306A7622}" type="pres">
      <dgm:prSet presAssocID="{3932CF4B-2EAE-48E4-B933-79FCBE463BCE}" presName="linNode" presStyleCnt="0"/>
      <dgm:spPr/>
      <dgm:t>
        <a:bodyPr/>
        <a:lstStyle/>
        <a:p>
          <a:endParaRPr lang="de-DE"/>
        </a:p>
      </dgm:t>
    </dgm:pt>
    <dgm:pt modelId="{890E34BB-AA86-472C-B8C3-72775B19B7EF}" type="pres">
      <dgm:prSet presAssocID="{3932CF4B-2EAE-48E4-B933-79FCBE463BCE}" presName="parentText" presStyleLbl="node1" presStyleIdx="2" presStyleCnt="3" custScaleX="8343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A873861-329F-4A3D-9219-946028B019A1}" type="pres">
      <dgm:prSet presAssocID="{3932CF4B-2EAE-48E4-B933-79FCBE463BCE}" presName="descendantText" presStyleLbl="alignAccFollowNode1" presStyleIdx="2" presStyleCnt="3" custLinFactNeighborX="29" custLinFactNeighborY="1268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8A5D1D0-45FE-4D86-B496-D8F56B78DFF2}" type="presOf" srcId="{DBA3AA83-B47A-496B-8E1C-723368A962AF}" destId="{DA873861-329F-4A3D-9219-946028B019A1}" srcOrd="0" destOrd="0" presId="urn:microsoft.com/office/officeart/2005/8/layout/vList5"/>
    <dgm:cxn modelId="{85676EC1-E27B-49ED-AFC0-502DC9C035F3}" srcId="{533B015A-34E2-46E0-97C9-06A1F6F52F4A}" destId="{27F1390F-AB93-4E92-AC65-DBEB11702708}" srcOrd="0" destOrd="0" parTransId="{A9CBA1EA-2562-4C23-B846-13FB781F07F9}" sibTransId="{CC349FE0-6E4A-4042-ACB6-6AB1222FA80A}"/>
    <dgm:cxn modelId="{A5ADF739-AE9A-4B71-B809-F87D72AECC5D}" type="presOf" srcId="{27F1390F-AB93-4E92-AC65-DBEB11702708}" destId="{BD9E8ED0-10FE-4F01-A7D7-91F18184A84B}" srcOrd="0" destOrd="0" presId="urn:microsoft.com/office/officeart/2005/8/layout/vList5"/>
    <dgm:cxn modelId="{41C93912-4F36-4A80-AE6A-7CEDAFBF5659}" type="presOf" srcId="{533B015A-34E2-46E0-97C9-06A1F6F52F4A}" destId="{C7CED811-8ACA-411A-809B-301988510EDE}" srcOrd="0" destOrd="0" presId="urn:microsoft.com/office/officeart/2005/8/layout/vList5"/>
    <dgm:cxn modelId="{1FEDEC5B-E196-4686-8048-7ED6041D8474}" type="presOf" srcId="{3932CF4B-2EAE-48E4-B933-79FCBE463BCE}" destId="{890E34BB-AA86-472C-B8C3-72775B19B7EF}" srcOrd="0" destOrd="0" presId="urn:microsoft.com/office/officeart/2005/8/layout/vList5"/>
    <dgm:cxn modelId="{59131661-0DA9-466C-88C5-B90A9166C119}" type="presOf" srcId="{43978C8F-82D5-4C60-B06B-D721A8ACB2D1}" destId="{34908177-42C6-4D54-83C2-D5C8E7BEF9CC}" srcOrd="0" destOrd="0" presId="urn:microsoft.com/office/officeart/2005/8/layout/vList5"/>
    <dgm:cxn modelId="{91B22776-54FB-4A31-AD9E-D19A100B6CE2}" type="presOf" srcId="{AC280B31-243B-4069-9E50-A99477111FB9}" destId="{FF341341-E412-4E14-B939-66D5EBFB1821}" srcOrd="0" destOrd="0" presId="urn:microsoft.com/office/officeart/2005/8/layout/vList5"/>
    <dgm:cxn modelId="{0B071989-105A-4FB0-9F15-08AF01B226ED}" srcId="{AC280B31-243B-4069-9E50-A99477111FB9}" destId="{3932CF4B-2EAE-48E4-B933-79FCBE463BCE}" srcOrd="2" destOrd="0" parTransId="{999AB072-FD1D-408D-853F-19CA8324420A}" sibTransId="{A263BFDE-D3FC-4A93-85CC-7E73BAD618D6}"/>
    <dgm:cxn modelId="{943DD9F1-07B3-4B01-9EEA-BFCA41BF01F1}" srcId="{AC280B31-243B-4069-9E50-A99477111FB9}" destId="{533B015A-34E2-46E0-97C9-06A1F6F52F4A}" srcOrd="0" destOrd="0" parTransId="{43987B23-F9A3-422F-B6F4-862F1166527A}" sibTransId="{69940BE5-C211-4443-A7DE-2F9AA841A600}"/>
    <dgm:cxn modelId="{E09D931A-3866-434B-99B7-1BE57E922C7A}" srcId="{3932CF4B-2EAE-48E4-B933-79FCBE463BCE}" destId="{DBA3AA83-B47A-496B-8E1C-723368A962AF}" srcOrd="0" destOrd="0" parTransId="{886AF5DC-7A89-4933-89CF-918C3C5A8118}" sibTransId="{B04C1E42-304B-4A18-B29B-9BF07D3621EB}"/>
    <dgm:cxn modelId="{75963658-29AF-4ACB-BF02-FC6530F25B3A}" srcId="{AC280B31-243B-4069-9E50-A99477111FB9}" destId="{43978C8F-82D5-4C60-B06B-D721A8ACB2D1}" srcOrd="1" destOrd="0" parTransId="{795AF310-D8D2-4401-BA8D-7339D9EE1BCD}" sibTransId="{BF8B53C7-45BC-44C0-8FD8-F30D48C0CAB1}"/>
    <dgm:cxn modelId="{DD1D8BF2-8AB1-4643-BEA4-938BFF2690A8}" srcId="{43978C8F-82D5-4C60-B06B-D721A8ACB2D1}" destId="{AFED8EA2-9141-430E-A9B1-DC9F2FE7DC69}" srcOrd="0" destOrd="0" parTransId="{2DA562C8-5209-408F-B360-BB1D7C203339}" sibTransId="{42DCCA96-905C-4647-AABB-2969CD88BDA7}"/>
    <dgm:cxn modelId="{D91A954C-CA79-4A8B-B80C-F1B69E764C07}" type="presOf" srcId="{AFED8EA2-9141-430E-A9B1-DC9F2FE7DC69}" destId="{74F4F466-C0B2-489D-8AE3-60CB15951016}" srcOrd="0" destOrd="0" presId="urn:microsoft.com/office/officeart/2005/8/layout/vList5"/>
    <dgm:cxn modelId="{BCA363E9-A4C9-4A89-8C7D-05879EA6E65F}" type="presParOf" srcId="{FF341341-E412-4E14-B939-66D5EBFB1821}" destId="{84E2A354-F0A1-4EB7-AC34-9D8D23B203AB}" srcOrd="0" destOrd="0" presId="urn:microsoft.com/office/officeart/2005/8/layout/vList5"/>
    <dgm:cxn modelId="{860AAEBB-2BF1-4658-AF35-68C433A6E8CF}" type="presParOf" srcId="{84E2A354-F0A1-4EB7-AC34-9D8D23B203AB}" destId="{C7CED811-8ACA-411A-809B-301988510EDE}" srcOrd="0" destOrd="0" presId="urn:microsoft.com/office/officeart/2005/8/layout/vList5"/>
    <dgm:cxn modelId="{A55E312B-E2E6-4554-AF07-B6D553697ED7}" type="presParOf" srcId="{84E2A354-F0A1-4EB7-AC34-9D8D23B203AB}" destId="{BD9E8ED0-10FE-4F01-A7D7-91F18184A84B}" srcOrd="1" destOrd="0" presId="urn:microsoft.com/office/officeart/2005/8/layout/vList5"/>
    <dgm:cxn modelId="{9C32FB16-FECB-46C2-A998-D245810ACA7F}" type="presParOf" srcId="{FF341341-E412-4E14-B939-66D5EBFB1821}" destId="{670C89C6-274B-43B2-BCD0-8A60DC4A6300}" srcOrd="1" destOrd="0" presId="urn:microsoft.com/office/officeart/2005/8/layout/vList5"/>
    <dgm:cxn modelId="{1553376C-1190-4415-A420-14734BD95A66}" type="presParOf" srcId="{FF341341-E412-4E14-B939-66D5EBFB1821}" destId="{79AE9826-46E6-42E8-91CC-9BB98A8DD7C9}" srcOrd="2" destOrd="0" presId="urn:microsoft.com/office/officeart/2005/8/layout/vList5"/>
    <dgm:cxn modelId="{3A989170-C8F6-4230-9BB7-5C1D956C246E}" type="presParOf" srcId="{79AE9826-46E6-42E8-91CC-9BB98A8DD7C9}" destId="{34908177-42C6-4D54-83C2-D5C8E7BEF9CC}" srcOrd="0" destOrd="0" presId="urn:microsoft.com/office/officeart/2005/8/layout/vList5"/>
    <dgm:cxn modelId="{AF863EF7-6C94-46DF-B731-030B4431E2C3}" type="presParOf" srcId="{79AE9826-46E6-42E8-91CC-9BB98A8DD7C9}" destId="{74F4F466-C0B2-489D-8AE3-60CB15951016}" srcOrd="1" destOrd="0" presId="urn:microsoft.com/office/officeart/2005/8/layout/vList5"/>
    <dgm:cxn modelId="{9C8D3E0D-9DEF-4E89-AE66-65C4C9BD5C0C}" type="presParOf" srcId="{FF341341-E412-4E14-B939-66D5EBFB1821}" destId="{6935D919-E483-42A5-8441-197146DD3736}" srcOrd="3" destOrd="0" presId="urn:microsoft.com/office/officeart/2005/8/layout/vList5"/>
    <dgm:cxn modelId="{38136AAD-58F2-4DE1-8E25-C8C2BB380A51}" type="presParOf" srcId="{FF341341-E412-4E14-B939-66D5EBFB1821}" destId="{2AA49F22-93C8-491E-8915-52B1306A7622}" srcOrd="4" destOrd="0" presId="urn:microsoft.com/office/officeart/2005/8/layout/vList5"/>
    <dgm:cxn modelId="{4A7AFB84-381D-4E68-8F78-5FA49714ECA6}" type="presParOf" srcId="{2AA49F22-93C8-491E-8915-52B1306A7622}" destId="{890E34BB-AA86-472C-B8C3-72775B19B7EF}" srcOrd="0" destOrd="0" presId="urn:microsoft.com/office/officeart/2005/8/layout/vList5"/>
    <dgm:cxn modelId="{E5388410-E349-450F-95A7-DD4CA9BC8ACE}" type="presParOf" srcId="{2AA49F22-93C8-491E-8915-52B1306A7622}" destId="{DA873861-329F-4A3D-9219-946028B019A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E8ED0-10FE-4F01-A7D7-91F18184A84B}">
      <dsp:nvSpPr>
        <dsp:cNvPr id="0" name=""/>
        <dsp:cNvSpPr/>
      </dsp:nvSpPr>
      <dsp:spPr>
        <a:xfrm rot="5400000">
          <a:off x="3851714" y="-1749231"/>
          <a:ext cx="384567" cy="39806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latin typeface="Arial" pitchFamily="34" charset="0"/>
              <a:cs typeface="Arial" pitchFamily="34" charset="0"/>
            </a:rPr>
            <a:t>weitestgehende Aufhebung der Zuordnung der Daten zur Person</a:t>
          </a:r>
          <a:endParaRPr lang="de-DE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2053684" y="67572"/>
        <a:ext cx="3961855" cy="347021"/>
      </dsp:txXfrm>
    </dsp:sp>
    <dsp:sp modelId="{C7CED811-8ACA-411A-809B-301988510EDE}">
      <dsp:nvSpPr>
        <dsp:cNvPr id="0" name=""/>
        <dsp:cNvSpPr/>
      </dsp:nvSpPr>
      <dsp:spPr>
        <a:xfrm>
          <a:off x="185420" y="728"/>
          <a:ext cx="1868263" cy="4807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3359"/>
              </a:solidFill>
              <a:latin typeface="Arial" pitchFamily="34" charset="0"/>
              <a:cs typeface="Arial" pitchFamily="34" charset="0"/>
            </a:rPr>
            <a:t>Anonymisieren</a:t>
          </a:r>
          <a:endParaRPr lang="de-DE" sz="1600" kern="1200" dirty="0">
            <a:solidFill>
              <a:srgbClr val="003359"/>
            </a:solidFill>
            <a:latin typeface="Arial" pitchFamily="34" charset="0"/>
            <a:cs typeface="Arial" pitchFamily="34" charset="0"/>
          </a:endParaRPr>
        </a:p>
      </dsp:txBody>
      <dsp:txXfrm>
        <a:off x="208886" y="24194"/>
        <a:ext cx="1821331" cy="433776"/>
      </dsp:txXfrm>
    </dsp:sp>
    <dsp:sp modelId="{74F4F466-C0B2-489D-8AE3-60CB15951016}">
      <dsp:nvSpPr>
        <dsp:cNvPr id="0" name=""/>
        <dsp:cNvSpPr/>
      </dsp:nvSpPr>
      <dsp:spPr>
        <a:xfrm rot="5400000">
          <a:off x="3851714" y="-1244487"/>
          <a:ext cx="384567" cy="39806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Arial" pitchFamily="34" charset="0"/>
              <a:cs typeface="Arial" pitchFamily="34" charset="0"/>
            </a:rPr>
            <a:t>Ersetzung von Idenitifikationsmerkmalen</a:t>
          </a:r>
          <a:endParaRPr lang="de-DE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2053684" y="572316"/>
        <a:ext cx="3961855" cy="347021"/>
      </dsp:txXfrm>
    </dsp:sp>
    <dsp:sp modelId="{34908177-42C6-4D54-83C2-D5C8E7BEF9CC}">
      <dsp:nvSpPr>
        <dsp:cNvPr id="0" name=""/>
        <dsp:cNvSpPr/>
      </dsp:nvSpPr>
      <dsp:spPr>
        <a:xfrm>
          <a:off x="185420" y="505472"/>
          <a:ext cx="1868263" cy="4807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rgbClr val="003359"/>
              </a:solidFill>
              <a:latin typeface="Arial" pitchFamily="34" charset="0"/>
              <a:cs typeface="Arial" pitchFamily="34" charset="0"/>
            </a:rPr>
            <a:t>Pseudonymisieren</a:t>
          </a:r>
          <a:endParaRPr lang="de-DE" sz="1600" kern="1200" dirty="0">
            <a:solidFill>
              <a:srgbClr val="003359"/>
            </a:solidFill>
            <a:latin typeface="Arial" pitchFamily="34" charset="0"/>
            <a:cs typeface="Arial" pitchFamily="34" charset="0"/>
          </a:endParaRPr>
        </a:p>
      </dsp:txBody>
      <dsp:txXfrm>
        <a:off x="208886" y="528938"/>
        <a:ext cx="1821331" cy="433776"/>
      </dsp:txXfrm>
    </dsp:sp>
    <dsp:sp modelId="{DA873861-329F-4A3D-9219-946028B019A1}">
      <dsp:nvSpPr>
        <dsp:cNvPr id="0" name=""/>
        <dsp:cNvSpPr/>
      </dsp:nvSpPr>
      <dsp:spPr>
        <a:xfrm rot="5400000">
          <a:off x="3852363" y="-690945"/>
          <a:ext cx="384567" cy="39806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latin typeface="Arial" pitchFamily="34" charset="0"/>
              <a:cs typeface="Arial" pitchFamily="34" charset="0"/>
            </a:rPr>
            <a:t>Daten über einen ausreichend großen Personenkreis zusammenfassen</a:t>
          </a:r>
          <a:endParaRPr lang="de-DE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2054333" y="1125858"/>
        <a:ext cx="3961855" cy="347021"/>
      </dsp:txXfrm>
    </dsp:sp>
    <dsp:sp modelId="{890E34BB-AA86-472C-B8C3-72775B19B7EF}">
      <dsp:nvSpPr>
        <dsp:cNvPr id="0" name=""/>
        <dsp:cNvSpPr/>
      </dsp:nvSpPr>
      <dsp:spPr>
        <a:xfrm>
          <a:off x="185420" y="1010216"/>
          <a:ext cx="1868263" cy="4807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rgbClr val="003359"/>
              </a:solidFill>
              <a:latin typeface="Arial" pitchFamily="34" charset="0"/>
              <a:cs typeface="Arial" pitchFamily="34" charset="0"/>
            </a:rPr>
            <a:t>Aggregieren</a:t>
          </a:r>
          <a:endParaRPr lang="de-DE" sz="1600" kern="1200" dirty="0">
            <a:solidFill>
              <a:srgbClr val="003359"/>
            </a:solidFill>
            <a:latin typeface="Arial" pitchFamily="34" charset="0"/>
            <a:cs typeface="Arial" pitchFamily="34" charset="0"/>
          </a:endParaRPr>
        </a:p>
      </dsp:txBody>
      <dsp:txXfrm>
        <a:off x="208886" y="1033682"/>
        <a:ext cx="1821331" cy="433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C49F8-2810-224A-ABEA-7A303449E603}" type="datetimeFigureOut">
              <a:rPr lang="de-DE" smtClean="0"/>
              <a:t>25.02.2020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48593-3668-9642-AD55-7502E1D2A73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20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Datenarten zuerst zurufen lassen!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5ECB95-FD2B-4360-978B-831395F71C33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838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Kurz nachbearbeiten: Was für Probleme sind hier bereits offenbar geworden?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5ECB95-FD2B-4360-978B-831395F71C33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2403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ECB95-FD2B-4360-978B-831395F71C3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46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Data</a:t>
            </a:r>
            <a:r>
              <a:rPr lang="en-GB" baseline="0" dirty="0" smtClean="0"/>
              <a:t> Management Plan is often written early on in the research process to determine what data will be created and how it will be managed. Sometime you are asked for a DMP as part of a grant application, but they are useful to write regardless as it helps to develop consistent procedures from the outset.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35094-64D1-F647-9BB8-82B1578793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0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ICT = Informations und Kommunikationstechnologie</a:t>
            </a:r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35094-64D1-F647-9BB8-82B15787932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8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DA9807B-1766-1245-AC91-E5AA502F4E1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3237" y="882869"/>
            <a:ext cx="8137525" cy="59909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400" b="1" baseline="0">
                <a:solidFill>
                  <a:srgbClr val="0033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Jessica Rex (FDM-Kontaktstelle TU Ilmenau/TKFDM)</a:t>
            </a:r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B846DC88-5E73-764F-BE52-C95CA0E23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FF7900"/>
                </a:solidFill>
              </a:defRPr>
            </a:lvl1pPr>
          </a:lstStyle>
          <a:p>
            <a:r>
              <a:rPr lang="de-DE" dirty="0" smtClean="0"/>
              <a:t>Grundlagen des FDM</a:t>
            </a:r>
            <a:endParaRPr lang="de-DE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14B78777-7498-3842-9A79-3704C9BD80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smtClean="0"/>
              <a:t>RDA-DE 2020</a:t>
            </a:r>
            <a:endParaRPr lang="de-DE" dirty="0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4E02D7EE-125C-5C45-9C5C-BAB701D621B8}"/>
              </a:ext>
            </a:extLst>
          </p:cNvPr>
          <p:cNvSpPr/>
          <p:nvPr userDrawn="1"/>
        </p:nvSpPr>
        <p:spPr>
          <a:xfrm>
            <a:off x="0" y="2267463"/>
            <a:ext cx="9144000" cy="3635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647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C32F661E-C4E0-8E4C-B8C5-15010E52D2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895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Kapiteltitel durch Klicken bearbeiten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83C7D6DF-5D87-6947-89BE-D460E6C7DA6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6644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Vielen Dank für Ihre Aufmerksamkeit!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F92AB0C-7A28-9141-8DDE-64644BD635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230313"/>
            <a:ext cx="8137524" cy="2444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rgbClr val="003359"/>
                </a:solidFill>
              </a:defRPr>
            </a:lvl1pPr>
          </a:lstStyle>
          <a:p>
            <a:r>
              <a:rPr lang="de-DE" dirty="0" err="1"/>
              <a:t>Vorname.Name@tu-ilmenau.de</a:t>
            </a:r>
            <a:r>
              <a:rPr lang="de-DE" dirty="0"/>
              <a:t> | </a:t>
            </a:r>
            <a:r>
              <a:rPr lang="de-DE" dirty="0" err="1"/>
              <a:t>www.tu-ilmenau.de</a:t>
            </a:r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8ECBCC4-DE23-3843-AB04-957DC2CC85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E59BC03-30A6-834A-82CC-772D297BE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238" y="2126913"/>
            <a:ext cx="8137525" cy="82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de-DE" dirty="0" smtClean="0"/>
              <a:t>Bildnachweise:</a:t>
            </a:r>
            <a:endParaRPr lang="de-DE" dirty="0"/>
          </a:p>
        </p:txBody>
      </p:sp>
      <p:sp>
        <p:nvSpPr>
          <p:cNvPr id="10" name="bk object 16">
            <a:extLst>
              <a:ext uri="{FF2B5EF4-FFF2-40B4-BE49-F238E27FC236}">
                <a16:creationId xmlns:a16="http://schemas.microsoft.com/office/drawing/2014/main" id="{EC4E7D10-8F1F-8C4E-BFC9-4D53E9098C03}"/>
              </a:ext>
            </a:extLst>
          </p:cNvPr>
          <p:cNvSpPr/>
          <p:nvPr userDrawn="1"/>
        </p:nvSpPr>
        <p:spPr>
          <a:xfrm>
            <a:off x="0" y="2274453"/>
            <a:ext cx="9144000" cy="3635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07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Überschrift + 1-Spalter nur Aufzählu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BB1CC98-F3AF-C143-BB57-F343EEB47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679" y="1296001"/>
            <a:ext cx="8262511" cy="418288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Font typeface="Wingdings" panose="05000000000000000000" pitchFamily="2" charset="2"/>
              <a:buAutoNum type="arabicPeriod"/>
              <a:tabLst>
                <a:tab pos="241300" algn="l"/>
              </a:tabLst>
              <a:defRPr sz="1600">
                <a:solidFill>
                  <a:srgbClr val="003359"/>
                </a:solidFill>
              </a:defRPr>
            </a:lvl1pPr>
            <a:lvl2pPr marL="228600" marR="0" indent="0" algn="l" defTabSz="6858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8465" algn="l"/>
              </a:tabLst>
              <a:defRPr>
                <a:solidFill>
                  <a:srgbClr val="003359"/>
                </a:solidFill>
              </a:defRPr>
            </a:lvl2pPr>
          </a:lstStyle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30</a:t>
            </a:r>
            <a:endParaRPr lang="de-DE" sz="1600" dirty="0" smtClean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 smtClean="0">
              <a:solidFill>
                <a:srgbClr val="003358"/>
              </a:solidFill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30</a:t>
            </a:r>
            <a:endParaRPr lang="de-DE" sz="1600" dirty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417830" marR="0" lvl="1" indent="-189230" algn="l" defTabSz="6858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18465" algn="l"/>
              </a:tabLst>
              <a:defRPr/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Mustertext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Lorem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ipsum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dolor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sit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amet</a:t>
            </a:r>
            <a:endParaRPr lang="de-DE" sz="1600" spc="-5" dirty="0" smtClean="0">
              <a:solidFill>
                <a:srgbClr val="003358"/>
              </a:solidFill>
              <a:latin typeface="+mn-lt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Kategorie, Arial 16, ZAB 30</a:t>
            </a:r>
            <a:endParaRPr lang="de-DE" sz="1600" dirty="0" smtClean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 smtClean="0">
                <a:solidFill>
                  <a:srgbClr val="003358"/>
                </a:solidFill>
                <a:latin typeface="+mn-lt"/>
                <a:cs typeface="Arial"/>
              </a:rPr>
              <a:t>Aufzählung 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Mustertext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Lorem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ipsum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dolor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sit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amet</a:t>
            </a:r>
            <a:endParaRPr lang="de-DE" sz="1600" spc="-5" dirty="0" smtClean="0">
              <a:solidFill>
                <a:srgbClr val="003358"/>
              </a:solidFill>
              <a:latin typeface="+mn-lt"/>
              <a:cs typeface="Arial"/>
            </a:endParaRPr>
          </a:p>
          <a:p>
            <a:pPr marL="417830" marR="0" lvl="1" indent="-189230" algn="l" defTabSz="6858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18465" algn="l"/>
              </a:tabLst>
              <a:defRPr/>
            </a:pPr>
            <a:endParaRPr lang="de-DE" sz="1600" spc="-5" dirty="0" smtClean="0">
              <a:solidFill>
                <a:srgbClr val="003358"/>
              </a:solidFill>
              <a:latin typeface="+mn-lt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endParaRPr lang="de-DE" sz="1600" dirty="0">
              <a:latin typeface="Arial"/>
              <a:cs typeface="Arial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311615BC-C060-D84A-8A16-47F17AE54E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600" y="313121"/>
            <a:ext cx="8226000" cy="672208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5803087-CADC-7B48-86B4-F0DE80B44C3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58059" y="6239677"/>
            <a:ext cx="6206378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545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www.tu-ilmenau.de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Seite </a:t>
            </a:r>
            <a:fld id="{402ADA08-204E-469A-AA1E-1021AF07D63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6266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-Spalter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C8083FA9-7C11-B04D-BE6F-500EF6F49D2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DDF78BE-0D35-D542-88A7-2B4794BE2B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804" y="2180166"/>
            <a:ext cx="4047699" cy="340148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3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3359"/>
                </a:solidFill>
              </a:defRPr>
            </a:lvl1pPr>
          </a:lstStyle>
          <a:p>
            <a:pPr marL="12700" marR="0" lvl="0" indent="0" algn="l" defTabSz="685800" rtl="0" eaLnBrk="1" fontAlgn="auto" latinLnBrk="0" hangingPunct="1">
              <a:lnSpc>
                <a:spcPts val="23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>2-Spalter 50/50, Arial 16 </a:t>
            </a:r>
            <a:r>
              <a:rPr lang="de-DE" sz="1600" b="1" dirty="0">
                <a:solidFill>
                  <a:srgbClr val="003358"/>
                </a:solidFill>
                <a:latin typeface="Arial"/>
                <a:cs typeface="Arial"/>
              </a:rPr>
              <a:t>PT</a:t>
            </a: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>, ZAB 23</a:t>
            </a:r>
            <a:r>
              <a:rPr lang="de-DE" sz="1600" b="1" dirty="0">
                <a:latin typeface="Arial"/>
                <a:cs typeface="Arial"/>
              </a:rPr>
              <a:t> </a:t>
            </a:r>
            <a:r>
              <a:rPr lang="de-DE" sz="1600" dirty="0">
                <a:latin typeface="Arial"/>
                <a:cs typeface="Arial"/>
              </a:rPr>
              <a:t/>
            </a:r>
            <a:br>
              <a:rPr lang="de-DE" sz="1600" dirty="0">
                <a:latin typeface="Arial"/>
                <a:cs typeface="Arial"/>
              </a:rPr>
            </a:b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Das </a:t>
            </a:r>
            <a:r>
              <a:rPr lang="de-DE" sz="1600" spc="-20" dirty="0" err="1">
                <a:solidFill>
                  <a:srgbClr val="003358"/>
                </a:solidFill>
                <a:latin typeface="Arial"/>
                <a:cs typeface="Arial"/>
              </a:rPr>
              <a:t>reatur</a:t>
            </a:r>
            <a:r>
              <a:rPr lang="de-DE" sz="1600" spc="-2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aut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eatius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nonectem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quo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bla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parciam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es ne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peritaquae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quas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niminctet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offic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siminciet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mos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andae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quaspeum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alitint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omnis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asimincilia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fuga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.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Nemquaectur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la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conserspist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quodis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ilicilles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acestrum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nempore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volupta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nestiorunti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denia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Mustertext.</a:t>
            </a:r>
            <a:endParaRPr lang="de-DE" sz="1600" b="1" spc="-5" dirty="0">
              <a:solidFill>
                <a:srgbClr val="003358"/>
              </a:solidFill>
              <a:latin typeface="Arial"/>
              <a:cs typeface="Arial"/>
            </a:endParaRP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ACB0FC20-B3FB-E945-A9DE-0B4684EC1C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464" y="2180167"/>
            <a:ext cx="3977849" cy="340148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lang="de-DE" sz="2000" kern="1200" spc="-5" dirty="0">
                <a:solidFill>
                  <a:srgbClr val="003358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60772B7E-51B9-5C43-82BC-679BBDE28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312" y="1004571"/>
            <a:ext cx="8226000" cy="8953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Folienuntertitel durch Klicken bearbeiten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BA2E4ED7-C201-2E4B-8825-758C118A73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13121"/>
            <a:ext cx="8226000" cy="69145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 baseline="0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D48FCB3-CBCF-6D43-B933-0162EE0E435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58060" y="6239677"/>
            <a:ext cx="5798415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6865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Spalter Aufzählung +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BB1CC98-F3AF-C143-BB57-F343EEB47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2180167"/>
            <a:ext cx="5448300" cy="3246967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Font typeface="Wingdings" panose="05000000000000000000" pitchFamily="2" charset="2"/>
              <a:buAutoNum type="arabicPeriod"/>
              <a:tabLst>
                <a:tab pos="241300" algn="l"/>
              </a:tabLst>
              <a:defRPr sz="1600">
                <a:solidFill>
                  <a:srgbClr val="003359"/>
                </a:solidFill>
              </a:defRPr>
            </a:lvl1pPr>
            <a:lvl2pPr marL="228600" indent="0">
              <a:lnSpc>
                <a:spcPct val="100000"/>
              </a:lnSpc>
              <a:spcBef>
                <a:spcPts val="1080"/>
              </a:spcBef>
              <a:buFontTx/>
              <a:buNone/>
              <a:tabLst>
                <a:tab pos="418465" algn="l"/>
              </a:tabLst>
              <a:defRPr>
                <a:solidFill>
                  <a:srgbClr val="003359"/>
                </a:solidFill>
              </a:defRPr>
            </a:lvl2pPr>
          </a:lstStyle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30</a:t>
            </a:r>
            <a:endParaRPr lang="de-DE" sz="1600" dirty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30</a:t>
            </a:r>
            <a:endParaRPr lang="de-DE" sz="1600" dirty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30</a:t>
            </a:r>
            <a:endParaRPr lang="de-DE" sz="1600" dirty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endParaRPr lang="de-DE" sz="1600" dirty="0">
              <a:latin typeface="Arial"/>
              <a:cs typeface="Arial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311615BC-C060-D84A-8A16-47F17AE54E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600" y="313121"/>
            <a:ext cx="8226000" cy="672208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14" name="Textplatzhalter 27">
            <a:extLst>
              <a:ext uri="{FF2B5EF4-FFF2-40B4-BE49-F238E27FC236}">
                <a16:creationId xmlns:a16="http://schemas.microsoft.com/office/drawing/2014/main" id="{09572D61-21C7-E94F-915B-84CB1F75CA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312" y="1004571"/>
            <a:ext cx="8226000" cy="8953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Folienuntertitel durch Klicken bearbeiten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6879E1F-2F5C-4443-A660-B511066B91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45200" y="2180167"/>
            <a:ext cx="2641600" cy="324696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5803087-CADC-7B48-86B4-F0DE80B44C3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58060" y="6239677"/>
            <a:ext cx="5868753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5430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715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www.tu-ilmenau.de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Seite </a:t>
            </a:r>
            <a:fld id="{EA0D7A86-75AE-40BD-A7DE-8CE43AFF300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444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7">
            <a:extLst>
              <a:ext uri="{FF2B5EF4-FFF2-40B4-BE49-F238E27FC236}">
                <a16:creationId xmlns:a16="http://schemas.microsoft.com/office/drawing/2014/main" id="{7304430A-7FEB-1943-9894-2B29A6D8A8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314" y="1004571"/>
            <a:ext cx="8212391" cy="8953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baseline="0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Folienuntertitel durch Klicken bearbeiten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14364F3-CF85-D14A-A026-0E62B24981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800" y="313121"/>
            <a:ext cx="8219904" cy="69145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Willkommen an der TU Ilmenau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C8083FA9-7C11-B04D-BE6F-500EF6F49D2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CD48FCB3-CBCF-6D43-B933-0162EE0E435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158059" y="6239677"/>
            <a:ext cx="5939092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9454"/>
            <a:ext cx="9144000" cy="349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92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r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C8083FA9-7C11-B04D-BE6F-500EF6F49D2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DDF78BE-0D35-D542-88A7-2B4794BE2B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804" y="2180166"/>
            <a:ext cx="4047699" cy="340148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3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3359"/>
                </a:solidFill>
              </a:defRPr>
            </a:lvl1pPr>
          </a:lstStyle>
          <a:p>
            <a:pPr marL="12700" marR="0" lvl="0" indent="0" algn="l" defTabSz="685800" rtl="0" eaLnBrk="1" fontAlgn="auto" latinLnBrk="0" hangingPunct="1">
              <a:lnSpc>
                <a:spcPts val="23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>2-Spalter 50/50, Arial 16 </a:t>
            </a:r>
            <a:r>
              <a:rPr lang="de-DE" sz="1600" b="1" dirty="0">
                <a:solidFill>
                  <a:srgbClr val="003358"/>
                </a:solidFill>
                <a:latin typeface="Arial"/>
                <a:cs typeface="Arial"/>
              </a:rPr>
              <a:t>PT</a:t>
            </a: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>, ZAB 23</a:t>
            </a:r>
            <a:r>
              <a:rPr lang="de-DE" sz="1600" b="1" dirty="0">
                <a:latin typeface="Arial"/>
                <a:cs typeface="Arial"/>
              </a:rPr>
              <a:t> </a:t>
            </a:r>
            <a:r>
              <a:rPr lang="de-DE" sz="1600" dirty="0">
                <a:latin typeface="Arial"/>
                <a:cs typeface="Arial"/>
              </a:rPr>
              <a:t/>
            </a:r>
            <a:br>
              <a:rPr lang="de-DE" sz="1600" dirty="0">
                <a:latin typeface="Arial"/>
                <a:cs typeface="Arial"/>
              </a:rPr>
            </a:b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Das </a:t>
            </a:r>
            <a:r>
              <a:rPr lang="de-DE" sz="1600" spc="-20" dirty="0" err="1">
                <a:solidFill>
                  <a:srgbClr val="003358"/>
                </a:solidFill>
                <a:latin typeface="Arial"/>
                <a:cs typeface="Arial"/>
              </a:rPr>
              <a:t>reatur</a:t>
            </a:r>
            <a:r>
              <a:rPr lang="de-DE" sz="1600" spc="-2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aut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eatius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nonectem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quo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bla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parciam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es ne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peritaquae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quas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niminctet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offic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siminciet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mos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andae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quaspeum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alitint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omnis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asimincilia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fuga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.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Nemquaectur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la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conserspist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quodis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ilicilles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acestrum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nempore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volupta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nestiorunti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denia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Mustertext.</a:t>
            </a:r>
            <a:endParaRPr lang="de-DE" sz="1600" b="1" spc="-5" dirty="0">
              <a:solidFill>
                <a:srgbClr val="003358"/>
              </a:solidFill>
              <a:latin typeface="Arial"/>
              <a:cs typeface="Arial"/>
            </a:endParaRP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ACB0FC20-B3FB-E945-A9DE-0B4684EC1C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464" y="2180167"/>
            <a:ext cx="3977849" cy="340148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lang="de-DE" sz="2000" kern="1200" spc="-5" dirty="0">
                <a:solidFill>
                  <a:srgbClr val="003358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60772B7E-51B9-5C43-82BC-679BBDE28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312" y="1004571"/>
            <a:ext cx="8226000" cy="8953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Folienuntertitel durch Klicken bearbeiten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BA2E4ED7-C201-2E4B-8825-758C118A73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13121"/>
            <a:ext cx="8226000" cy="69145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 baseline="0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D48FCB3-CBCF-6D43-B933-0162EE0E435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58060" y="6239677"/>
            <a:ext cx="5798415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594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palter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DA086B3-B326-6541-B563-D8DAB9CD0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801" y="2179197"/>
            <a:ext cx="8226000" cy="3475204"/>
          </a:xfrm>
          <a:prstGeom prst="rect">
            <a:avLst/>
          </a:prstGeom>
        </p:spPr>
        <p:txBody>
          <a:bodyPr lIns="0" tIns="0" rIns="0" bIns="0" numCol="2" spcCol="288000">
            <a:noAutofit/>
          </a:bodyPr>
          <a:lstStyle>
            <a:lvl1pPr marL="0" marR="0" indent="0" algn="l" defTabSz="6858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3359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23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2-Spalter nur Text 5</a:t>
            </a:r>
            <a:r>
              <a:rPr lang="de-DE" sz="1600" b="1" dirty="0">
                <a:solidFill>
                  <a:srgbClr val="003358"/>
                </a:solidFill>
                <a:latin typeface="Arial"/>
                <a:cs typeface="Arial"/>
              </a:rPr>
              <a:t> PT</a:t>
            </a: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>, ZAB 23</a:t>
            </a:r>
            <a:r>
              <a:rPr lang="de-DE" sz="1600" b="1" dirty="0">
                <a:latin typeface="Arial"/>
                <a:cs typeface="Arial"/>
              </a:rPr>
              <a:t> </a:t>
            </a:r>
            <a: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reatur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eatius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nonectem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ressit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quo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parciam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ne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peritaquae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quas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niminctet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sojpi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Das </a:t>
            </a:r>
            <a:r>
              <a:rPr lang="de-DE" sz="1600" spc="-20" dirty="0" err="1">
                <a:solidFill>
                  <a:srgbClr val="003358"/>
                </a:solidFill>
                <a:latin typeface="Arial"/>
                <a:cs typeface="Arial"/>
              </a:rPr>
              <a:t>reatur</a:t>
            </a:r>
            <a:r>
              <a:rPr lang="de-DE" sz="1600" spc="-2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aut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eatius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nonectem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quo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bla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parciam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es ne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peritaquae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quas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niminctet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offic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siminciet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mos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andae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quaspeum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alitint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omnis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fuga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Mustertext.</a:t>
            </a: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b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</a:b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/>
            </a:r>
            <a:b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</a:b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Das </a:t>
            </a:r>
            <a:r>
              <a:rPr lang="de-DE" sz="1600" spc="-20" dirty="0" err="1">
                <a:solidFill>
                  <a:srgbClr val="003358"/>
                </a:solidFill>
                <a:latin typeface="Arial"/>
                <a:cs typeface="Arial"/>
              </a:rPr>
              <a:t>reatur</a:t>
            </a:r>
            <a:r>
              <a:rPr lang="de-DE" sz="1600" spc="-2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aut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eatius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nonectem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quo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bla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parciam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es ne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peritaquae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quas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niminctet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offic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siminciet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mos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andae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alitint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omnis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fuga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Mustertext. Das </a:t>
            </a:r>
            <a:r>
              <a:rPr lang="de-DE" sz="1600" spc="-20" dirty="0" err="1">
                <a:solidFill>
                  <a:srgbClr val="003358"/>
                </a:solidFill>
                <a:latin typeface="Arial"/>
                <a:cs typeface="Arial"/>
              </a:rPr>
              <a:t>reatur</a:t>
            </a:r>
            <a:r>
              <a:rPr lang="de-DE" sz="1600" spc="-2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aut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eatius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nonectem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qoffic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siminciet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mos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andae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alitint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omnis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fuga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Mustertext.</a:t>
            </a:r>
            <a:endParaRPr lang="de-DE" sz="1600" b="1" spc="-5" dirty="0">
              <a:solidFill>
                <a:srgbClr val="003358"/>
              </a:solidFill>
              <a:latin typeface="Arial"/>
              <a:cs typeface="Arial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843737E-21F7-8944-9606-A743225B6A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13121"/>
            <a:ext cx="8226000" cy="69145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16" name="Textplatzhalter 27">
            <a:extLst>
              <a:ext uri="{FF2B5EF4-FFF2-40B4-BE49-F238E27FC236}">
                <a16:creationId xmlns:a16="http://schemas.microsoft.com/office/drawing/2014/main" id="{DADCBEDC-B3C5-5641-9841-DEF72F3A31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313" y="1004571"/>
            <a:ext cx="8226000" cy="8953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Folienuntertitel durch Klicken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9ECD36-2254-0142-8E1D-ED783B9F550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158059" y="6239677"/>
            <a:ext cx="5749178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2320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r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528DE4-945B-4B4B-8E96-5149F1E4F44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3237" y="882869"/>
            <a:ext cx="8137525" cy="59909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500" b="1" baseline="0">
                <a:solidFill>
                  <a:srgbClr val="0033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Folienuntertitel durch Klicken bearbeiten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4D51A3A-2167-FC44-80D2-9DA523D98D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733550"/>
            <a:ext cx="3958403" cy="39383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buNone/>
              <a:defRPr sz="1600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2-Spalter 50/50 Text/Bild Arial 16 Zeilenabstand (ZA) 20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dieidealo</a:t>
            </a:r>
            <a:r>
              <a:rPr lang="de-DE" dirty="0"/>
              <a:t>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lernal</a:t>
            </a:r>
            <a:r>
              <a:rPr lang="de-DE" dirty="0"/>
              <a:t>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7008BD62-C5F5-6147-A9B6-F64A37DA08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0425" y="1733354"/>
            <a:ext cx="3970338" cy="393858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BC157521-50A8-A449-9E76-A5EEEBFC7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6BB1121B-220E-DE49-AD36-AAC434F77D2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588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palter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DA086B3-B326-6541-B563-D8DAB9CD0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801" y="2179197"/>
            <a:ext cx="8226000" cy="3475204"/>
          </a:xfrm>
          <a:prstGeom prst="rect">
            <a:avLst/>
          </a:prstGeom>
        </p:spPr>
        <p:txBody>
          <a:bodyPr lIns="0" tIns="0" rIns="0" bIns="0" numCol="1" spcCol="288000">
            <a:noAutofit/>
          </a:bodyPr>
          <a:lstStyle>
            <a:lvl1pPr marL="0" marR="0" indent="0" algn="l" defTabSz="6858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3359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23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600" b="1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-Spalter </a:t>
            </a:r>
            <a: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Text 5</a:t>
            </a:r>
            <a:r>
              <a:rPr lang="de-DE" sz="1600" b="1" dirty="0">
                <a:solidFill>
                  <a:srgbClr val="003358"/>
                </a:solidFill>
                <a:latin typeface="Arial"/>
                <a:cs typeface="Arial"/>
              </a:rPr>
              <a:t> PT</a:t>
            </a: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>, ZAB 23</a:t>
            </a:r>
            <a:r>
              <a:rPr lang="de-DE" sz="1600" b="1" dirty="0">
                <a:latin typeface="Arial"/>
                <a:cs typeface="Arial"/>
              </a:rPr>
              <a:t> </a:t>
            </a:r>
            <a: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reatur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eatius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nonectem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ressit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quo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parciam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ne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peritaquae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quas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niminctet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sojpi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Das </a:t>
            </a:r>
            <a:r>
              <a:rPr lang="de-DE" sz="1600" spc="-20" dirty="0" err="1">
                <a:solidFill>
                  <a:srgbClr val="003358"/>
                </a:solidFill>
                <a:latin typeface="Arial"/>
                <a:cs typeface="Arial"/>
              </a:rPr>
              <a:t>reatur</a:t>
            </a:r>
            <a:r>
              <a:rPr lang="de-DE" sz="1600" spc="-2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aut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eatius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nonectem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quo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bla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parciam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es ne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peritaquae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quas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niminctet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offic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siminciet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mos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andae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quaspeum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alitint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omnis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fuga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Mustertext.</a:t>
            </a: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b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</a:b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/>
            </a:r>
            <a:b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</a:b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Das </a:t>
            </a:r>
            <a:r>
              <a:rPr lang="de-DE" sz="1600" spc="-20" dirty="0" err="1">
                <a:solidFill>
                  <a:srgbClr val="003358"/>
                </a:solidFill>
                <a:latin typeface="Arial"/>
                <a:cs typeface="Arial"/>
              </a:rPr>
              <a:t>reatur</a:t>
            </a:r>
            <a:r>
              <a:rPr lang="de-DE" sz="1600" spc="-2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aut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eatius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nonectem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quo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bla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parciam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es ne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peritaquae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quas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niminctet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offic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siminciet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mos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andae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alitint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omnis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rest</a:t>
            </a:r>
            <a:endParaRPr lang="de-DE" sz="1600" b="1" spc="-5" dirty="0">
              <a:solidFill>
                <a:srgbClr val="003358"/>
              </a:solidFill>
              <a:latin typeface="Arial"/>
              <a:cs typeface="Arial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843737E-21F7-8944-9606-A743225B6A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13121"/>
            <a:ext cx="8226000" cy="69145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16" name="Textplatzhalter 27">
            <a:extLst>
              <a:ext uri="{FF2B5EF4-FFF2-40B4-BE49-F238E27FC236}">
                <a16:creationId xmlns:a16="http://schemas.microsoft.com/office/drawing/2014/main" id="{DADCBEDC-B3C5-5641-9841-DEF72F3A31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313" y="1004571"/>
            <a:ext cx="8226000" cy="8953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Folienuntertitel durch Klicken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9ECD36-2254-0142-8E1D-ED783B9F550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158060" y="6239677"/>
            <a:ext cx="5791381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469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Überschrift + 1-Spalter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DA086B3-B326-6541-B563-D8DAB9CD0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801" y="1296001"/>
            <a:ext cx="8226000" cy="4358400"/>
          </a:xfrm>
          <a:prstGeom prst="rect">
            <a:avLst/>
          </a:prstGeom>
        </p:spPr>
        <p:txBody>
          <a:bodyPr lIns="0" tIns="0" rIns="0" bIns="0" numCol="1" spcCol="288000">
            <a:noAutofit/>
          </a:bodyPr>
          <a:lstStyle>
            <a:lvl1pPr marL="0" marR="0" indent="0" algn="l" defTabSz="685800" rtl="0" eaLnBrk="1" fontAlgn="auto" latinLnBrk="0" hangingPunct="1">
              <a:lnSpc>
                <a:spcPts val="23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3359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23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600" b="1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-Spalter </a:t>
            </a:r>
            <a: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Text </a:t>
            </a:r>
            <a:r>
              <a:rPr lang="de-DE" sz="1600" b="1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2. Überschrift 5</a:t>
            </a:r>
            <a:r>
              <a:rPr lang="de-DE" sz="1600" b="1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b="1" dirty="0">
                <a:solidFill>
                  <a:srgbClr val="003358"/>
                </a:solidFill>
                <a:latin typeface="Arial"/>
                <a:cs typeface="Arial"/>
              </a:rPr>
              <a:t>PT</a:t>
            </a: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>, ZAB 23</a:t>
            </a:r>
            <a:r>
              <a:rPr lang="de-DE" sz="1600" b="1" dirty="0">
                <a:latin typeface="Arial"/>
                <a:cs typeface="Arial"/>
              </a:rPr>
              <a:t> </a:t>
            </a:r>
            <a: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b="1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reatur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eatius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nonectem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ressit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quo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parciam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ne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peritaquae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quas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niminctet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sojpi</a:t>
            </a:r>
            <a:r>
              <a:rPr lang="de-DE" sz="1600" dirty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Das </a:t>
            </a:r>
            <a:r>
              <a:rPr lang="de-DE" sz="1600" spc="-20" dirty="0" err="1">
                <a:solidFill>
                  <a:srgbClr val="003358"/>
                </a:solidFill>
                <a:latin typeface="Arial"/>
                <a:cs typeface="Arial"/>
              </a:rPr>
              <a:t>reatur</a:t>
            </a:r>
            <a:r>
              <a:rPr lang="de-DE" sz="1600" spc="-2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aut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eatius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nonectem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quo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bla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parciam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es ne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peritaquae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quas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niminctet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offic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siminciet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mos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andae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quaspeum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alitint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omnis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fuga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Mustertext.</a:t>
            </a: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b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</a:br>
            <a: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  <a:t/>
            </a:r>
            <a:br>
              <a:rPr lang="de-DE" sz="1600" b="1" spc="-5" dirty="0">
                <a:solidFill>
                  <a:srgbClr val="003358"/>
                </a:solidFill>
                <a:latin typeface="Arial"/>
                <a:cs typeface="Arial"/>
              </a:rPr>
            </a:b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reatur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eatius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nonectem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ressit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quo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parciam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ne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peritaquae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quas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niminctet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temporum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sojpi</a:t>
            </a:r>
            <a:r>
              <a:rPr lang="de-DE" sz="1600" dirty="0" smtClean="0">
                <a:solidFill>
                  <a:srgbClr val="0033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Das </a:t>
            </a:r>
            <a:r>
              <a:rPr lang="de-DE" sz="1600" spc="-20" dirty="0" err="1" smtClean="0">
                <a:solidFill>
                  <a:srgbClr val="003358"/>
                </a:solidFill>
                <a:latin typeface="Arial"/>
                <a:cs typeface="Arial"/>
              </a:rPr>
              <a:t>reatur</a:t>
            </a:r>
            <a:r>
              <a:rPr lang="de-DE" sz="1600" spc="-20" dirty="0" smtClean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 smtClean="0">
                <a:solidFill>
                  <a:srgbClr val="003358"/>
                </a:solidFill>
                <a:latin typeface="Arial"/>
                <a:cs typeface="Arial"/>
              </a:rPr>
              <a:t>cor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aut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eatius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nonectem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ressit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quo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bla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parciam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es ne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peritaquae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quas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niminctet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offic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/>
                <a:cs typeface="Arial"/>
              </a:rPr>
              <a:t>temporum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dirty="0" err="1" smtClean="0">
                <a:solidFill>
                  <a:srgbClr val="003358"/>
                </a:solidFill>
                <a:latin typeface="Arial"/>
                <a:cs typeface="Arial"/>
              </a:rPr>
              <a:t>sa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/>
                <a:cs typeface="Arial"/>
              </a:rPr>
              <a:t>siminciet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que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/>
                <a:cs typeface="Arial"/>
              </a:rPr>
              <a:t>volor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mos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et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andae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qui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quaspeum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alitint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omnis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rest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003358"/>
                </a:solidFill>
                <a:latin typeface="Arial"/>
                <a:cs typeface="Arial"/>
              </a:rPr>
              <a:t>fuga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Mustertext.</a:t>
            </a:r>
            <a:r>
              <a:rPr lang="de-DE" sz="1600" b="1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br>
              <a:rPr lang="de-DE" sz="1600" b="1" spc="-5" dirty="0" smtClean="0">
                <a:solidFill>
                  <a:srgbClr val="003358"/>
                </a:solidFill>
                <a:latin typeface="Arial"/>
                <a:cs typeface="Arial"/>
              </a:rPr>
            </a:br>
            <a:endParaRPr lang="de-DE" sz="1600" b="1" spc="-5" dirty="0">
              <a:solidFill>
                <a:srgbClr val="003358"/>
              </a:solidFill>
              <a:latin typeface="Arial"/>
              <a:cs typeface="Arial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843737E-21F7-8944-9606-A743225B6A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13121"/>
            <a:ext cx="8226000" cy="69145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9ECD36-2254-0142-8E1D-ED783B9F550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158059" y="6239677"/>
            <a:ext cx="5840618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62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palter 2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B7343536-34A5-574C-AF95-B76F3CF55A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5276" y="2180167"/>
            <a:ext cx="2555429" cy="2990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3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0033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0" lvl="0" indent="0" algn="l" defTabSz="685800" rtl="0" eaLnBrk="1" fontAlgn="auto" latinLnBrk="0" hangingPunct="1">
              <a:lnSpc>
                <a:spcPts val="23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Das </a:t>
            </a:r>
            <a:r>
              <a:rPr lang="de-DE" sz="1600" spc="-20" dirty="0" err="1">
                <a:solidFill>
                  <a:srgbClr val="003358"/>
                </a:solidFill>
                <a:latin typeface="Arial"/>
                <a:cs typeface="Arial"/>
              </a:rPr>
              <a:t>reatur</a:t>
            </a:r>
            <a:r>
              <a:rPr lang="de-DE" sz="1600" spc="-20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cor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aut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eatius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nonectem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quo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bla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parciam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es ne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peritaquae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quas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niminctet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offic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temporum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siminciet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volor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mos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et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andae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qui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quaspeum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alitint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,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omnis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eum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rest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err="1">
                <a:solidFill>
                  <a:srgbClr val="003358"/>
                </a:solidFill>
                <a:latin typeface="Arial"/>
                <a:cs typeface="Arial"/>
              </a:rPr>
              <a:t>fuga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Mustertext.</a:t>
            </a:r>
            <a:endParaRPr lang="de-DE" sz="1600" b="1" spc="-5" dirty="0">
              <a:solidFill>
                <a:srgbClr val="003358"/>
              </a:solidFill>
              <a:latin typeface="Arial"/>
              <a:cs typeface="Arial"/>
            </a:endParaRPr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1213877C-410E-2F4E-9E98-196ED7BE56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600" y="313121"/>
            <a:ext cx="8204398" cy="672208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19" name="Textplatzhalter 27">
            <a:extLst>
              <a:ext uri="{FF2B5EF4-FFF2-40B4-BE49-F238E27FC236}">
                <a16:creationId xmlns:a16="http://schemas.microsoft.com/office/drawing/2014/main" id="{8A180610-C48A-CF45-ACC6-693F215C4A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312" y="1004571"/>
            <a:ext cx="8226000" cy="8953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Folienuntertitel durch Klicken bearbeiten</a:t>
            </a:r>
          </a:p>
        </p:txBody>
      </p:sp>
      <p:sp>
        <p:nvSpPr>
          <p:cNvPr id="20" name="Bildplatzhalter 13">
            <a:extLst>
              <a:ext uri="{FF2B5EF4-FFF2-40B4-BE49-F238E27FC236}">
                <a16:creationId xmlns:a16="http://schemas.microsoft.com/office/drawing/2014/main" id="{271E766E-F35D-5140-827C-75A8328C90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6406" y="2180167"/>
            <a:ext cx="2530475" cy="2990851"/>
          </a:xfrm>
          <a:prstGeom prst="rect">
            <a:avLst/>
          </a:prstGeom>
          <a:blipFill>
            <a:blip r:embed="rId2" cstate="print"/>
            <a:stretch>
              <a:fillRect l="207" r="207"/>
            </a:stretch>
          </a:blipFill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21" name="Bildplatzhalter 13">
            <a:extLst>
              <a:ext uri="{FF2B5EF4-FFF2-40B4-BE49-F238E27FC236}">
                <a16:creationId xmlns:a16="http://schemas.microsoft.com/office/drawing/2014/main" id="{13FB1EE5-195E-F44F-8678-CA8BE1B5F6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0842" y="2180167"/>
            <a:ext cx="2530475" cy="2990851"/>
          </a:xfrm>
          <a:prstGeom prst="rect">
            <a:avLst/>
          </a:prstGeom>
          <a:blipFill>
            <a:blip r:embed="rId2" cstate="print"/>
            <a:stretch>
              <a:fillRect l="207" r="207"/>
            </a:stretch>
          </a:blipFill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AA27EF5-6E1D-7C40-8468-13C32F9EB1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158060" y="6239677"/>
            <a:ext cx="5714009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25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r Aufzählung +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BB1CC98-F3AF-C143-BB57-F343EEB47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2180167"/>
            <a:ext cx="5448300" cy="3246967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Font typeface="Wingdings" panose="05000000000000000000" pitchFamily="2" charset="2"/>
              <a:buAutoNum type="arabicPeriod"/>
              <a:tabLst>
                <a:tab pos="241300" algn="l"/>
              </a:tabLst>
              <a:defRPr sz="1600">
                <a:solidFill>
                  <a:srgbClr val="003359"/>
                </a:solidFill>
              </a:defRPr>
            </a:lvl1pPr>
            <a:lvl2pPr marL="228600" indent="0">
              <a:lnSpc>
                <a:spcPct val="100000"/>
              </a:lnSpc>
              <a:spcBef>
                <a:spcPts val="1080"/>
              </a:spcBef>
              <a:buFontTx/>
              <a:buNone/>
              <a:tabLst>
                <a:tab pos="418465" algn="l"/>
              </a:tabLst>
              <a:defRPr>
                <a:solidFill>
                  <a:srgbClr val="003359"/>
                </a:solidFill>
              </a:defRPr>
            </a:lvl2pPr>
          </a:lstStyle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30</a:t>
            </a:r>
            <a:endParaRPr lang="de-DE" sz="1600" dirty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30</a:t>
            </a:r>
            <a:endParaRPr lang="de-DE" sz="1600" dirty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30</a:t>
            </a:r>
            <a:endParaRPr lang="de-DE" sz="1600" dirty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endParaRPr lang="de-DE" sz="1600" dirty="0">
              <a:latin typeface="Arial"/>
              <a:cs typeface="Arial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311615BC-C060-D84A-8A16-47F17AE54E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600" y="313121"/>
            <a:ext cx="8226000" cy="672208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14" name="Textplatzhalter 27">
            <a:extLst>
              <a:ext uri="{FF2B5EF4-FFF2-40B4-BE49-F238E27FC236}">
                <a16:creationId xmlns:a16="http://schemas.microsoft.com/office/drawing/2014/main" id="{09572D61-21C7-E94F-915B-84CB1F75CA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312" y="1004571"/>
            <a:ext cx="8226000" cy="8953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Folienuntertitel durch Klicken bearbeiten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6879E1F-2F5C-4443-A660-B511066B91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45200" y="2180167"/>
            <a:ext cx="2641600" cy="324696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5803087-CADC-7B48-86B4-F0DE80B44C3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58060" y="6239677"/>
            <a:ext cx="5868753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0286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er nur Aufzählu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BB1CC98-F3AF-C143-BB57-F343EEB47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2180167"/>
            <a:ext cx="8262511" cy="3246967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Font typeface="Wingdings" panose="05000000000000000000" pitchFamily="2" charset="2"/>
              <a:buAutoNum type="arabicPeriod"/>
              <a:tabLst>
                <a:tab pos="241300" algn="l"/>
              </a:tabLst>
              <a:defRPr sz="1600">
                <a:solidFill>
                  <a:srgbClr val="003359"/>
                </a:solidFill>
              </a:defRPr>
            </a:lvl1pPr>
            <a:lvl2pPr marL="417830" marR="0" indent="-189230" algn="l" defTabSz="6858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18465" algn="l"/>
              </a:tabLst>
              <a:defRPr>
                <a:solidFill>
                  <a:srgbClr val="003359"/>
                </a:solidFill>
              </a:defRPr>
            </a:lvl2pPr>
          </a:lstStyle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30</a:t>
            </a:r>
            <a:endParaRPr lang="de-DE" sz="1600" dirty="0" smtClean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 smtClean="0">
              <a:solidFill>
                <a:srgbClr val="003358"/>
              </a:solidFill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30</a:t>
            </a:r>
            <a:endParaRPr lang="de-DE" sz="1600" dirty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417830" marR="0" lvl="1" indent="-189230" algn="l" defTabSz="6858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18465" algn="l"/>
              </a:tabLst>
              <a:defRPr/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Mustertext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Lorem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ipsum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dolor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sit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amet</a:t>
            </a:r>
            <a:endParaRPr lang="de-DE" sz="1600" spc="-5" dirty="0" smtClean="0">
              <a:solidFill>
                <a:srgbClr val="003358"/>
              </a:solidFill>
              <a:latin typeface="+mn-lt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endParaRPr lang="de-DE" sz="1600" dirty="0">
              <a:latin typeface="Arial"/>
              <a:cs typeface="Arial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311615BC-C060-D84A-8A16-47F17AE54E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600" y="313121"/>
            <a:ext cx="8226000" cy="672208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14" name="Textplatzhalter 27">
            <a:extLst>
              <a:ext uri="{FF2B5EF4-FFF2-40B4-BE49-F238E27FC236}">
                <a16:creationId xmlns:a16="http://schemas.microsoft.com/office/drawing/2014/main" id="{09572D61-21C7-E94F-915B-84CB1F75CA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312" y="1004571"/>
            <a:ext cx="8226000" cy="8953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Folienuntertitel durch Klicken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5803087-CADC-7B48-86B4-F0DE80B44C3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58059" y="6239677"/>
            <a:ext cx="5805449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078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Überschrift + 1-Spalter nur Aufzählu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BB1CC98-F3AF-C143-BB57-F343EEB47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679" y="1296001"/>
            <a:ext cx="8262511" cy="418288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Font typeface="Wingdings" panose="05000000000000000000" pitchFamily="2" charset="2"/>
              <a:buAutoNum type="arabicPeriod"/>
              <a:tabLst>
                <a:tab pos="241300" algn="l"/>
              </a:tabLst>
              <a:defRPr sz="1600">
                <a:solidFill>
                  <a:srgbClr val="003359"/>
                </a:solidFill>
              </a:defRPr>
            </a:lvl1pPr>
            <a:lvl2pPr marL="228600" marR="0" indent="0" algn="l" defTabSz="6858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8465" algn="l"/>
              </a:tabLst>
              <a:defRPr>
                <a:solidFill>
                  <a:srgbClr val="003359"/>
                </a:solidFill>
              </a:defRPr>
            </a:lvl2pPr>
          </a:lstStyle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30</a:t>
            </a:r>
            <a:endParaRPr lang="de-DE" sz="1600" dirty="0" smtClean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 smtClean="0">
              <a:solidFill>
                <a:srgbClr val="003358"/>
              </a:solidFill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Kategorie, Arial 16, ZAB 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30</a:t>
            </a:r>
            <a:endParaRPr lang="de-DE" sz="1600" dirty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Mustertext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Lorem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ipsum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dolor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>
                <a:solidFill>
                  <a:srgbClr val="003358"/>
                </a:solidFill>
                <a:latin typeface="Arial"/>
                <a:cs typeface="Arial"/>
              </a:rPr>
              <a:t>sit</a:t>
            </a:r>
            <a:r>
              <a:rPr lang="de-DE" sz="1600" spc="-5" dirty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Arial"/>
                <a:cs typeface="Arial"/>
              </a:rPr>
              <a:t>amet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417830" marR="0" lvl="1" indent="-189230" algn="l" defTabSz="6858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18465" algn="l"/>
              </a:tabLst>
              <a:defRPr/>
            </a:pPr>
            <a:r>
              <a:rPr lang="de-DE" sz="1600" dirty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Mustertext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Lorem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ipsum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dolor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sit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amet</a:t>
            </a:r>
            <a:endParaRPr lang="de-DE" sz="1600" spc="-5" dirty="0" smtClean="0">
              <a:solidFill>
                <a:srgbClr val="003358"/>
              </a:solidFill>
              <a:latin typeface="+mn-lt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180"/>
              </a:spcBef>
              <a:buClr>
                <a:srgbClr val="FF7900"/>
              </a:buClr>
              <a:buAutoNum type="arabicPeriod"/>
              <a:tabLst>
                <a:tab pos="241300" algn="l"/>
              </a:tabLst>
            </a:pP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Aufzählung </a:t>
            </a: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Mustertext 1.</a:t>
            </a:r>
            <a:r>
              <a:rPr lang="de-DE" sz="1600" spc="-45" dirty="0" smtClean="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lang="de-DE" sz="1600" dirty="0" smtClean="0">
                <a:solidFill>
                  <a:srgbClr val="003358"/>
                </a:solidFill>
                <a:latin typeface="Arial"/>
                <a:cs typeface="Arial"/>
              </a:rPr>
              <a:t>Kategorie, Arial 16, ZAB 30</a:t>
            </a:r>
            <a:endParaRPr lang="de-DE" sz="1600" dirty="0" smtClean="0">
              <a:latin typeface="Arial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r>
              <a:rPr lang="de-DE" sz="1600" dirty="0" smtClean="0">
                <a:solidFill>
                  <a:srgbClr val="003358"/>
                </a:solidFill>
                <a:latin typeface="+mn-lt"/>
                <a:cs typeface="Arial"/>
              </a:rPr>
              <a:t>Aufzählung 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Mustertext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Lorem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ipsum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dolor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sit</a:t>
            </a:r>
            <a:r>
              <a:rPr lang="de-DE" sz="1600" spc="-5" dirty="0" smtClean="0">
                <a:solidFill>
                  <a:srgbClr val="003358"/>
                </a:solidFill>
                <a:latin typeface="+mn-lt"/>
                <a:cs typeface="Arial"/>
              </a:rPr>
              <a:t> </a:t>
            </a:r>
            <a:r>
              <a:rPr lang="de-DE" sz="1600" spc="-5" dirty="0" err="1" smtClean="0">
                <a:solidFill>
                  <a:srgbClr val="003358"/>
                </a:solidFill>
                <a:latin typeface="+mn-lt"/>
                <a:cs typeface="Arial"/>
              </a:rPr>
              <a:t>amet</a:t>
            </a:r>
            <a:endParaRPr lang="de-DE" sz="1600" spc="-5" dirty="0" smtClean="0">
              <a:solidFill>
                <a:srgbClr val="003358"/>
              </a:solidFill>
              <a:latin typeface="+mn-lt"/>
              <a:cs typeface="Arial"/>
            </a:endParaRPr>
          </a:p>
          <a:p>
            <a:pPr marL="417830" marR="0" lvl="1" indent="-189230" algn="l" defTabSz="6858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18465" algn="l"/>
              </a:tabLst>
              <a:defRPr/>
            </a:pPr>
            <a:endParaRPr lang="de-DE" sz="1600" spc="-5" dirty="0" smtClean="0">
              <a:solidFill>
                <a:srgbClr val="003358"/>
              </a:solidFill>
              <a:latin typeface="+mn-lt"/>
              <a:cs typeface="Arial"/>
            </a:endParaRPr>
          </a:p>
          <a:p>
            <a:pPr marL="417830" lvl="1" indent="-189230">
              <a:lnSpc>
                <a:spcPct val="100000"/>
              </a:lnSpc>
              <a:spcBef>
                <a:spcPts val="1080"/>
              </a:spcBef>
              <a:buChar char="•"/>
              <a:tabLst>
                <a:tab pos="418465" algn="l"/>
              </a:tabLst>
            </a:pPr>
            <a:endParaRPr lang="de-DE" sz="1600" dirty="0">
              <a:latin typeface="Arial"/>
              <a:cs typeface="Arial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311615BC-C060-D84A-8A16-47F17AE54E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600" y="313121"/>
            <a:ext cx="8226000" cy="672208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5803087-CADC-7B48-86B4-F0DE80B44C3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58059" y="6239677"/>
            <a:ext cx="6206378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9465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er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96E3A690-3AA1-5D49-B0DC-E668CEBCC8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6406" y="2180167"/>
            <a:ext cx="2530475" cy="2990851"/>
          </a:xfrm>
          <a:prstGeom prst="rect">
            <a:avLst/>
          </a:prstGeom>
          <a:blipFill>
            <a:blip r:embed="rId2" cstate="print"/>
            <a:stretch>
              <a:fillRect l="207" r="207"/>
            </a:stretch>
          </a:blipFill>
        </p:spPr>
        <p:txBody>
          <a:bodyPr/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9173A4A9-4265-FF4F-BA6C-64CFA9D5B9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0842" y="2180167"/>
            <a:ext cx="2530475" cy="2990851"/>
          </a:xfrm>
          <a:prstGeom prst="rect">
            <a:avLst/>
          </a:prstGeom>
          <a:blipFill>
            <a:blip r:embed="rId2" cstate="print"/>
            <a:stretch>
              <a:fillRect l="207" r="207"/>
            </a:stretch>
          </a:blipFill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896F4A59-B539-F74F-B7A6-444BC8C917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25278" y="2180167"/>
            <a:ext cx="2573715" cy="2990851"/>
          </a:xfrm>
          <a:prstGeom prst="rect">
            <a:avLst/>
          </a:prstGeom>
          <a:blipFill>
            <a:blip r:embed="rId2" cstate="print"/>
            <a:stretch>
              <a:fillRect l="207" r="207"/>
            </a:stretch>
          </a:blipFill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1DF1234B-A762-7E47-82C6-B1E8F270AF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600" y="313121"/>
            <a:ext cx="8226000" cy="672208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3200" b="1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18" name="Textplatzhalter 27">
            <a:extLst>
              <a:ext uri="{FF2B5EF4-FFF2-40B4-BE49-F238E27FC236}">
                <a16:creationId xmlns:a16="http://schemas.microsoft.com/office/drawing/2014/main" id="{43F369F7-CD74-DD4A-AF88-751C4DA1EF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1004571"/>
            <a:ext cx="8226000" cy="8729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Folienuntertitel durch Klicken bearbeiten</a:t>
            </a:r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C5803087-CADC-7B48-86B4-F0DE80B44C3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58060" y="6239677"/>
            <a:ext cx="5960193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1110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9CABD2B-C672-E34C-B067-9D6CB97ED6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9200"/>
            <a:ext cx="9144000" cy="60309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de-DE" sz="2400" b="1" kern="1200" dirty="0">
                <a:solidFill>
                  <a:srgbClr val="0033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/>
          <a:lstStyle/>
          <a:p>
            <a:fld id="{C8083FA9-7C11-B04D-BE6F-500EF6F49D2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288AD3D1-62BA-BD4B-8B68-9D0177AA4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00" y="311999"/>
            <a:ext cx="8226000" cy="672208"/>
          </a:xfrm>
          <a:prstGeom prst="rect">
            <a:avLst/>
          </a:prstGeom>
        </p:spPr>
        <p:txBody>
          <a:bodyPr lIns="0" tIns="0" bIns="0"/>
          <a:lstStyle>
            <a:lvl1pPr>
              <a:defRPr lang="de-DE" dirty="0">
                <a:solidFill>
                  <a:srgbClr val="FF7900"/>
                </a:solidFill>
                <a:ea typeface="+mn-ea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de-DE" dirty="0"/>
              <a:t>Kapiteltitel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749F7B-0D8A-F24D-BFD7-7518849DE3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160267" y="6239677"/>
            <a:ext cx="5761038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0292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F2157E-484D-E841-9204-98336FAC26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68000" y="6231134"/>
            <a:ext cx="661260" cy="365125"/>
          </a:xfrm>
        </p:spPr>
        <p:txBody>
          <a:bodyPr/>
          <a:lstStyle/>
          <a:p>
            <a:fld id="{C8083FA9-7C11-B04D-BE6F-500EF6F49D2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C0B0E4-BEF6-FA46-B4F1-507CEFFF6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800" y="312000"/>
            <a:ext cx="8226000" cy="672208"/>
          </a:xfrm>
        </p:spPr>
        <p:txBody>
          <a:bodyPr tIns="0" bIns="0"/>
          <a:lstStyle>
            <a:lvl1pPr>
              <a:defRPr>
                <a:solidFill>
                  <a:srgbClr val="FF7900"/>
                </a:solidFill>
              </a:defRPr>
            </a:lvl1pPr>
          </a:lstStyle>
          <a:p>
            <a:r>
              <a:rPr lang="de-DE" spc="-5" dirty="0"/>
              <a:t>Vielen </a:t>
            </a:r>
            <a:r>
              <a:rPr lang="de-DE" spc="-5" dirty="0" smtClean="0"/>
              <a:t>Dank!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A39BE90-B16C-0D46-86B3-AAA7CF686753}"/>
              </a:ext>
            </a:extLst>
          </p:cNvPr>
          <p:cNvSpPr/>
          <p:nvPr userDrawn="1"/>
        </p:nvSpPr>
        <p:spPr>
          <a:xfrm>
            <a:off x="458113" y="1037976"/>
            <a:ext cx="8304887" cy="409403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>
              <a:lnSpc>
                <a:spcPts val="2300"/>
              </a:lnSpc>
            </a:pPr>
            <a:r>
              <a:rPr lang="de-DE" sz="1400" kern="1200" dirty="0" smtClean="0">
                <a:solidFill>
                  <a:srgbClr val="0033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jessica.rex@tu-ilmenau.de  </a:t>
            </a:r>
            <a:r>
              <a:rPr lang="de-DE" sz="1400" kern="1200" dirty="0">
                <a:solidFill>
                  <a:srgbClr val="0033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 www.tu-ilmenau.de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48228AA-7BCB-284F-9669-D47C02856870}"/>
              </a:ext>
            </a:extLst>
          </p:cNvPr>
          <p:cNvSpPr txBox="1"/>
          <p:nvPr userDrawn="1"/>
        </p:nvSpPr>
        <p:spPr>
          <a:xfrm>
            <a:off x="454848" y="1508456"/>
            <a:ext cx="8254996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600" b="1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Bildnachweis: </a:t>
            </a:r>
            <a:r>
              <a:rPr lang="de-DE" sz="600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Ilmenau, Musterfotograf01, Musterfotograf0, externe Bildagentur XYZ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B34CCD3-3EFA-4C48-B5AF-AAE32E0556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58060" y="6239677"/>
            <a:ext cx="5784347" cy="366183"/>
          </a:xfrm>
        </p:spPr>
        <p:txBody>
          <a:bodyPr/>
          <a:lstStyle/>
          <a:p>
            <a:r>
              <a:rPr lang="de-DE" dirty="0" smtClean="0"/>
              <a:t>Kontaktstelle Forschungsdatenmanagement – Referat Forschungsservice und Technologietransfer</a:t>
            </a:r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0512"/>
            <a:ext cx="9144000" cy="41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07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www.tu-ilmenau.de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Seite </a:t>
            </a:r>
            <a:fld id="{402ADA08-204E-469A-AA1E-1021AF07D63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74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r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368300"/>
            <a:ext cx="8137525" cy="490921"/>
          </a:xfrm>
        </p:spPr>
        <p:txBody>
          <a:bodyPr rIns="0" bIns="0" anchor="t" anchorCtr="0">
            <a:normAutofit/>
          </a:bodyPr>
          <a:lstStyle>
            <a:lvl1pPr>
              <a:defRPr sz="3200" baseline="0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528DE4-945B-4B4B-8E96-5149F1E4F44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3237" y="882869"/>
            <a:ext cx="8137525" cy="59909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500" b="1" baseline="0">
                <a:solidFill>
                  <a:srgbClr val="0033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Folienuntertitel durch Klicken bearbeiten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4D51A3A-2167-FC44-80D2-9DA523D98D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733549"/>
            <a:ext cx="8137524" cy="3744967"/>
          </a:xfrm>
          <a:prstGeom prst="rect">
            <a:avLst/>
          </a:prstGeom>
        </p:spPr>
        <p:txBody>
          <a:bodyPr lIns="0" tIns="0" rIns="0" bIns="0" numCol="2" spcCol="288000">
            <a:noAutofit/>
          </a:bodyPr>
          <a:lstStyle>
            <a:lvl1pPr marL="0" indent="0">
              <a:lnSpc>
                <a:spcPts val="2200"/>
              </a:lnSpc>
              <a:buNone/>
              <a:defRPr sz="1600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2-Spalter 50/50 Text/Text Arial 16 Zeilenabstand (ZA) 20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dieidealo</a:t>
            </a:r>
            <a:r>
              <a:rPr lang="de-DE" dirty="0"/>
              <a:t>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dieidealo</a:t>
            </a:r>
            <a:r>
              <a:rPr lang="de-DE" dirty="0"/>
              <a:t>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lernal</a:t>
            </a:r>
            <a:r>
              <a:rPr lang="de-DE" dirty="0"/>
              <a:t>. Das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dieidealo</a:t>
            </a:r>
            <a:r>
              <a:rPr lang="de-DE" dirty="0"/>
              <a:t>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Ipsala</a:t>
            </a:r>
            <a:r>
              <a:rPr lang="de-DE" dirty="0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648B50-7D88-2649-80F6-DAEC9B0CA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7421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pPr defTabSz="514213"/>
            <a:endParaRPr lang="en-GB" dirty="0">
              <a:cs typeface="PF Paperback Light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3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www.tu-ilmenau.de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Seite </a:t>
            </a:r>
            <a:fld id="{F2358806-D8C3-4CA5-847F-3DFD56CFE30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95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715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www.tu-ilmenau.de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Seite </a:t>
            </a:r>
            <a:fld id="{EA0D7A86-75AE-40BD-A7DE-8CE43AFF300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0764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er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368300"/>
            <a:ext cx="8137525" cy="490921"/>
          </a:xfrm>
        </p:spPr>
        <p:txBody>
          <a:bodyPr rIns="0" bIns="0" anchor="t" anchorCtr="0">
            <a:normAutofit/>
          </a:bodyPr>
          <a:lstStyle>
            <a:lvl1pPr>
              <a:defRPr sz="3200" baseline="0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528DE4-945B-4B4B-8E96-5149F1E4F44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3237" y="882869"/>
            <a:ext cx="8137525" cy="59909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500" b="1" baseline="0">
                <a:solidFill>
                  <a:srgbClr val="0033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Folienuntertitel durch Klicken bearbeiten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4D51A3A-2167-FC44-80D2-9DA523D98D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733549"/>
            <a:ext cx="8137524" cy="3744967"/>
          </a:xfrm>
          <a:prstGeom prst="rect">
            <a:avLst/>
          </a:prstGeom>
        </p:spPr>
        <p:txBody>
          <a:bodyPr lIns="0" tIns="0" rIns="0" bIns="0" numCol="1" spcCol="288000">
            <a:noAutofit/>
          </a:bodyPr>
          <a:lstStyle>
            <a:lvl1pPr marL="0" indent="0">
              <a:lnSpc>
                <a:spcPts val="2200"/>
              </a:lnSpc>
              <a:buNone/>
              <a:defRPr sz="1600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1</a:t>
            </a:r>
            <a:r>
              <a:rPr lang="de-DE" dirty="0" smtClean="0"/>
              <a:t>-Spalter Text/Text </a:t>
            </a:r>
            <a:r>
              <a:rPr lang="de-DE" dirty="0"/>
              <a:t>Arial 16 Zeilenabstand (ZA) 20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dieidealo</a:t>
            </a:r>
            <a:r>
              <a:rPr lang="de-DE" dirty="0"/>
              <a:t>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dieidealo</a:t>
            </a:r>
            <a:r>
              <a:rPr lang="de-DE" dirty="0"/>
              <a:t>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lernal</a:t>
            </a:r>
            <a:r>
              <a:rPr lang="de-DE" dirty="0"/>
              <a:t>. Das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dieidealo</a:t>
            </a:r>
            <a:r>
              <a:rPr lang="de-DE" dirty="0"/>
              <a:t>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Ipsala</a:t>
            </a:r>
            <a:r>
              <a:rPr lang="de-DE" dirty="0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648B50-7D88-2649-80F6-DAEC9B0CA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144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4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8" y="368300"/>
            <a:ext cx="8137524" cy="489365"/>
          </a:xfrm>
        </p:spPr>
        <p:txBody>
          <a:bodyPr/>
          <a:lstStyle>
            <a:lvl1pPr>
              <a:defRPr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62F8F74-454F-8E43-B9A5-F5FF939B56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3237" y="882869"/>
            <a:ext cx="8137525" cy="59909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500" b="1">
                <a:solidFill>
                  <a:srgbClr val="0033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Folienuntertitel durch Klicken bearbeiten </a:t>
            </a:r>
            <a:endParaRPr lang="en-US"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F52EDC51-0BC4-2A48-BDA1-03DA83A12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0762" y="1746008"/>
            <a:ext cx="2520000" cy="39383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buNone/>
              <a:defRPr sz="1600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3-Spalter Text/Bild </a:t>
            </a:r>
            <a:br>
              <a:rPr lang="de-DE" dirty="0"/>
            </a:br>
            <a:r>
              <a:rPr lang="de-DE" dirty="0"/>
              <a:t>Arial 16 Zeilenabstand (ZA) 20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so die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lernal</a:t>
            </a:r>
            <a:r>
              <a:rPr lang="de-DE" dirty="0"/>
              <a:t>. Mustertext so die so die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lobisamium</a:t>
            </a:r>
            <a:r>
              <a:rPr lang="de-DE" dirty="0"/>
              <a:t> Mustertext </a:t>
            </a:r>
            <a:r>
              <a:rPr lang="de-DE" dirty="0" err="1"/>
              <a:t>lernal</a:t>
            </a:r>
            <a:r>
              <a:rPr lang="de-DE" dirty="0"/>
              <a:t>.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85195476-40A0-FE40-88FE-FD4F4E2F2F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8837" y="1745779"/>
            <a:ext cx="2520000" cy="18002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D9424FB2-13F3-0C47-8536-EC3CDE89D9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19799" y="1745779"/>
            <a:ext cx="2520000" cy="18002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C6C23CB3-02EA-3E4C-B5BD-D4F8047E1CF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8837" y="3763138"/>
            <a:ext cx="2520000" cy="18002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92CBFA22-1E4B-2341-8599-848B5D3421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9799" y="3763137"/>
            <a:ext cx="2520000" cy="18002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6E365996-3D89-DE4B-BB96-AC560EE2E0D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963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r Aufzählung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207BEA7-17EC-0548-AF7E-32061B0CD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368300"/>
            <a:ext cx="8137524" cy="489365"/>
          </a:xfrm>
        </p:spPr>
        <p:txBody>
          <a:bodyPr/>
          <a:lstStyle>
            <a:lvl1pPr>
              <a:defRPr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A0EB51A-AF87-F543-B3EB-644B0FBF610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3237" y="882869"/>
            <a:ext cx="8137525" cy="59909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500" b="1">
                <a:solidFill>
                  <a:srgbClr val="0033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Folienuntertitel durch Klicken bearbeiten</a:t>
            </a:r>
            <a:endParaRPr lang="en-US" dirty="0"/>
          </a:p>
        </p:txBody>
      </p:sp>
      <p:sp>
        <p:nvSpPr>
          <p:cNvPr id="8" name="Bildplatzhalter 13">
            <a:extLst>
              <a:ext uri="{FF2B5EF4-FFF2-40B4-BE49-F238E27FC236}">
                <a16:creationId xmlns:a16="http://schemas.microsoft.com/office/drawing/2014/main" id="{E7BC7DA6-D552-B345-8579-EC080E03EA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761" y="1745779"/>
            <a:ext cx="2520000" cy="18002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1BDD8B5-C582-2142-A2A8-2220D8E22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733550"/>
            <a:ext cx="3997817" cy="39383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>
                <a:solidFill>
                  <a:srgbClr val="003359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>
                <a:solidFill>
                  <a:srgbClr val="003359"/>
                </a:solidFill>
              </a:defRPr>
            </a:lvl2pPr>
          </a:lstStyle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 Mustertext 1. Kategorie Arial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 Mustertext 1. Kategorie Arial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 Mustertext 1. Kategorie Arial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de-DE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8D53EA53-C795-2741-9196-B133E7CAF5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0425" y="1733354"/>
            <a:ext cx="3970338" cy="39385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1FFCF335-EACB-F34A-A17C-4073D89A1AF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758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er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207BEA7-17EC-0548-AF7E-32061B0CD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368300"/>
            <a:ext cx="8137524" cy="489365"/>
          </a:xfrm>
        </p:spPr>
        <p:txBody>
          <a:bodyPr/>
          <a:lstStyle>
            <a:lvl1pPr>
              <a:defRPr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A0EB51A-AF87-F543-B3EB-644B0FBF610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3237" y="882869"/>
            <a:ext cx="8137525" cy="59909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500" b="1">
                <a:solidFill>
                  <a:srgbClr val="0033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Folienuntertitel durch Klicken bearbeiten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1BDD8B5-C582-2142-A2A8-2220D8E22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733550"/>
            <a:ext cx="8137524" cy="39383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rgbClr val="FF7900"/>
              </a:buClr>
              <a:buSzTx/>
              <a:buFontTx/>
              <a:buNone/>
              <a:tabLst>
                <a:tab pos="241300" algn="l"/>
              </a:tabLst>
              <a:defRPr lang="de-DE" sz="1600" kern="1200" dirty="0">
                <a:solidFill>
                  <a:srgbClr val="003359"/>
                </a:solidFill>
                <a:latin typeface="Arial"/>
                <a:ea typeface="+mn-ea"/>
                <a:cs typeface="Arial"/>
              </a:defRPr>
            </a:lvl1pPr>
            <a:lvl2pPr marL="4572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003359"/>
                </a:solidFill>
              </a:defRPr>
            </a:lvl2pPr>
          </a:lstStyle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de-DE" dirty="0" smtClean="0"/>
              <a:t>Aufzählung </a:t>
            </a:r>
            <a:r>
              <a:rPr lang="de-DE" dirty="0"/>
              <a:t>Mustertext 1. </a:t>
            </a:r>
            <a:r>
              <a:rPr lang="de-DE"/>
              <a:t>Kategorie </a:t>
            </a:r>
            <a:r>
              <a:rPr lang="de-DE" smtClean="0"/>
              <a:t>Arial</a:t>
            </a:r>
          </a:p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1FFCF335-EACB-F34A-A17C-4073D89A1AF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660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er Aufzählung ohne 2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207BEA7-17EC-0548-AF7E-32061B0CD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368300"/>
            <a:ext cx="8137524" cy="489365"/>
          </a:xfrm>
        </p:spPr>
        <p:txBody>
          <a:bodyPr/>
          <a:lstStyle>
            <a:lvl1pPr>
              <a:defRPr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1BDD8B5-C582-2142-A2A8-2220D8E22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139371"/>
            <a:ext cx="8137524" cy="45325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>
                <a:solidFill>
                  <a:srgbClr val="003359"/>
                </a:solidFill>
              </a:defRPr>
            </a:lvl1pPr>
            <a:lvl2pPr marL="800100" marR="0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>
                <a:solidFill>
                  <a:srgbClr val="003359"/>
                </a:solidFill>
              </a:defRPr>
            </a:lvl2pPr>
          </a:lstStyle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 Mustertext 1. Kategorie Arial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 Mustertext 1. Kategorie Arial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Aufzählung Mustertext 1. Kategorie Arial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Aufzählung Mustertext 2. Kategorie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1FFCF335-EACB-F34A-A17C-4073D89A1AF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14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er 3 Bilder + Tex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7" y="368300"/>
            <a:ext cx="8137525" cy="514569"/>
          </a:xfrm>
        </p:spPr>
        <p:txBody>
          <a:bodyPr rIns="0" anchor="t" anchorCtr="0">
            <a:normAutofit/>
          </a:bodyPr>
          <a:lstStyle>
            <a:lvl1pPr algn="l">
              <a:defRPr sz="3200">
                <a:solidFill>
                  <a:srgbClr val="FF7900"/>
                </a:solidFill>
              </a:defRPr>
            </a:lvl1pPr>
          </a:lstStyle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3237" y="882869"/>
            <a:ext cx="8137525" cy="59909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500" b="1" baseline="0">
                <a:solidFill>
                  <a:srgbClr val="0033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Folienuntertitel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13">
            <a:extLst>
              <a:ext uri="{FF2B5EF4-FFF2-40B4-BE49-F238E27FC236}">
                <a16:creationId xmlns:a16="http://schemas.microsoft.com/office/drawing/2014/main" id="{2BF07BCB-0D30-7241-986C-D73F1DBCEB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8837" y="1745779"/>
            <a:ext cx="2520000" cy="18002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0" name="Bildplatzhalter 13">
            <a:extLst>
              <a:ext uri="{FF2B5EF4-FFF2-40B4-BE49-F238E27FC236}">
                <a16:creationId xmlns:a16="http://schemas.microsoft.com/office/drawing/2014/main" id="{479C2799-33C8-E341-B00D-2857FC17DA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19799" y="1745779"/>
            <a:ext cx="2520000" cy="18002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B499A037-7A22-E643-84F7-28F358AD460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20761" y="1745779"/>
            <a:ext cx="2520000" cy="18002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in Bildmitte hinzufügen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05FC256D-3989-EF4B-B8F5-513AD75AAB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3697014"/>
            <a:ext cx="8137523" cy="19749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buNone/>
              <a:defRPr sz="1600">
                <a:solidFill>
                  <a:srgbClr val="003359"/>
                </a:solidFill>
              </a:defRPr>
            </a:lvl1pPr>
          </a:lstStyle>
          <a:p>
            <a:r>
              <a:rPr lang="de-DE" dirty="0"/>
              <a:t>Text-Bild Kombination Arial 16 Zeilenabstand (ZA) 20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dieidealo</a:t>
            </a:r>
            <a:r>
              <a:rPr lang="de-DE" dirty="0"/>
              <a:t>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temporum</a:t>
            </a:r>
            <a:r>
              <a:rPr lang="de-DE" dirty="0"/>
              <a:t> so die </a:t>
            </a:r>
            <a:r>
              <a:rPr lang="de-DE" dirty="0" err="1"/>
              <a:t>lobisamium</a:t>
            </a:r>
            <a:r>
              <a:rPr lang="de-DE" dirty="0"/>
              <a:t> 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lernal</a:t>
            </a:r>
            <a:r>
              <a:rPr lang="de-DE" dirty="0"/>
              <a:t> </a:t>
            </a:r>
            <a:r>
              <a:rPr lang="de-DE" dirty="0" err="1"/>
              <a:t>Ipsala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Mustertext </a:t>
            </a:r>
            <a:r>
              <a:rPr lang="de-DE" dirty="0" err="1"/>
              <a:t>lernal</a:t>
            </a:r>
            <a:r>
              <a:rPr lang="de-DE" dirty="0"/>
              <a:t>.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82BCEFA5-ABA9-EC4B-A22C-C134CC357CE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678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237" y="368300"/>
            <a:ext cx="8137525" cy="489365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3238" y="6245989"/>
            <a:ext cx="765886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A6467279-1C4C-D949-8120-26D4D3C331E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234868D-ED3E-B946-86F2-F5FBC9EB891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006631" y="6061841"/>
            <a:ext cx="2803449" cy="659635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id="{58830DD0-9DAD-7E41-8B6A-F22BC8FF3C9F}"/>
              </a:ext>
            </a:extLst>
          </p:cNvPr>
          <p:cNvSpPr/>
          <p:nvPr userDrawn="1"/>
        </p:nvSpPr>
        <p:spPr>
          <a:xfrm>
            <a:off x="0" y="593155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00747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CEE45A94-277B-ED49-B726-4DF16266F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9124" y="6245988"/>
            <a:ext cx="4737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45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3" r:id="rId2"/>
    <p:sldLayoutId id="2147483672" r:id="rId3"/>
    <p:sldLayoutId id="2147483673" r:id="rId4"/>
    <p:sldLayoutId id="2147483662" r:id="rId5"/>
    <p:sldLayoutId id="2147483667" r:id="rId6"/>
    <p:sldLayoutId id="2147483674" r:id="rId7"/>
    <p:sldLayoutId id="2147483675" r:id="rId8"/>
    <p:sldLayoutId id="2147483661" r:id="rId9"/>
    <p:sldLayoutId id="2147483664" r:id="rId10"/>
    <p:sldLayoutId id="2147483666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FF79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000" y="6231134"/>
            <a:ext cx="6612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083FA9-7C11-B04D-BE6F-500EF6F49D2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D8115AD6-9C29-514F-B636-3753A40D3444}"/>
              </a:ext>
            </a:extLst>
          </p:cNvPr>
          <p:cNvSpPr/>
          <p:nvPr/>
        </p:nvSpPr>
        <p:spPr>
          <a:xfrm>
            <a:off x="0" y="602191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007479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E020307-2C4B-064E-8E6B-916D2997EC36}"/>
              </a:ext>
            </a:extLst>
          </p:cNvPr>
          <p:cNvSpPr/>
          <p:nvPr userDrawn="1"/>
        </p:nvSpPr>
        <p:spPr>
          <a:xfrm>
            <a:off x="0" y="602191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007479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323844-2DE0-6549-BCD6-CBF4B20B757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782886" y="6135227"/>
            <a:ext cx="2023268" cy="634751"/>
          </a:xfrm>
          <a:prstGeom prst="rect">
            <a:avLst/>
          </a:prstGeom>
        </p:spPr>
      </p:pic>
      <p:sp>
        <p:nvSpPr>
          <p:cNvPr id="4" name="Titelplatzhalter 3">
            <a:extLst>
              <a:ext uri="{FF2B5EF4-FFF2-40B4-BE49-F238E27FC236}">
                <a16:creationId xmlns:a16="http://schemas.microsoft.com/office/drawing/2014/main" id="{7DB557C9-C2CD-C245-82F3-61BC8B45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13" y="312001"/>
            <a:ext cx="8246975" cy="753600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072F4E-5E18-FA48-9E6A-CDD7D217E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8060" y="6239677"/>
            <a:ext cx="543000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321371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5" r:id="rId13"/>
    <p:sldLayoutId id="2147483696" r:id="rId14"/>
    <p:sldLayoutId id="2147483697" r:id="rId15"/>
    <p:sldLayoutId id="2147483698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FF79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5465">
          <p15:clr>
            <a:srgbClr val="F26B43"/>
          </p15:clr>
        </p15:guide>
        <p15:guide id="4" orient="horz" pos="30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66oNv_DJuPc" TargetMode="Externa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.fosteropenscience.eu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ds-nectar-rds.org.au/fair-tool" TargetMode="External"/><Relationship Id="rId2" Type="http://schemas.openxmlformats.org/officeDocument/2006/relationships/hyperlink" Target="https://zenodo.org/record/1065991" TargetMode="Externa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rdmo.forschungsdaten.info" TargetMode="External"/><Relationship Id="rId2" Type="http://schemas.openxmlformats.org/officeDocument/2006/relationships/hyperlink" Target="https://dmponline.dcc.ac.uk/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48171#.WATexnriF40" TargetMode="External"/><Relationship Id="rId7" Type="http://schemas.openxmlformats.org/officeDocument/2006/relationships/hyperlink" Target="https://libereurope.eu/dmpcatalogu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cms.hu-berlin.de/de/dl/dataman/arbeiten/dmp_erstellen" TargetMode="External"/><Relationship Id="rId5" Type="http://schemas.openxmlformats.org/officeDocument/2006/relationships/hyperlink" Target="https://zenodo.org/record/56107#.WATefXriF40" TargetMode="External"/><Relationship Id="rId4" Type="http://schemas.openxmlformats.org/officeDocument/2006/relationships/hyperlink" Target="https://zenodo.org/record/55791#.WATei3riF40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f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re3data.org/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fif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ilmenau.de/fileadmin/public/intranet/informiert/rechtsgrundlagen/Leitlinien_der_TU_Ilmenau_zum_Umgang_mit_Forschungsdaten.pdf" TargetMode="External"/><Relationship Id="rId2" Type="http://schemas.openxmlformats.org/officeDocument/2006/relationships/hyperlink" Target="http://www.dfg.de/foerderung/antrag_gutachter_gremien/antragstellende/antragstellung/nachnutzung_forschungsdaten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fosteropenscience.eu/sites/default/files/pdf/2446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dfg.de/download/pdf/foerderung/rechtliche_rahmenbedingungen/gute_wissenschaftliche_praxis/kodex_gwp.pdf" TargetMode="Externa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sgvo-gesetz.de/" TargetMode="External"/><Relationship Id="rId2" Type="http://schemas.openxmlformats.org/officeDocument/2006/relationships/hyperlink" Target="http://www.bfdi.bund.de/SharedDocs/Publikationen/GesetzeVerordnungen/BDSG.pdf?__blob=publicationFile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econstor.eu/dspace/bitstream/10419/97181/1/785263330.pdf" TargetMode="Externa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rschungsdaten.info/themen/rechte-und-pflichten/rechtssichere-nachnutzung-von-forschungsdaten-banken/" TargetMode="Externa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1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RDA-DE 2020 - </a:t>
            </a:r>
            <a:r>
              <a:rPr lang="de-DE" dirty="0" smtClean="0"/>
              <a:t>Grundlagen</a:t>
            </a:r>
            <a:r>
              <a:rPr lang="en-GB" dirty="0" smtClean="0"/>
              <a:t> des FDM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smtClean="0"/>
              <a:t>RDA-DE 2020</a:t>
            </a:r>
            <a:endParaRPr lang="de-D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DA9807B-1766-1245-AC91-E5AA502F4E15}"/>
              </a:ext>
            </a:extLst>
          </p:cNvPr>
          <p:cNvSpPr txBox="1">
            <a:spLocks/>
          </p:cNvSpPr>
          <p:nvPr/>
        </p:nvSpPr>
        <p:spPr>
          <a:xfrm>
            <a:off x="503236" y="1381563"/>
            <a:ext cx="8137525" cy="902748"/>
          </a:xfrm>
          <a:prstGeom prst="rect">
            <a:avLst/>
          </a:prstGeom>
        </p:spPr>
        <p:txBody>
          <a:bodyPr lIns="0" tIns="0" rIns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rgbClr val="0033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/>
              <a:t>ORCiD: </a:t>
            </a:r>
            <a:r>
              <a:rPr lang="de-DE" altLang="de-DE" sz="2000" dirty="0" smtClean="0"/>
              <a:t>0000-0002-9257-3812</a:t>
            </a:r>
          </a:p>
          <a:p>
            <a:r>
              <a:rPr lang="de-DE" sz="2000" dirty="0" smtClean="0"/>
              <a:t>Twitter: @ThatDataStuff</a:t>
            </a:r>
          </a:p>
          <a:p>
            <a:r>
              <a:rPr lang="de-DE" sz="2000" dirty="0" smtClean="0"/>
              <a:t>DOI: </a:t>
            </a:r>
            <a:r>
              <a:rPr lang="de-DE" sz="2000" dirty="0"/>
              <a:t>10.5281/zenodo.3686572</a:t>
            </a:r>
            <a:endParaRPr lang="de-DE" sz="20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422556" y="857665"/>
            <a:ext cx="8218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3359"/>
                </a:solidFill>
              </a:rPr>
              <a:t>Jessica</a:t>
            </a:r>
            <a:r>
              <a:rPr lang="en-GB" sz="2400" dirty="0" smtClean="0"/>
              <a:t> </a:t>
            </a:r>
            <a:r>
              <a:rPr lang="en-GB" sz="2400" b="1" dirty="0" smtClean="0">
                <a:solidFill>
                  <a:srgbClr val="003359"/>
                </a:solidFill>
              </a:rPr>
              <a:t>Rex (FDM-</a:t>
            </a:r>
            <a:r>
              <a:rPr lang="de-DE" sz="2400" b="1" dirty="0" smtClean="0">
                <a:solidFill>
                  <a:srgbClr val="003359"/>
                </a:solidFill>
              </a:rPr>
              <a:t>Kontaktstelle</a:t>
            </a:r>
            <a:r>
              <a:rPr lang="en-GB" sz="2400" b="1" dirty="0" smtClean="0">
                <a:solidFill>
                  <a:srgbClr val="003359"/>
                </a:solidFill>
              </a:rPr>
              <a:t> TU Ilmenau/TKFDM)</a:t>
            </a:r>
            <a:endParaRPr lang="en-GB" sz="2400" b="1" dirty="0">
              <a:solidFill>
                <a:srgbClr val="003359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46" y="6331807"/>
            <a:ext cx="795920" cy="27930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65" y="6245989"/>
            <a:ext cx="712271" cy="5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Grundbegriffe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 smtClean="0"/>
              <a:t>Definition Forschungsdatenmanagement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3200" i="1" dirty="0"/>
              <a:t>„Forschungsdatenmanagement (FDM) umfasst die </a:t>
            </a:r>
            <a:r>
              <a:rPr lang="de-DE" sz="3200" i="1" dirty="0">
                <a:solidFill>
                  <a:srgbClr val="FF7900"/>
                </a:solidFill>
              </a:rPr>
              <a:t>Prozesse</a:t>
            </a:r>
            <a:r>
              <a:rPr lang="de-DE" sz="3200" i="1" dirty="0"/>
              <a:t> der Transformation, Selektion und </a:t>
            </a:r>
            <a:r>
              <a:rPr lang="de-DE" sz="3200" i="1" dirty="0" smtClean="0"/>
              <a:t>Speicherung von </a:t>
            </a:r>
            <a:r>
              <a:rPr lang="de-DE" sz="3200" i="1" dirty="0"/>
              <a:t>Forschungsdaten mit dem gemeinsamen </a:t>
            </a:r>
            <a:r>
              <a:rPr lang="de-DE" sz="3200" i="1" dirty="0">
                <a:solidFill>
                  <a:srgbClr val="FF7900"/>
                </a:solidFill>
              </a:rPr>
              <a:t>Ziel</a:t>
            </a:r>
            <a:r>
              <a:rPr lang="de-DE" sz="3200" i="1" dirty="0"/>
              <a:t>, diese </a:t>
            </a:r>
            <a:r>
              <a:rPr lang="de-DE" sz="3200" i="1" dirty="0">
                <a:solidFill>
                  <a:srgbClr val="FF7900"/>
                </a:solidFill>
              </a:rPr>
              <a:t>langfristig und </a:t>
            </a:r>
            <a:r>
              <a:rPr lang="de-DE" sz="3200" i="1" dirty="0" smtClean="0">
                <a:solidFill>
                  <a:srgbClr val="FF7900"/>
                </a:solidFill>
              </a:rPr>
              <a:t>personenunabhängig </a:t>
            </a:r>
            <a:r>
              <a:rPr lang="de-DE" sz="3200" i="1" dirty="0">
                <a:solidFill>
                  <a:srgbClr val="FF7900"/>
                </a:solidFill>
              </a:rPr>
              <a:t>zugänglich</a:t>
            </a:r>
            <a:r>
              <a:rPr lang="de-DE" sz="3200" i="1" dirty="0"/>
              <a:t>, </a:t>
            </a:r>
            <a:r>
              <a:rPr lang="de-DE" sz="3200" i="1" dirty="0">
                <a:solidFill>
                  <a:srgbClr val="FF7900"/>
                </a:solidFill>
              </a:rPr>
              <a:t>nachnutzbar </a:t>
            </a:r>
            <a:r>
              <a:rPr lang="de-DE" sz="3200" i="1" dirty="0"/>
              <a:t>und </a:t>
            </a:r>
            <a:r>
              <a:rPr lang="de-DE" sz="3200" i="1" dirty="0">
                <a:solidFill>
                  <a:srgbClr val="FF7900"/>
                </a:solidFill>
              </a:rPr>
              <a:t>nachprüfbar</a:t>
            </a:r>
            <a:r>
              <a:rPr lang="de-DE" sz="3200" i="1" dirty="0"/>
              <a:t> zu halten.“</a:t>
            </a:r>
          </a:p>
          <a:p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269124" y="6245988"/>
            <a:ext cx="473868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876256" y="5630753"/>
            <a:ext cx="2592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Quelle: forschungsdaten.info</a:t>
            </a:r>
            <a:endParaRPr lang="de-D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4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11</a:t>
            </a:fld>
            <a:endParaRPr lang="de-DE" dirty="0">
              <a:solidFill>
                <a:srgbClr val="A5A5A5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80209" y="2673864"/>
            <a:ext cx="8226000" cy="504156"/>
          </a:xfrm>
        </p:spPr>
        <p:txBody>
          <a:bodyPr>
            <a:noAutofit/>
          </a:bodyPr>
          <a:lstStyle/>
          <a:p>
            <a:pPr algn="ctr"/>
            <a:r>
              <a:rPr lang="en-GB" sz="4800" dirty="0" smtClean="0">
                <a:solidFill>
                  <a:srgbClr val="003359"/>
                </a:solidFill>
              </a:rPr>
              <a:t>Warum FDM?</a:t>
            </a:r>
            <a:endParaRPr lang="en-GB" sz="4800" dirty="0">
              <a:solidFill>
                <a:srgbClr val="003359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1246096" y="6350019"/>
            <a:ext cx="5868988" cy="274638"/>
          </a:xfrm>
        </p:spPr>
        <p:txBody>
          <a:bodyPr/>
          <a:lstStyle/>
          <a:p>
            <a:pPr defTabSz="685800"/>
            <a:r>
              <a:rPr lang="de-DE" dirty="0" smtClean="0">
                <a:solidFill>
                  <a:srgbClr val="A5A5A5"/>
                </a:solidFill>
                <a:latin typeface="Arial" panose="020B0604020202020204"/>
              </a:rPr>
              <a:t>RDA-DE 2020</a:t>
            </a:r>
            <a:endParaRPr lang="de-DE" dirty="0">
              <a:solidFill>
                <a:srgbClr val="A5A5A5"/>
              </a:solidFill>
              <a:latin typeface="Arial" panose="020B0604020202020204"/>
            </a:endParaRPr>
          </a:p>
          <a:p>
            <a:pPr defTabSz="685800"/>
            <a:endParaRPr lang="de-DE" dirty="0">
              <a:solidFill>
                <a:srgbClr val="A5A5A5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006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12</a:t>
            </a:fld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Ein Beispiel aus dem Forschungsalltag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03238" y="1787340"/>
            <a:ext cx="3958403" cy="3938392"/>
          </a:xfrm>
        </p:spPr>
        <p:txBody>
          <a:bodyPr/>
          <a:lstStyle/>
          <a:p>
            <a:r>
              <a:rPr lang="de-DE" dirty="0" smtClean="0"/>
              <a:t>Neurowissenschaftler Tsuyoshi Miyakawa (Fujita Health University) ist Chefredakteur zweier wissenschaftlicher Zeitschriften (Molecular Brain + Neuropsychopharmacology Reports).</a:t>
            </a:r>
          </a:p>
          <a:p>
            <a:r>
              <a:rPr lang="de-DE" dirty="0" smtClean="0"/>
              <a:t>Wenn die Ergebnisse eines eingereichten Beitrags “too good to be true” erscheinen, verlangt er von den Autor/innen die zugrunde liegenden Rohdaten.</a:t>
            </a:r>
          </a:p>
          <a:p>
            <a:r>
              <a:rPr lang="de-DE" dirty="0" smtClean="0"/>
              <a:t>Das </a:t>
            </a:r>
            <a:r>
              <a:rPr lang="de-DE" dirty="0" smtClean="0">
                <a:solidFill>
                  <a:srgbClr val="FF7900"/>
                </a:solidFill>
              </a:rPr>
              <a:t>Ergebnis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FF7900"/>
                </a:solidFill>
              </a:rPr>
              <a:t>nur EINE Person </a:t>
            </a:r>
            <a:r>
              <a:rPr lang="de-DE" dirty="0" smtClean="0"/>
              <a:t>(von 41) </a:t>
            </a:r>
            <a:r>
              <a:rPr lang="de-DE" dirty="0" smtClean="0">
                <a:solidFill>
                  <a:srgbClr val="FF7900"/>
                </a:solidFill>
              </a:rPr>
              <a:t>konnte korrekte und ausreichende Rohdaten liefern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 FDM?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0" y="6245225"/>
            <a:ext cx="4738688" cy="365125"/>
          </a:xfrm>
        </p:spPr>
        <p:txBody>
          <a:bodyPr/>
          <a:lstStyle/>
          <a:p>
            <a:r>
              <a:rPr lang="de-DE" dirty="0" smtClean="0"/>
              <a:t>RDA-DE 2020</a:t>
            </a:r>
            <a:endParaRPr lang="de-DE" dirty="0"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r="4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703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 FDM?</a:t>
            </a:r>
            <a:endParaRPr lang="de-DE" dirty="0"/>
          </a:p>
        </p:txBody>
      </p:sp>
      <p:pic>
        <p:nvPicPr>
          <p:cNvPr id="7" name="66oNv_DJuP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71600" y="1124744"/>
            <a:ext cx="7410246" cy="4168264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27584" y="5554645"/>
            <a:ext cx="7859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/>
              <a:t>Karen Hanson, Alisa Surkis, Karen Yacobucci; NYU Health Sciences Library; Data Sharing and Management SNAFU in three short acts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4183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 FDM?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Seite </a:t>
            </a:r>
            <a:fld id="{F2358806-D8C3-4CA5-847F-3DFD56CFE304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 smtClean="0"/>
              <a:t>Was bringt es mir?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503238" y="2052015"/>
            <a:ext cx="8137524" cy="3744967"/>
          </a:xfrm>
        </p:spPr>
        <p:txBody>
          <a:bodyPr/>
          <a:lstStyle/>
          <a:p>
            <a:pPr marL="342900" indent="-342900"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dirty="0"/>
              <a:t>DMP/FDM ist Voraussetzung für den Zugang zu bestimmten Förderquellen (bspw. ERC Horizon2020) bzw. Förderkriterium (DFG)</a:t>
            </a:r>
          </a:p>
          <a:p>
            <a:pPr marL="342900" indent="-342900"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dirty="0"/>
              <a:t>weitere Förderungsbedingungen (bspw. GWP) werden durch ein professionelles FDM abgedeckt</a:t>
            </a:r>
          </a:p>
          <a:p>
            <a:pPr marL="342900" indent="-342900"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dirty="0"/>
              <a:t>gute Vorbereitung auf Datenabfrage im </a:t>
            </a:r>
            <a:r>
              <a:rPr lang="de-DE" dirty="0" smtClean="0"/>
              <a:t>Reviewprozess</a:t>
            </a:r>
            <a:endParaRPr lang="de-DE" dirty="0"/>
          </a:p>
          <a:p>
            <a:pPr marL="342900" indent="-342900"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dirty="0"/>
              <a:t>verringert den zukünftigen Aufwand bei einer eigenen oder fremden Nachnutzung der Daten</a:t>
            </a:r>
          </a:p>
          <a:p>
            <a:pPr marL="342900" indent="-342900"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dirty="0"/>
              <a:t>minimiert das Risiko eines Datenverlusts durch Maßnahmen wie Datendokumentation, Datensicherung und eine geeignete Langzeitarchivierung</a:t>
            </a:r>
          </a:p>
          <a:p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0" y="6245225"/>
            <a:ext cx="473868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www.tu-ilmenau.de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669925" y="1340768"/>
            <a:ext cx="8111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7001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15</a:t>
            </a:fld>
            <a:endParaRPr lang="de-DE" dirty="0">
              <a:solidFill>
                <a:srgbClr val="A5A5A5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80209" y="2673864"/>
            <a:ext cx="8226000" cy="504156"/>
          </a:xfrm>
        </p:spPr>
        <p:txBody>
          <a:bodyPr>
            <a:noAutofit/>
          </a:bodyPr>
          <a:lstStyle/>
          <a:p>
            <a:pPr algn="ctr"/>
            <a:r>
              <a:rPr lang="en-GB" sz="4800" dirty="0" smtClean="0">
                <a:solidFill>
                  <a:srgbClr val="003359"/>
                </a:solidFill>
              </a:rPr>
              <a:t>Der Forschungsdaten- lebenszyklus</a:t>
            </a:r>
            <a:endParaRPr lang="en-GB" sz="4800" dirty="0">
              <a:solidFill>
                <a:srgbClr val="003359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1246096" y="6350019"/>
            <a:ext cx="5868988" cy="274638"/>
          </a:xfrm>
        </p:spPr>
        <p:txBody>
          <a:bodyPr/>
          <a:lstStyle/>
          <a:p>
            <a:pPr defTabSz="685800"/>
            <a:r>
              <a:rPr lang="de-DE" dirty="0" smtClean="0">
                <a:solidFill>
                  <a:srgbClr val="A5A5A5"/>
                </a:solidFill>
                <a:latin typeface="Arial" panose="020B0604020202020204"/>
              </a:rPr>
              <a:t>RDA-DE 2020</a:t>
            </a:r>
            <a:endParaRPr lang="de-DE" dirty="0">
              <a:solidFill>
                <a:srgbClr val="A5A5A5"/>
              </a:solidFill>
              <a:latin typeface="Arial" panose="020B0604020202020204"/>
            </a:endParaRPr>
          </a:p>
          <a:p>
            <a:pPr defTabSz="685800"/>
            <a:endParaRPr lang="de-DE" dirty="0">
              <a:solidFill>
                <a:srgbClr val="A5A5A5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415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Seite </a:t>
            </a:r>
            <a:fld id="{402ADA08-204E-469A-AA1E-1021AF07D633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49688" y="1667797"/>
            <a:ext cx="8226000" cy="47037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 smtClean="0"/>
              <a:t>Der Datenlebenszyklus ist ein Modell, welches die Stationen veranschaulicht, die Forschungsdaten während der Dauer eines Forschungsvorhabens durchlaufen können. Je nach Fachdisziplin können die Phasen/Stationen variieren, fast immer werden jedoch 6 oder 7 Phasen angegeben.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de-DE" sz="2000" dirty="0"/>
          </a:p>
          <a:p>
            <a:pPr marL="457200" indent="-457200">
              <a:lnSpc>
                <a:spcPct val="100000"/>
              </a:lnSpc>
              <a:buClr>
                <a:srgbClr val="FF7900"/>
              </a:buClr>
              <a:buAutoNum type="arabicPeriod"/>
            </a:pPr>
            <a:r>
              <a:rPr lang="de-DE" sz="2000" dirty="0" smtClean="0"/>
              <a:t>Finden Sie sich in Gruppen von 4 Personen zusammen.</a:t>
            </a:r>
          </a:p>
          <a:p>
            <a:pPr marL="457200" indent="-457200">
              <a:lnSpc>
                <a:spcPct val="100000"/>
              </a:lnSpc>
              <a:buClr>
                <a:srgbClr val="FF7900"/>
              </a:buClr>
              <a:buAutoNum type="arabicPeriod"/>
            </a:pPr>
            <a:r>
              <a:rPr lang="de-DE" sz="2000" dirty="0" smtClean="0"/>
              <a:t>Diskutieren Sie kurz und ordnen Sie die Stationen des Datenlebenszyklus so, wie Sie es für sinnvoll halten.</a:t>
            </a:r>
          </a:p>
          <a:p>
            <a:pPr marL="457200" indent="-457200">
              <a:lnSpc>
                <a:spcPct val="100000"/>
              </a:lnSpc>
              <a:buClr>
                <a:srgbClr val="FF7900"/>
              </a:buClr>
              <a:buAutoNum type="arabicPeriod"/>
            </a:pPr>
            <a:r>
              <a:rPr lang="de-DE" sz="2000" dirty="0" smtClean="0"/>
              <a:t>Fehlt Ihnen noch etwas/eine Station? Wenn ja, notieren Sie sich diese bitte.</a:t>
            </a:r>
          </a:p>
          <a:p>
            <a:pPr marL="457200" indent="-457200">
              <a:lnSpc>
                <a:spcPct val="100000"/>
              </a:lnSpc>
              <a:buClr>
                <a:srgbClr val="FF7900"/>
              </a:buClr>
              <a:buAutoNum type="arabicPeriod"/>
            </a:pPr>
            <a:r>
              <a:rPr lang="de-DE" sz="2000" dirty="0" smtClean="0"/>
              <a:t>Die Gruppen stellen jeweils ihren eigene Zyklus vor und erläutern kurz die Gedanken dazu.</a:t>
            </a:r>
          </a:p>
          <a:p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de-DE" dirty="0" smtClean="0"/>
              <a:t>Forschungsdatenlebenszyklus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0" y="6240463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www.tu-ilmenau.de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755576" y="2155021"/>
            <a:ext cx="7443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 smtClean="0"/>
              <a:t>Praktische Übung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446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Datenlebenszyklus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RDA-DE</a:t>
            </a:r>
            <a:r>
              <a:rPr kumimoji="0" lang="de-DE" sz="1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 20202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0D7A86-75AE-40BD-A7DE-8CE43AFF300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827584" y="1700808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Alles beginnt mit einer Forschungsfrage…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79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4" name="Freihandform 33"/>
          <p:cNvSpPr/>
          <p:nvPr/>
        </p:nvSpPr>
        <p:spPr>
          <a:xfrm>
            <a:off x="7360563" y="3102770"/>
            <a:ext cx="1643822" cy="830460"/>
          </a:xfrm>
          <a:custGeom>
            <a:avLst/>
            <a:gdLst>
              <a:gd name="connsiteX0" fmla="*/ 0 w 1643822"/>
              <a:gd name="connsiteY0" fmla="*/ 0 h 830460"/>
              <a:gd name="connsiteX1" fmla="*/ 1643822 w 1643822"/>
              <a:gd name="connsiteY1" fmla="*/ 0 h 830460"/>
              <a:gd name="connsiteX2" fmla="*/ 1643822 w 1643822"/>
              <a:gd name="connsiteY2" fmla="*/ 830460 h 830460"/>
              <a:gd name="connsiteX3" fmla="*/ 0 w 1643822"/>
              <a:gd name="connsiteY3" fmla="*/ 830460 h 830460"/>
              <a:gd name="connsiteX4" fmla="*/ 0 w 1643822"/>
              <a:gd name="connsiteY4" fmla="*/ 0 h 83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822" h="830460">
                <a:moveTo>
                  <a:pt x="0" y="0"/>
                </a:moveTo>
                <a:lnTo>
                  <a:pt x="1643822" y="0"/>
                </a:lnTo>
                <a:lnTo>
                  <a:pt x="1643822" y="830460"/>
                </a:lnTo>
                <a:lnTo>
                  <a:pt x="0" y="8304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marR="0" lvl="0" indent="0" algn="ctr" defTabSz="6223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Archivierung + Publikation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79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Gebogener Pfeil 40"/>
          <p:cNvSpPr/>
          <p:nvPr/>
        </p:nvSpPr>
        <p:spPr>
          <a:xfrm>
            <a:off x="4167566" y="1862882"/>
            <a:ext cx="4060582" cy="4060582"/>
          </a:xfrm>
          <a:prstGeom prst="circularArrow">
            <a:avLst>
              <a:gd name="adj1" fmla="val 3988"/>
              <a:gd name="adj2" fmla="val 250168"/>
              <a:gd name="adj3" fmla="val 13439607"/>
              <a:gd name="adj4" fmla="val 12313318"/>
              <a:gd name="adj5" fmla="val 4653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366582"/>
              <a:satOff val="-80000"/>
              <a:lumOff val="40000"/>
              <a:alphaOff val="0"/>
            </a:schemeClr>
          </a:fillRef>
          <a:effectRef idx="0">
            <a:schemeClr val="accent2">
              <a:hueOff val="-1366582"/>
              <a:satOff val="-80000"/>
              <a:lumOff val="4000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Gebogener Pfeil 32"/>
          <p:cNvSpPr/>
          <p:nvPr/>
        </p:nvSpPr>
        <p:spPr>
          <a:xfrm>
            <a:off x="4362802" y="1708763"/>
            <a:ext cx="4060582" cy="4060582"/>
          </a:xfrm>
          <a:prstGeom prst="circularArrow">
            <a:avLst>
              <a:gd name="adj1" fmla="val 3988"/>
              <a:gd name="adj2" fmla="val 250168"/>
              <a:gd name="adj3" fmla="val 20146112"/>
              <a:gd name="adj4" fmla="val 18930616"/>
              <a:gd name="adj5" fmla="val 4653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ruppieren 2"/>
          <p:cNvGrpSpPr/>
          <p:nvPr/>
        </p:nvGrpSpPr>
        <p:grpSpPr>
          <a:xfrm>
            <a:off x="4561589" y="1739245"/>
            <a:ext cx="3538803" cy="840519"/>
            <a:chOff x="4561589" y="1739245"/>
            <a:chExt cx="3538803" cy="840519"/>
          </a:xfrm>
        </p:grpSpPr>
        <p:sp>
          <p:nvSpPr>
            <p:cNvPr id="32" name="Freihandform 31"/>
            <p:cNvSpPr/>
            <p:nvPr/>
          </p:nvSpPr>
          <p:spPr>
            <a:xfrm>
              <a:off x="6593214" y="1749304"/>
              <a:ext cx="1507178" cy="830460"/>
            </a:xfrm>
            <a:custGeom>
              <a:avLst/>
              <a:gdLst>
                <a:gd name="connsiteX0" fmla="*/ 0 w 1507178"/>
                <a:gd name="connsiteY0" fmla="*/ 0 h 830460"/>
                <a:gd name="connsiteX1" fmla="*/ 1507178 w 1507178"/>
                <a:gd name="connsiteY1" fmla="*/ 0 h 830460"/>
                <a:gd name="connsiteX2" fmla="*/ 1507178 w 1507178"/>
                <a:gd name="connsiteY2" fmla="*/ 830460 h 830460"/>
                <a:gd name="connsiteX3" fmla="*/ 0 w 1507178"/>
                <a:gd name="connsiteY3" fmla="*/ 830460 h 830460"/>
                <a:gd name="connsiteX4" fmla="*/ 0 w 1507178"/>
                <a:gd name="connsiteY4" fmla="*/ 0 h 83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178" h="830460">
                  <a:moveTo>
                    <a:pt x="0" y="0"/>
                  </a:moveTo>
                  <a:lnTo>
                    <a:pt x="1507178" y="0"/>
                  </a:lnTo>
                  <a:lnTo>
                    <a:pt x="1507178" y="830460"/>
                  </a:lnTo>
                  <a:lnTo>
                    <a:pt x="0" y="8304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9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Analyse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2" name="Freihandform 41"/>
            <p:cNvSpPr/>
            <p:nvPr/>
          </p:nvSpPr>
          <p:spPr>
            <a:xfrm>
              <a:off x="4561589" y="1739245"/>
              <a:ext cx="1616492" cy="830460"/>
            </a:xfrm>
            <a:custGeom>
              <a:avLst/>
              <a:gdLst>
                <a:gd name="connsiteX0" fmla="*/ 0 w 1616492"/>
                <a:gd name="connsiteY0" fmla="*/ 0 h 830460"/>
                <a:gd name="connsiteX1" fmla="*/ 1616492 w 1616492"/>
                <a:gd name="connsiteY1" fmla="*/ 0 h 830460"/>
                <a:gd name="connsiteX2" fmla="*/ 1616492 w 1616492"/>
                <a:gd name="connsiteY2" fmla="*/ 830460 h 830460"/>
                <a:gd name="connsiteX3" fmla="*/ 0 w 1616492"/>
                <a:gd name="connsiteY3" fmla="*/ 830460 h 830460"/>
                <a:gd name="connsiteX4" fmla="*/ 0 w 1616492"/>
                <a:gd name="connsiteY4" fmla="*/ 0 h 83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6492" h="830460">
                  <a:moveTo>
                    <a:pt x="0" y="0"/>
                  </a:moveTo>
                  <a:lnTo>
                    <a:pt x="1616492" y="0"/>
                  </a:lnTo>
                  <a:lnTo>
                    <a:pt x="1616492" y="830460"/>
                  </a:lnTo>
                  <a:lnTo>
                    <a:pt x="0" y="8304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9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Datensammlung</a:t>
              </a:r>
            </a:p>
            <a:p>
              <a:pPr marL="0" marR="0" lvl="0" indent="0" algn="ctr" defTabSz="6223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9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+ </a:t>
              </a: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79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v</a:t>
              </a: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9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erabeitung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3901898" y="1340768"/>
            <a:ext cx="4482603" cy="4207523"/>
            <a:chOff x="3901898" y="1340768"/>
            <a:chExt cx="4482603" cy="4207523"/>
          </a:xfrm>
        </p:grpSpPr>
        <p:grpSp>
          <p:nvGrpSpPr>
            <p:cNvPr id="9" name="Gruppieren 8"/>
            <p:cNvGrpSpPr/>
            <p:nvPr/>
          </p:nvGrpSpPr>
          <p:grpSpPr>
            <a:xfrm>
              <a:off x="4323919" y="1487695"/>
              <a:ext cx="4060582" cy="4060582"/>
              <a:chOff x="4323919" y="1487695"/>
              <a:chExt cx="4060582" cy="4060582"/>
            </a:xfrm>
          </p:grpSpPr>
          <p:sp>
            <p:nvSpPr>
              <p:cNvPr id="36" name="Freihandform 35"/>
              <p:cNvSpPr/>
              <p:nvPr/>
            </p:nvSpPr>
            <p:spPr>
              <a:xfrm>
                <a:off x="6839816" y="4709123"/>
                <a:ext cx="830460" cy="830460"/>
              </a:xfrm>
              <a:custGeom>
                <a:avLst/>
                <a:gdLst>
                  <a:gd name="connsiteX0" fmla="*/ 0 w 830460"/>
                  <a:gd name="connsiteY0" fmla="*/ 0 h 830460"/>
                  <a:gd name="connsiteX1" fmla="*/ 830460 w 830460"/>
                  <a:gd name="connsiteY1" fmla="*/ 0 h 830460"/>
                  <a:gd name="connsiteX2" fmla="*/ 830460 w 830460"/>
                  <a:gd name="connsiteY2" fmla="*/ 830460 h 830460"/>
                  <a:gd name="connsiteX3" fmla="*/ 0 w 830460"/>
                  <a:gd name="connsiteY3" fmla="*/ 830460 h 830460"/>
                  <a:gd name="connsiteX4" fmla="*/ 0 w 830460"/>
                  <a:gd name="connsiteY4" fmla="*/ 0 h 830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460" h="830460">
                    <a:moveTo>
                      <a:pt x="0" y="0"/>
                    </a:moveTo>
                    <a:lnTo>
                      <a:pt x="830460" y="0"/>
                    </a:lnTo>
                    <a:lnTo>
                      <a:pt x="830460" y="830460"/>
                    </a:lnTo>
                    <a:lnTo>
                      <a:pt x="0" y="8304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79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Zugang</a:t>
                </a:r>
                <a:endPara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79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Gebogener Pfeil 36"/>
              <p:cNvSpPr/>
              <p:nvPr/>
            </p:nvSpPr>
            <p:spPr>
              <a:xfrm>
                <a:off x="4323919" y="1487695"/>
                <a:ext cx="4060582" cy="4060582"/>
              </a:xfrm>
              <a:prstGeom prst="circularArrow">
                <a:avLst>
                  <a:gd name="adj1" fmla="val 3988"/>
                  <a:gd name="adj2" fmla="val 250168"/>
                  <a:gd name="adj3" fmla="val 5656353"/>
                  <a:gd name="adj4" fmla="val 4828953"/>
                  <a:gd name="adj5" fmla="val 4653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683291"/>
                  <a:satOff val="-40000"/>
                  <a:lumOff val="20000"/>
                  <a:alphaOff val="0"/>
                </a:schemeClr>
              </a:fillRef>
              <a:effectRef idx="0">
                <a:schemeClr val="accent2">
                  <a:hueOff val="-683291"/>
                  <a:satOff val="-40000"/>
                  <a:lumOff val="2000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Freihandform 37"/>
              <p:cNvSpPr/>
              <p:nvPr/>
            </p:nvSpPr>
            <p:spPr>
              <a:xfrm>
                <a:off x="4539564" y="4633092"/>
                <a:ext cx="1721246" cy="830460"/>
              </a:xfrm>
              <a:custGeom>
                <a:avLst/>
                <a:gdLst>
                  <a:gd name="connsiteX0" fmla="*/ 0 w 1721246"/>
                  <a:gd name="connsiteY0" fmla="*/ 0 h 830460"/>
                  <a:gd name="connsiteX1" fmla="*/ 1721246 w 1721246"/>
                  <a:gd name="connsiteY1" fmla="*/ 0 h 830460"/>
                  <a:gd name="connsiteX2" fmla="*/ 1721246 w 1721246"/>
                  <a:gd name="connsiteY2" fmla="*/ 830460 h 830460"/>
                  <a:gd name="connsiteX3" fmla="*/ 0 w 1721246"/>
                  <a:gd name="connsiteY3" fmla="*/ 830460 h 830460"/>
                  <a:gd name="connsiteX4" fmla="*/ 0 w 1721246"/>
                  <a:gd name="connsiteY4" fmla="*/ 0 h 830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1246" h="830460">
                    <a:moveTo>
                      <a:pt x="0" y="0"/>
                    </a:moveTo>
                    <a:lnTo>
                      <a:pt x="1721246" y="0"/>
                    </a:lnTo>
                    <a:lnTo>
                      <a:pt x="1721246" y="830460"/>
                    </a:lnTo>
                    <a:lnTo>
                      <a:pt x="0" y="8304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79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Nachnutzung</a:t>
                </a:r>
                <a:endPara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79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39" name="Gebogener Pfeil 38"/>
            <p:cNvSpPr/>
            <p:nvPr/>
          </p:nvSpPr>
          <p:spPr>
            <a:xfrm>
              <a:off x="4257158" y="1340768"/>
              <a:ext cx="4060582" cy="4060582"/>
            </a:xfrm>
            <a:prstGeom prst="circularArrow">
              <a:avLst>
                <a:gd name="adj1" fmla="val 3988"/>
                <a:gd name="adj2" fmla="val 250168"/>
                <a:gd name="adj3" fmla="val 9491266"/>
                <a:gd name="adj4" fmla="val 8227534"/>
                <a:gd name="adj5" fmla="val 4653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24937"/>
                <a:satOff val="-60000"/>
                <a:lumOff val="30000"/>
                <a:alphaOff val="0"/>
              </a:schemeClr>
            </a:fillRef>
            <a:effectRef idx="0">
              <a:schemeClr val="accent2">
                <a:hueOff val="-1024937"/>
                <a:satOff val="-60000"/>
                <a:lumOff val="300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Freihandform 39"/>
            <p:cNvSpPr/>
            <p:nvPr/>
          </p:nvSpPr>
          <p:spPr>
            <a:xfrm>
              <a:off x="3901898" y="3102770"/>
              <a:ext cx="1534197" cy="830460"/>
            </a:xfrm>
            <a:custGeom>
              <a:avLst/>
              <a:gdLst>
                <a:gd name="connsiteX0" fmla="*/ 0 w 1141726"/>
                <a:gd name="connsiteY0" fmla="*/ 0 h 830460"/>
                <a:gd name="connsiteX1" fmla="*/ 1141726 w 1141726"/>
                <a:gd name="connsiteY1" fmla="*/ 0 h 830460"/>
                <a:gd name="connsiteX2" fmla="*/ 1141726 w 1141726"/>
                <a:gd name="connsiteY2" fmla="*/ 830460 h 830460"/>
                <a:gd name="connsiteX3" fmla="*/ 0 w 1141726"/>
                <a:gd name="connsiteY3" fmla="*/ 830460 h 830460"/>
                <a:gd name="connsiteX4" fmla="*/ 0 w 1141726"/>
                <a:gd name="connsiteY4" fmla="*/ 0 h 83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726" h="830460">
                  <a:moveTo>
                    <a:pt x="0" y="0"/>
                  </a:moveTo>
                  <a:lnTo>
                    <a:pt x="1141726" y="0"/>
                  </a:lnTo>
                  <a:lnTo>
                    <a:pt x="1141726" y="830460"/>
                  </a:lnTo>
                  <a:lnTo>
                    <a:pt x="0" y="8304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79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Planung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Gebogener Pfeil 34"/>
            <p:cNvSpPr/>
            <p:nvPr/>
          </p:nvSpPr>
          <p:spPr>
            <a:xfrm>
              <a:off x="4297327" y="1487709"/>
              <a:ext cx="4060582" cy="4060582"/>
            </a:xfrm>
            <a:prstGeom prst="circularArrow">
              <a:avLst>
                <a:gd name="adj1" fmla="val 3988"/>
                <a:gd name="adj2" fmla="val 250168"/>
                <a:gd name="adj3" fmla="val 2367380"/>
                <a:gd name="adj4" fmla="val 776155"/>
                <a:gd name="adj5" fmla="val 4653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41646"/>
                <a:satOff val="-20000"/>
                <a:lumOff val="10000"/>
                <a:alphaOff val="0"/>
              </a:schemeClr>
            </a:fillRef>
            <a:effectRef idx="0">
              <a:schemeClr val="accent2">
                <a:hueOff val="-341646"/>
                <a:satOff val="-20000"/>
                <a:lumOff val="1000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354657">
              <a:off x="6213338" y="1569351"/>
              <a:ext cx="573074" cy="695004"/>
            </a:xfrm>
            <a:prstGeom prst="rect">
              <a:avLst/>
            </a:prstGeom>
          </p:spPr>
        </p:pic>
      </p:grpSp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76" y="3140968"/>
            <a:ext cx="872584" cy="872584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827584" y="4149080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… und endet mit einer neuen Forschungsfrage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79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>
            <a:off x="2483768" y="3517986"/>
            <a:ext cx="16837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7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/>
          <p:cNvCxnSpPr/>
          <p:nvPr/>
        </p:nvCxnSpPr>
        <p:spPr bwMode="auto">
          <a:xfrm flipH="1" flipV="1">
            <a:off x="2483770" y="3631232"/>
            <a:ext cx="2044242" cy="1267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7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079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18</a:t>
            </a:fld>
            <a:endParaRPr lang="de-DE" dirty="0">
              <a:solidFill>
                <a:srgbClr val="A5A5A5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80209" y="2673864"/>
            <a:ext cx="8226000" cy="504156"/>
          </a:xfrm>
        </p:spPr>
        <p:txBody>
          <a:bodyPr>
            <a:noAutofit/>
          </a:bodyPr>
          <a:lstStyle/>
          <a:p>
            <a:pPr algn="ctr"/>
            <a:r>
              <a:rPr lang="en-GB" sz="4800" dirty="0" smtClean="0">
                <a:solidFill>
                  <a:srgbClr val="003359"/>
                </a:solidFill>
              </a:rPr>
              <a:t>Die FAIR-Prinzipien</a:t>
            </a:r>
            <a:endParaRPr lang="en-GB" sz="4800" dirty="0">
              <a:solidFill>
                <a:srgbClr val="003359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1246096" y="6350019"/>
            <a:ext cx="5868988" cy="274638"/>
          </a:xfrm>
        </p:spPr>
        <p:txBody>
          <a:bodyPr/>
          <a:lstStyle/>
          <a:p>
            <a:pPr defTabSz="685800"/>
            <a:r>
              <a:rPr lang="de-DE" dirty="0" smtClean="0">
                <a:solidFill>
                  <a:srgbClr val="A5A5A5"/>
                </a:solidFill>
                <a:latin typeface="Arial" panose="020B0604020202020204"/>
              </a:rPr>
              <a:t>RDA-DE 2020</a:t>
            </a:r>
            <a:endParaRPr lang="de-DE" dirty="0">
              <a:solidFill>
                <a:srgbClr val="A5A5A5"/>
              </a:solidFill>
              <a:latin typeface="Arial" panose="020B0604020202020204"/>
            </a:endParaRPr>
          </a:p>
          <a:p>
            <a:pPr defTabSz="685800"/>
            <a:endParaRPr lang="de-DE" dirty="0">
              <a:solidFill>
                <a:srgbClr val="A5A5A5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52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83FA9-7C11-B04D-BE6F-500EF6F49D2A}" type="slidenum">
              <a:rPr lang="de-DE" smtClean="0"/>
              <a:t>19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Die FAIR-Prinzipien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249680" y="6342063"/>
            <a:ext cx="5761038" cy="365125"/>
          </a:xfrm>
        </p:spPr>
        <p:txBody>
          <a:bodyPr/>
          <a:lstStyle/>
          <a:p>
            <a:r>
              <a:rPr lang="de-DE" dirty="0" smtClean="0"/>
              <a:t>RDA-DE 2020</a:t>
            </a:r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" y="782447"/>
            <a:ext cx="7844118" cy="2424924"/>
          </a:xfrm>
          <a:prstGeom prst="rect">
            <a:avLst/>
          </a:prstGeom>
        </p:spPr>
      </p:pic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489149"/>
              </p:ext>
            </p:extLst>
          </p:nvPr>
        </p:nvGraphicFramePr>
        <p:xfrm>
          <a:off x="468000" y="3352802"/>
          <a:ext cx="7886700" cy="2574719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3550882837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471890096"/>
                    </a:ext>
                  </a:extLst>
                </a:gridCol>
              </a:tblGrid>
              <a:tr h="562284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313179"/>
                          </a:solidFill>
                          <a:effectLst/>
                        </a:rPr>
                        <a:t>Findable</a:t>
                      </a:r>
                      <a:endParaRPr lang="de-DE" sz="1200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Uploaded to public repository with </a:t>
                      </a:r>
                      <a:r>
                        <a:rPr lang="en-US" sz="1200" dirty="0"/>
                        <a:t>metadata, identifiable and locatable by </a:t>
                      </a:r>
                      <a:r>
                        <a:rPr lang="en-US" sz="1200" dirty="0" smtClean="0"/>
                        <a:t>a persistent identifier</a:t>
                      </a:r>
                      <a:endParaRPr lang="en-US" sz="1200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955834"/>
                  </a:ext>
                </a:extLst>
              </a:tr>
              <a:tr h="399913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313179"/>
                          </a:solidFill>
                          <a:effectLst/>
                        </a:rPr>
                        <a:t>Accessible</a:t>
                      </a:r>
                      <a:endParaRPr lang="de-DE" sz="1200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Available </a:t>
                      </a:r>
                      <a:r>
                        <a:rPr lang="en-US" sz="1200" dirty="0"/>
                        <a:t>and </a:t>
                      </a:r>
                      <a:r>
                        <a:rPr lang="en-US" sz="1200" dirty="0" smtClean="0"/>
                        <a:t>obtainable for download;</a:t>
                      </a:r>
                      <a:r>
                        <a:rPr lang="en-US" sz="1200" baseline="0" dirty="0" smtClean="0"/>
                        <a:t> even </a:t>
                      </a:r>
                      <a:r>
                        <a:rPr lang="en-US" sz="1200" dirty="0" smtClean="0"/>
                        <a:t>if </a:t>
                      </a:r>
                      <a:r>
                        <a:rPr lang="en-US" sz="1200" dirty="0"/>
                        <a:t>the data is restricted, </a:t>
                      </a:r>
                      <a:r>
                        <a:rPr lang="en-US" sz="1200" dirty="0" smtClean="0"/>
                        <a:t>metadata </a:t>
                      </a:r>
                      <a:r>
                        <a:rPr lang="en-US" sz="1200" dirty="0"/>
                        <a:t>is </a:t>
                      </a:r>
                      <a:r>
                        <a:rPr lang="en-US" sz="1200" dirty="0" smtClean="0"/>
                        <a:t>open</a:t>
                      </a:r>
                      <a:endParaRPr lang="en-US" sz="1200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678517"/>
                  </a:ext>
                </a:extLst>
              </a:tr>
              <a:tr h="724655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313179"/>
                          </a:solidFill>
                          <a:effectLst/>
                        </a:rPr>
                        <a:t>Interoperable</a:t>
                      </a:r>
                      <a:endParaRPr lang="de-DE" sz="1200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Allowing </a:t>
                      </a:r>
                      <a:r>
                        <a:rPr lang="en-US" sz="1200" dirty="0"/>
                        <a:t>data </a:t>
                      </a:r>
                      <a:r>
                        <a:rPr lang="en-US" sz="1200" dirty="0" smtClean="0"/>
                        <a:t>exchange/reuse through use of interoperable platforms, standardized meta data schemata and controlled vocabularies/ontologies; meta</a:t>
                      </a:r>
                      <a:r>
                        <a:rPr lang="en-US" sz="1200" baseline="0" dirty="0" smtClean="0"/>
                        <a:t> data is human-readable as well as machine-readable</a:t>
                      </a:r>
                      <a:endParaRPr lang="en-US" sz="1200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201155"/>
                  </a:ext>
                </a:extLst>
              </a:tr>
              <a:tr h="724655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313179"/>
                          </a:solidFill>
                          <a:effectLst/>
                        </a:rPr>
                        <a:t>Reusable</a:t>
                      </a:r>
                      <a:endParaRPr lang="de-DE" sz="1200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Allowing widest possible reuse through good documentation and clear usage license and provenance information</a:t>
                      </a:r>
                      <a:endParaRPr lang="en-US" sz="1200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700133"/>
                  </a:ext>
                </a:extLst>
              </a:tr>
            </a:tbl>
          </a:graphicData>
        </a:graphic>
      </p:graphicFrame>
      <p:sp>
        <p:nvSpPr>
          <p:cNvPr id="12" name="Rechteck 11"/>
          <p:cNvSpPr/>
          <p:nvPr/>
        </p:nvSpPr>
        <p:spPr>
          <a:xfrm>
            <a:off x="457200" y="3072153"/>
            <a:ext cx="24064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i="1" dirty="0" smtClean="0">
                <a:solidFill>
                  <a:srgbClr val="7C7C7C"/>
                </a:solidFill>
              </a:rPr>
              <a:t>Bild:</a:t>
            </a:r>
            <a:r>
              <a:rPr lang="de-DE" sz="1000" i="1" dirty="0">
                <a:solidFill>
                  <a:srgbClr val="7C7C7C"/>
                </a:solidFill>
              </a:rPr>
              <a:t> </a:t>
            </a:r>
            <a:r>
              <a:rPr lang="de-DE" sz="1000" i="1" dirty="0">
                <a:solidFill>
                  <a:srgbClr val="333333"/>
                </a:solidFill>
                <a:hlinkClick r:id="rId3"/>
              </a:rPr>
              <a:t>https://book.fosteropenscience.eu/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6741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83FA9-7C11-B04D-BE6F-500EF6F49D2A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68313" y="3733767"/>
            <a:ext cx="7180861" cy="1167070"/>
          </a:xfrm>
        </p:spPr>
        <p:txBody>
          <a:bodyPr/>
          <a:lstStyle/>
          <a:p>
            <a:pPr marL="285750" indent="-285750"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Fördermittel</a:t>
            </a:r>
            <a:r>
              <a:rPr lang="en-GB" dirty="0" smtClean="0"/>
              <a:t>- und </a:t>
            </a:r>
            <a:r>
              <a:rPr lang="de-DE" dirty="0" smtClean="0"/>
              <a:t>Antragsberatung</a:t>
            </a:r>
          </a:p>
          <a:p>
            <a:pPr marL="285750" indent="-285750"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Gründerservice/Transferstelle</a:t>
            </a:r>
          </a:p>
          <a:p>
            <a:pPr marL="285750" indent="-285750"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EU-Büro</a:t>
            </a:r>
          </a:p>
          <a:p>
            <a:pPr marL="285750" indent="-285750"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Profilreferenten</a:t>
            </a:r>
          </a:p>
          <a:p>
            <a:pPr marL="285750" indent="-285750"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Kontaktstelle Forschungsdatenmanagement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68311" y="1004571"/>
            <a:ext cx="4046629" cy="895349"/>
          </a:xfrm>
        </p:spPr>
        <p:txBody>
          <a:bodyPr/>
          <a:lstStyle/>
          <a:p>
            <a:r>
              <a:rPr lang="en-GB" dirty="0" smtClean="0"/>
              <a:t>Referat Forschungsservice und </a:t>
            </a:r>
            <a:r>
              <a:rPr lang="de-DE" dirty="0" smtClean="0"/>
              <a:t>Technologietransfer</a:t>
            </a:r>
            <a:r>
              <a:rPr lang="en-GB" dirty="0" smtClean="0"/>
              <a:t> der TU Ilmenau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57200" y="305204"/>
            <a:ext cx="8226000" cy="691451"/>
          </a:xfrm>
        </p:spPr>
        <p:txBody>
          <a:bodyPr/>
          <a:lstStyle/>
          <a:p>
            <a:r>
              <a:rPr lang="de-DE" sz="2800" dirty="0" smtClean="0"/>
              <a:t>Wer</a:t>
            </a:r>
            <a:r>
              <a:rPr lang="en-GB" sz="2800" dirty="0" smtClean="0"/>
              <a:t> </a:t>
            </a:r>
            <a:r>
              <a:rPr lang="de-DE" sz="2800" dirty="0" smtClean="0"/>
              <a:t>ich bin</a:t>
            </a:r>
            <a:endParaRPr lang="de-DE" sz="28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84435"/>
            <a:ext cx="4057739" cy="118078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036711" y="3668794"/>
            <a:ext cx="3646488" cy="2229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ts val="2300"/>
              </a:lnSpc>
              <a:spcBef>
                <a:spcPts val="48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Mitglied DINI Unter-AGs DMPs und Schulungsmaterialien</a:t>
            </a:r>
          </a:p>
          <a:p>
            <a:pPr marL="298450" indent="-285750">
              <a:lnSpc>
                <a:spcPts val="2300"/>
              </a:lnSpc>
              <a:spcBef>
                <a:spcPts val="48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Mitglied RDA IG Research Data Management in Engineering</a:t>
            </a:r>
          </a:p>
          <a:p>
            <a:pPr marL="298450" indent="-285750">
              <a:lnSpc>
                <a:spcPts val="2300"/>
              </a:lnSpc>
              <a:spcBef>
                <a:spcPts val="48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600" spc="-5" dirty="0" smtClean="0">
                <a:solidFill>
                  <a:srgbClr val="003358"/>
                </a:solidFill>
                <a:latin typeface="Arial"/>
                <a:cs typeface="Arial"/>
              </a:rPr>
              <a:t>Redaktionsmitglied forschungsdaten.info</a:t>
            </a:r>
            <a:endParaRPr lang="de-DE" sz="1600" spc="-5" dirty="0">
              <a:solidFill>
                <a:srgbClr val="003358"/>
              </a:solidFill>
              <a:latin typeface="Arial"/>
              <a:cs typeface="Arial"/>
            </a:endParaRPr>
          </a:p>
          <a:p>
            <a:pPr marL="12700">
              <a:lnSpc>
                <a:spcPts val="2300"/>
              </a:lnSpc>
              <a:spcBef>
                <a:spcPts val="480"/>
              </a:spcBef>
            </a:pPr>
            <a:endParaRPr lang="en-GB" sz="1600" b="1" spc="-5" dirty="0">
              <a:solidFill>
                <a:srgbClr val="003358"/>
              </a:solidFill>
              <a:latin typeface="Arial"/>
              <a:cs typeface="Arial"/>
            </a:endParaRPr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>
            <a:off x="4836641" y="1014060"/>
            <a:ext cx="4046629" cy="8953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33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Sonstige Zugehörigkeiten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54" y="2091055"/>
            <a:ext cx="1369802" cy="37631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01" y="2328486"/>
            <a:ext cx="2219012" cy="86294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729" y="2386768"/>
            <a:ext cx="1794072" cy="885274"/>
          </a:xfrm>
          <a:prstGeom prst="rect">
            <a:avLst/>
          </a:prstGeom>
        </p:spPr>
      </p:pic>
      <p:sp>
        <p:nvSpPr>
          <p:cNvPr id="15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335448" y="6349711"/>
            <a:ext cx="4737507" cy="365125"/>
          </a:xfrm>
        </p:spPr>
        <p:txBody>
          <a:bodyPr/>
          <a:lstStyle/>
          <a:p>
            <a:r>
              <a:rPr lang="de-DE" sz="1000" b="0" dirty="0">
                <a:solidFill>
                  <a:schemeClr val="accent3"/>
                </a:solidFill>
              </a:rPr>
              <a:t>RDA-DE 2020</a:t>
            </a:r>
          </a:p>
        </p:txBody>
      </p:sp>
    </p:spTree>
    <p:extLst>
      <p:ext uri="{BB962C8B-B14F-4D97-AF65-F5344CB8AC3E}">
        <p14:creationId xmlns:p14="http://schemas.microsoft.com/office/powerpoint/2010/main" val="21002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83FA9-7C11-B04D-BE6F-500EF6F49D2A}" type="slidenum">
              <a:rPr lang="de-DE" smtClean="0"/>
              <a:t>20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F7900"/>
                </a:solidFill>
              </a:rPr>
              <a:t>FAIR ≠ OPEN</a:t>
            </a:r>
            <a:r>
              <a:rPr lang="de-DE" dirty="0" smtClean="0"/>
              <a:t> (nicht alle FAIRen Daten müssen offen sein und nicht alle offenen Daten sind auch automatisch FAIR)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Einhaltung der FAIR-Prinzipien ist an einigen Einrichtungen und Drittmittelgebern mittlerweile obligatorisch – relevante Leitlinien, Policies und Förderkriterien checken!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F7900"/>
                </a:solidFill>
              </a:rPr>
              <a:t>FAIRness</a:t>
            </a:r>
            <a:r>
              <a:rPr lang="de-DE" dirty="0" smtClean="0"/>
              <a:t> der eigenen Daten anhand der EUDAT </a:t>
            </a:r>
            <a:r>
              <a:rPr lang="de-DE" dirty="0" smtClean="0">
                <a:solidFill>
                  <a:srgbClr val="FF7900"/>
                </a:solidFill>
              </a:rPr>
              <a:t>Checkliste</a:t>
            </a:r>
            <a:r>
              <a:rPr lang="de-DE" dirty="0" smtClean="0"/>
              <a:t> überprüfen (</a:t>
            </a:r>
            <a:r>
              <a:rPr lang="de-DE" dirty="0" smtClean="0">
                <a:hlinkClick r:id="rId2"/>
              </a:rPr>
              <a:t>https://zenodo.org/record/1065991</a:t>
            </a:r>
            <a:r>
              <a:rPr lang="de-DE" dirty="0" smtClean="0"/>
              <a:t>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F7900"/>
                </a:solidFill>
              </a:rPr>
              <a:t>FAIRness</a:t>
            </a:r>
            <a:r>
              <a:rPr lang="de-DE" dirty="0" smtClean="0"/>
              <a:t> der eigenen Daten anhand des </a:t>
            </a:r>
            <a:r>
              <a:rPr lang="de-DE" dirty="0" smtClean="0">
                <a:solidFill>
                  <a:srgbClr val="FF7900"/>
                </a:solidFill>
              </a:rPr>
              <a:t>Self</a:t>
            </a:r>
            <a:r>
              <a:rPr lang="de-DE" dirty="0">
                <a:solidFill>
                  <a:srgbClr val="FF7900"/>
                </a:solidFill>
              </a:rPr>
              <a:t>-</a:t>
            </a:r>
            <a:r>
              <a:rPr lang="de-DE" dirty="0" smtClean="0">
                <a:solidFill>
                  <a:srgbClr val="FF7900"/>
                </a:solidFill>
              </a:rPr>
              <a:t>Assessment Tool</a:t>
            </a:r>
            <a:r>
              <a:rPr lang="de-DE" dirty="0" smtClean="0"/>
              <a:t>s überprüfen </a:t>
            </a:r>
            <a:r>
              <a:rPr lang="de-DE" dirty="0" smtClean="0">
                <a:hlinkClick r:id="rId3"/>
              </a:rPr>
              <a:t>https://www.ands-nectar-rds.org.au/fair-tool</a:t>
            </a:r>
            <a:endParaRPr lang="de-DE" dirty="0" smtClean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Bei Interesse: </a:t>
            </a:r>
            <a:r>
              <a:rPr lang="de-DE" dirty="0" smtClean="0">
                <a:solidFill>
                  <a:srgbClr val="FF7900"/>
                </a:solidFill>
              </a:rPr>
              <a:t>2. Thüringer FDM-Tage </a:t>
            </a:r>
            <a:r>
              <a:rPr lang="de-DE" dirty="0" smtClean="0"/>
              <a:t>im Juni 2020 unter dem Motto „Good Research Data Management: not just a FAIRytale“ (große Auftaktveranstaltung in Erfurt)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Die FAIR-Prinzipien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Gut zu wissen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8"/>
          </p:nvPr>
        </p:nvSpPr>
        <p:spPr>
          <a:xfrm>
            <a:off x="1259660" y="6280317"/>
            <a:ext cx="5791381" cy="366183"/>
          </a:xfrm>
        </p:spPr>
        <p:txBody>
          <a:bodyPr/>
          <a:lstStyle/>
          <a:p>
            <a:r>
              <a:rPr lang="de-DE" dirty="0" smtClean="0"/>
              <a:t>RDA-DE 2020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26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21</a:t>
            </a:fld>
            <a:endParaRPr lang="de-DE" dirty="0">
              <a:solidFill>
                <a:srgbClr val="A5A5A5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918000" y="3429000"/>
            <a:ext cx="8226000" cy="504156"/>
          </a:xfrm>
        </p:spPr>
        <p:txBody>
          <a:bodyPr>
            <a:noAutofit/>
          </a:bodyPr>
          <a:lstStyle/>
          <a:p>
            <a:pPr algn="ctr"/>
            <a:r>
              <a:rPr lang="en-GB" sz="4800" dirty="0" smtClean="0">
                <a:solidFill>
                  <a:srgbClr val="003359"/>
                </a:solidFill>
              </a:rPr>
              <a:t>Datenmanagementpläne</a:t>
            </a:r>
            <a:endParaRPr lang="en-GB" sz="4800" dirty="0">
              <a:solidFill>
                <a:srgbClr val="003359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1246096" y="6350019"/>
            <a:ext cx="5868988" cy="274638"/>
          </a:xfrm>
        </p:spPr>
        <p:txBody>
          <a:bodyPr/>
          <a:lstStyle/>
          <a:p>
            <a:pPr defTabSz="685800"/>
            <a:r>
              <a:rPr lang="de-DE" dirty="0" smtClean="0">
                <a:solidFill>
                  <a:srgbClr val="A5A5A5"/>
                </a:solidFill>
                <a:latin typeface="Arial" panose="020B0604020202020204"/>
              </a:rPr>
              <a:t>RDA-DE 2020</a:t>
            </a:r>
            <a:endParaRPr lang="de-DE" dirty="0">
              <a:solidFill>
                <a:srgbClr val="A5A5A5"/>
              </a:solidFill>
              <a:latin typeface="Arial" panose="020B0604020202020204"/>
            </a:endParaRPr>
          </a:p>
          <a:p>
            <a:pPr defTabSz="685800"/>
            <a:endParaRPr lang="de-DE" dirty="0">
              <a:solidFill>
                <a:srgbClr val="A5A5A5"/>
              </a:solidFill>
              <a:latin typeface="Arial" panose="020B0604020202020204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16"/>
            <a:ext cx="9192602" cy="51647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91873" y="4515306"/>
            <a:ext cx="5552127" cy="152028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txBody>
          <a:bodyPr vert="horz" lIns="0" tIns="0" rIns="0" bIns="0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1" kern="1200" dirty="0">
                <a:solidFill>
                  <a:srgbClr val="FF79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3700" dirty="0" smtClean="0">
                <a:solidFill>
                  <a:srgbClr val="0033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Datenmanagementplan </a:t>
            </a:r>
            <a:r>
              <a:rPr lang="en-GB" dirty="0" smtClean="0">
                <a:solidFill>
                  <a:srgbClr val="003359"/>
                </a:solidFill>
                <a:latin typeface="Calibri" panose="020F0502020204030204" pitchFamily="34" charset="0"/>
              </a:rPr>
              <a:t/>
            </a:r>
            <a:br>
              <a:rPr lang="en-GB" dirty="0" smtClean="0">
                <a:solidFill>
                  <a:srgbClr val="003359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rgbClr val="00335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xfrm>
            <a:off x="468313" y="1681238"/>
            <a:ext cx="8226000" cy="4130282"/>
          </a:xfrm>
        </p:spPr>
        <p:txBody>
          <a:bodyPr>
            <a:noAutofit/>
          </a:bodyPr>
          <a:lstStyle/>
          <a:p>
            <a:pPr marL="269976" indent="-269976">
              <a:buFont typeface="Arial" panose="020B0604020202020204" pitchFamily="34" charset="0"/>
              <a:buChar char="•"/>
              <a:defRPr/>
            </a:pPr>
            <a:r>
              <a:rPr lang="de-DE" sz="2000" dirty="0" smtClean="0"/>
              <a:t>welche Daten wie entstehen/erhoben werden</a:t>
            </a:r>
          </a:p>
          <a:p>
            <a:pPr marL="269976" indent="-269976">
              <a:buFont typeface="Arial" panose="020B0604020202020204" pitchFamily="34" charset="0"/>
              <a:buChar char="•"/>
              <a:defRPr/>
            </a:pPr>
            <a:r>
              <a:rPr lang="de-DE" sz="2000" dirty="0" smtClean="0"/>
              <a:t>wie diese dokumentiert werden</a:t>
            </a:r>
          </a:p>
          <a:p>
            <a:pPr marL="269976" indent="-269976">
              <a:buFont typeface="Arial" panose="020B0604020202020204" pitchFamily="34" charset="0"/>
              <a:buChar char="•"/>
              <a:defRPr/>
            </a:pPr>
            <a:r>
              <a:rPr lang="de-DE" sz="2000" dirty="0" smtClean="0"/>
              <a:t>wer Zugang dazu haben wird</a:t>
            </a:r>
          </a:p>
          <a:p>
            <a:pPr marL="269976" indent="-269976">
              <a:buFont typeface="Arial" panose="020B0604020202020204" pitchFamily="34" charset="0"/>
              <a:buChar char="•"/>
              <a:defRPr/>
            </a:pPr>
            <a:r>
              <a:rPr lang="de-DE" sz="2000" dirty="0" smtClean="0"/>
              <a:t>wo die Daten liegen</a:t>
            </a:r>
          </a:p>
          <a:p>
            <a:pPr marL="269976" indent="-269976">
              <a:buFont typeface="Arial" panose="020B0604020202020204" pitchFamily="34" charset="0"/>
              <a:buChar char="•"/>
              <a:defRPr/>
            </a:pPr>
            <a:r>
              <a:rPr lang="de-DE" sz="2000" dirty="0" smtClean="0"/>
              <a:t>durch wen sie wie gesichert werden</a:t>
            </a:r>
          </a:p>
          <a:p>
            <a:pPr marL="269976" indent="-269976">
              <a:buFont typeface="Arial" panose="020B0604020202020204" pitchFamily="34" charset="0"/>
              <a:buChar char="•"/>
              <a:defRPr/>
            </a:pPr>
            <a:r>
              <a:rPr lang="de-DE" sz="2000" dirty="0" smtClean="0"/>
              <a:t>wie sie archiviert werden</a:t>
            </a:r>
          </a:p>
          <a:p>
            <a:pPr marL="269976" indent="-269976">
              <a:buFont typeface="Arial" panose="020B0604020202020204" pitchFamily="34" charset="0"/>
              <a:buChar char="•"/>
              <a:defRPr/>
            </a:pPr>
            <a:r>
              <a:rPr lang="de-DE" sz="2000" dirty="0" smtClean="0"/>
              <a:t>ob und wie offen sie geteilt werden</a:t>
            </a:r>
          </a:p>
          <a:p>
            <a:pPr marL="269976" indent="-269976">
              <a:buFont typeface="Arial" panose="020B0604020202020204" pitchFamily="34" charset="0"/>
              <a:buChar char="•"/>
              <a:defRPr/>
            </a:pPr>
            <a:endParaRPr lang="de-DE" sz="2000" dirty="0" smtClean="0"/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de-DE" sz="2000" dirty="0" smtClean="0"/>
              <a:t> ist ein </a:t>
            </a:r>
            <a:r>
              <a:rPr lang="de-DE" sz="2000" dirty="0" smtClean="0">
                <a:solidFill>
                  <a:srgbClr val="FF7900"/>
                </a:solidFill>
              </a:rPr>
              <a:t>lebendes Dokument</a:t>
            </a:r>
            <a:r>
              <a:rPr lang="de-DE" sz="2000" dirty="0" smtClean="0"/>
              <a:t> und sollte </a:t>
            </a:r>
            <a:r>
              <a:rPr lang="de-DE" sz="2000" dirty="0" smtClean="0">
                <a:solidFill>
                  <a:schemeClr val="tx2"/>
                </a:solidFill>
              </a:rPr>
              <a:t>regelmäßig aktualisiert </a:t>
            </a:r>
            <a:r>
              <a:rPr lang="de-DE" sz="2000" dirty="0" smtClean="0"/>
              <a:t>werden!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de-DE" sz="2000" dirty="0" smtClean="0"/>
              <a:t> ist </a:t>
            </a:r>
            <a:r>
              <a:rPr lang="de-DE" sz="2000" dirty="0" smtClean="0">
                <a:solidFill>
                  <a:srgbClr val="FF7900"/>
                </a:solidFill>
              </a:rPr>
              <a:t>Voraussetzung</a:t>
            </a:r>
            <a:r>
              <a:rPr lang="de-DE" sz="2000" dirty="0" smtClean="0"/>
              <a:t> für Zugang zu einigen Fördermittel-Programmen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de-DE" sz="2000" dirty="0" smtClean="0"/>
              <a:t> spart Zeit und Nerven durch </a:t>
            </a:r>
            <a:r>
              <a:rPr lang="de-DE" sz="2000" dirty="0" smtClean="0">
                <a:solidFill>
                  <a:srgbClr val="FF7900"/>
                </a:solidFill>
              </a:rPr>
              <a:t>vorausschauendes Planen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de-DE" sz="2000" dirty="0" smtClean="0"/>
              <a:t> ist </a:t>
            </a:r>
            <a:r>
              <a:rPr lang="de-DE" sz="2000" dirty="0" smtClean="0">
                <a:solidFill>
                  <a:srgbClr val="FF7900"/>
                </a:solidFill>
              </a:rPr>
              <a:t>Grundlage</a:t>
            </a:r>
            <a:r>
              <a:rPr lang="de-DE" sz="2000" dirty="0" smtClean="0"/>
              <a:t> für FDM-relevante Teile </a:t>
            </a:r>
            <a:r>
              <a:rPr lang="de-DE" sz="2000" dirty="0" smtClean="0">
                <a:solidFill>
                  <a:srgbClr val="FF7900"/>
                </a:solidFill>
              </a:rPr>
              <a:t>der</a:t>
            </a:r>
            <a:r>
              <a:rPr lang="de-DE" sz="2000" dirty="0" smtClean="0"/>
              <a:t> </a:t>
            </a:r>
            <a:r>
              <a:rPr lang="de-DE" sz="2000" dirty="0" smtClean="0">
                <a:solidFill>
                  <a:srgbClr val="FF7900"/>
                </a:solidFill>
              </a:rPr>
              <a:t>Budget-Kalkulation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de-DE" sz="2000" dirty="0"/>
              <a:t> </a:t>
            </a:r>
            <a:r>
              <a:rPr lang="de-DE" sz="2000" dirty="0" smtClean="0"/>
              <a:t>sollte aus den o.g. Gründen so früh wie möglich begonnen werden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endParaRPr lang="en-GB" sz="2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Der Datenmanagementplan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468313" y="1075691"/>
            <a:ext cx="8226000" cy="895349"/>
          </a:xfrm>
        </p:spPr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eschreibt:</a:t>
            </a:r>
            <a:endParaRPr lang="en-GB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8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1000" dirty="0" smtClean="0"/>
              <a:t>RDA-DE 2020</a:t>
            </a:r>
            <a:endParaRPr lang="de-DE" sz="1000" dirty="0"/>
          </a:p>
        </p:txBody>
      </p:sp>
      <p:sp>
        <p:nvSpPr>
          <p:cNvPr id="6" name="Foliennummernplatzhalter 8"/>
          <p:cNvSpPr txBox="1">
            <a:spLocks/>
          </p:cNvSpPr>
          <p:nvPr/>
        </p:nvSpPr>
        <p:spPr>
          <a:xfrm>
            <a:off x="250825" y="6308725"/>
            <a:ext cx="838200" cy="3048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</a:rPr>
              <a:t>Seite 7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</p:spPr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22</a:t>
            </a:fld>
            <a:endParaRPr lang="de-DE" dirty="0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24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449688" y="2717135"/>
            <a:ext cx="8226000" cy="347520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b</a:t>
            </a:r>
            <a:r>
              <a:rPr lang="de-DE" sz="2000" dirty="0" smtClean="0"/>
              <a:t>ewährtes, webbasiertes</a:t>
            </a:r>
            <a:r>
              <a:rPr lang="de-DE" sz="2000" dirty="0"/>
              <a:t>, englischsprachiges Tool</a:t>
            </a:r>
          </a:p>
          <a:p>
            <a:pPr marL="285750" indent="-28575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viele Templates verschiedener Förderer </a:t>
            </a:r>
            <a:r>
              <a:rPr lang="de-DE" sz="2000" dirty="0" smtClean="0"/>
              <a:t>verfügbar</a:t>
            </a:r>
          </a:p>
          <a:p>
            <a:pPr marL="285750" indent="-28575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k</a:t>
            </a:r>
            <a:r>
              <a:rPr lang="de-DE" sz="2000" dirty="0" smtClean="0"/>
              <a:t>ein DFG-Template</a:t>
            </a:r>
            <a:endParaRPr lang="de-DE" sz="2000" dirty="0"/>
          </a:p>
          <a:p>
            <a:pPr marL="285750" indent="-28575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hlinkClick r:id="rId2"/>
              </a:rPr>
              <a:t>https://dmponline.dcc.ac.uk</a:t>
            </a:r>
            <a:endParaRPr lang="de-DE" sz="2000" dirty="0"/>
          </a:p>
          <a:p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Der Datenmanagement-Plan</a:t>
            </a:r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DMP-Tools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4294967295"/>
          </p:nvPr>
        </p:nvSpPr>
        <p:spPr>
          <a:xfrm>
            <a:off x="-287629" y="1979439"/>
            <a:ext cx="4040188" cy="6397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000" dirty="0" smtClean="0">
                <a:solidFill>
                  <a:srgbClr val="003359"/>
                </a:solidFill>
              </a:rPr>
              <a:t>	DMP Online</a:t>
            </a:r>
            <a:endParaRPr lang="de-DE" sz="2000" dirty="0">
              <a:solidFill>
                <a:srgbClr val="003359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quarter" idx="4294967295"/>
          </p:nvPr>
        </p:nvSpPr>
        <p:spPr>
          <a:xfrm>
            <a:off x="4645025" y="2717135"/>
            <a:ext cx="4498975" cy="39512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3359"/>
              </a:buClr>
            </a:pPr>
            <a:r>
              <a:rPr lang="de-DE" sz="2000" dirty="0">
                <a:solidFill>
                  <a:srgbClr val="003359"/>
                </a:solidFill>
              </a:rPr>
              <a:t>d</a:t>
            </a:r>
            <a:r>
              <a:rPr lang="de-DE" sz="2000" dirty="0" smtClean="0">
                <a:solidFill>
                  <a:srgbClr val="003359"/>
                </a:solidFill>
              </a:rPr>
              <a:t>eutschsprachiges DMP-Tool + Community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3359"/>
              </a:buClr>
            </a:pPr>
            <a:r>
              <a:rPr lang="de-DE" sz="2000" dirty="0">
                <a:solidFill>
                  <a:srgbClr val="003359"/>
                </a:solidFill>
              </a:rPr>
              <a:t>w</a:t>
            </a:r>
            <a:r>
              <a:rPr lang="de-DE" sz="2000" dirty="0" smtClean="0">
                <a:solidFill>
                  <a:srgbClr val="003359"/>
                </a:solidFill>
              </a:rPr>
              <a:t>ebbasiert und als App verfügbar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3359"/>
              </a:buClr>
            </a:pPr>
            <a:r>
              <a:rPr lang="de-DE" sz="2000" dirty="0" smtClean="0">
                <a:solidFill>
                  <a:srgbClr val="003359"/>
                </a:solidFill>
              </a:rPr>
              <a:t>Instanz muss selbst gehostet werden, oder: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3359"/>
              </a:buClr>
            </a:pPr>
            <a:r>
              <a:rPr lang="de-DE" sz="2000" dirty="0">
                <a:hlinkClick r:id="rId3" action="ppaction://hlinkfile"/>
              </a:rPr>
              <a:t>rdmo.forschungsdaten.info</a:t>
            </a:r>
            <a:endParaRPr lang="de-DE" sz="20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4294967295"/>
          </p:nvPr>
        </p:nvSpPr>
        <p:spPr>
          <a:xfrm>
            <a:off x="4562688" y="1969756"/>
            <a:ext cx="4041775" cy="6397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000" dirty="0" smtClean="0">
                <a:solidFill>
                  <a:srgbClr val="003359"/>
                </a:solidFill>
              </a:rPr>
              <a:t>RDMO </a:t>
            </a:r>
            <a:endParaRPr lang="de-DE" sz="2000" dirty="0">
              <a:solidFill>
                <a:srgbClr val="003359"/>
              </a:solidFill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1295400" y="6255174"/>
            <a:ext cx="1295400" cy="3048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20" y="4865071"/>
            <a:ext cx="737680" cy="73768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65" y="4879228"/>
            <a:ext cx="1824316" cy="8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5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xfrm>
            <a:off x="460801" y="1691517"/>
            <a:ext cx="8226000" cy="347520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1800" b="1" dirty="0" smtClean="0"/>
              <a:t>Auf zenodo.org:</a:t>
            </a:r>
          </a:p>
          <a:p>
            <a:pPr marL="0" indent="0">
              <a:buNone/>
              <a:defRPr/>
            </a:pPr>
            <a:endParaRPr lang="de-DE" sz="1800" dirty="0" smtClean="0"/>
          </a:p>
          <a:p>
            <a:pPr marL="0" indent="0">
              <a:buNone/>
              <a:defRPr/>
            </a:pPr>
            <a:r>
              <a:rPr lang="de-DE" sz="1800" dirty="0" smtClean="0"/>
              <a:t>Helix Nebula – Beispiel aus der Hochenergiephysik</a:t>
            </a:r>
          </a:p>
          <a:p>
            <a:pPr marL="0" indent="0">
              <a:buNone/>
              <a:defRPr/>
            </a:pPr>
            <a:r>
              <a:rPr lang="de-DE" sz="1800" dirty="0" smtClean="0">
                <a:hlinkClick r:id="rId3"/>
              </a:rPr>
              <a:t>https://zenodo.org/record/48171#.WATexnriF40</a:t>
            </a:r>
            <a:endParaRPr lang="de-DE" sz="1800" dirty="0" smtClean="0"/>
          </a:p>
          <a:p>
            <a:pPr marL="0" indent="0">
              <a:buNone/>
              <a:defRPr/>
            </a:pPr>
            <a:r>
              <a:rPr lang="de-DE" sz="1800" dirty="0" smtClean="0"/>
              <a:t> Tweether – Beispiel aus den Ingenieurswissenschaften (Mikroelektronik)</a:t>
            </a:r>
          </a:p>
          <a:p>
            <a:pPr marL="0" indent="0">
              <a:buNone/>
              <a:defRPr/>
            </a:pPr>
            <a:r>
              <a:rPr lang="de-DE" sz="1800" dirty="0" smtClean="0">
                <a:hlinkClick r:id="rId4"/>
              </a:rPr>
              <a:t>https://zenodo.org/record/55791#.WATei3riF40</a:t>
            </a:r>
            <a:endParaRPr lang="de-DE" sz="1800" dirty="0" smtClean="0"/>
          </a:p>
          <a:p>
            <a:pPr marL="0" indent="0">
              <a:buNone/>
              <a:defRPr/>
            </a:pPr>
            <a:r>
              <a:rPr lang="de-DE" sz="1800" dirty="0" smtClean="0"/>
              <a:t>  AutoPost – Beispiel aus der Informations- und Kommunikationstechnik</a:t>
            </a:r>
          </a:p>
          <a:p>
            <a:pPr marL="0" indent="0">
              <a:buNone/>
              <a:defRPr/>
            </a:pPr>
            <a:r>
              <a:rPr lang="de-DE" sz="1800" dirty="0" smtClean="0">
                <a:solidFill>
                  <a:srgbClr val="003359"/>
                </a:solidFill>
                <a:hlinkClick r:id="rId5"/>
              </a:rPr>
              <a:t>https://zenodo.org/record/56107#.WATefXriF40</a:t>
            </a:r>
            <a:endParaRPr lang="de-DE" sz="1800" dirty="0" smtClean="0">
              <a:solidFill>
                <a:srgbClr val="003359"/>
              </a:solidFill>
            </a:endParaRPr>
          </a:p>
          <a:p>
            <a:pPr marL="0" indent="0">
              <a:buNone/>
              <a:defRPr/>
            </a:pPr>
            <a:endParaRPr lang="de-DE" sz="1800" dirty="0" smtClean="0">
              <a:solidFill>
                <a:srgbClr val="003359"/>
              </a:solidFill>
            </a:endParaRPr>
          </a:p>
          <a:p>
            <a:pPr marL="0" indent="0">
              <a:buNone/>
              <a:defRPr/>
            </a:pPr>
            <a:r>
              <a:rPr lang="de-DE" sz="1800" b="1" dirty="0" smtClean="0">
                <a:solidFill>
                  <a:srgbClr val="003359"/>
                </a:solidFill>
              </a:rPr>
              <a:t>Auf den Seiten der HU Berlin</a:t>
            </a:r>
            <a:r>
              <a:rPr lang="de-DE" sz="1800" dirty="0" smtClean="0">
                <a:solidFill>
                  <a:srgbClr val="003359"/>
                </a:solidFill>
              </a:rPr>
              <a:t> für verschiedene Förderer (DFG, BMBF, EU):</a:t>
            </a:r>
          </a:p>
          <a:p>
            <a:pPr marL="0" indent="0">
              <a:buNone/>
              <a:defRPr/>
            </a:pPr>
            <a:r>
              <a:rPr lang="de-DE" sz="1800" dirty="0" smtClean="0">
                <a:hlinkClick r:id="rId6"/>
              </a:rPr>
              <a:t>https://www.cms.hu-berlin.de/de/dl/dataman/arbeiten/dmp_erstellen</a:t>
            </a:r>
            <a:endParaRPr lang="de-DE" sz="1800" dirty="0" smtClean="0"/>
          </a:p>
          <a:p>
            <a:pPr marL="0" indent="0">
              <a:buNone/>
              <a:defRPr/>
            </a:pPr>
            <a:endParaRPr lang="de-DE" sz="1800" dirty="0" smtClean="0"/>
          </a:p>
          <a:p>
            <a:pPr marL="0" indent="0">
              <a:buNone/>
              <a:defRPr/>
            </a:pPr>
            <a:r>
              <a:rPr lang="de-DE" sz="1800" b="1" dirty="0" smtClean="0"/>
              <a:t>Im Libre DMP Catalogue:</a:t>
            </a:r>
          </a:p>
          <a:p>
            <a:pPr marL="0" indent="0">
              <a:buNone/>
              <a:defRPr/>
            </a:pPr>
            <a:r>
              <a:rPr lang="de-DE" sz="1800" dirty="0" smtClean="0">
                <a:hlinkClick r:id="rId7"/>
              </a:rPr>
              <a:t>https://libereurope.eu/dmpcatalogue/</a:t>
            </a:r>
            <a:endParaRPr lang="de-DE" sz="1800" dirty="0" smtClean="0"/>
          </a:p>
          <a:p>
            <a:pPr marL="0" indent="0">
              <a:buNone/>
              <a:defRPr/>
            </a:pPr>
            <a:endParaRPr lang="en-US" sz="1800" dirty="0"/>
          </a:p>
          <a:p>
            <a:pPr marL="0" indent="0">
              <a:buNone/>
              <a:defRPr/>
            </a:pPr>
            <a:endParaRPr lang="en-US" sz="1800" dirty="0"/>
          </a:p>
          <a:p>
            <a:pPr marL="0" indent="0">
              <a:buNone/>
              <a:defRPr/>
            </a:pPr>
            <a:endParaRPr lang="en-US" sz="1000" dirty="0">
              <a:solidFill>
                <a:schemeClr val="accent3"/>
              </a:solidFill>
              <a:latin typeface="+mn-lt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Der Datenmanagement-Plan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468313" y="953771"/>
            <a:ext cx="8226000" cy="895349"/>
          </a:xfrm>
        </p:spPr>
        <p:txBody>
          <a:bodyPr/>
          <a:lstStyle/>
          <a:p>
            <a:r>
              <a:rPr lang="en-GB" dirty="0" smtClean="0"/>
              <a:t>Beispiel-DMPs</a:t>
            </a:r>
            <a:endParaRPr lang="en-GB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8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1000" dirty="0" smtClean="0"/>
              <a:t>RDA-DE 2020</a:t>
            </a:r>
            <a:endParaRPr lang="de-DE" sz="1000" dirty="0"/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239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25</a:t>
            </a:fld>
            <a:endParaRPr lang="de-DE" dirty="0">
              <a:solidFill>
                <a:srgbClr val="A5A5A5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80209" y="2673864"/>
            <a:ext cx="8226000" cy="504156"/>
          </a:xfrm>
        </p:spPr>
        <p:txBody>
          <a:bodyPr>
            <a:noAutofit/>
          </a:bodyPr>
          <a:lstStyle/>
          <a:p>
            <a:pPr algn="ctr"/>
            <a:r>
              <a:rPr lang="en-GB" sz="4800" dirty="0" smtClean="0">
                <a:solidFill>
                  <a:srgbClr val="003359"/>
                </a:solidFill>
              </a:rPr>
              <a:t>Nachhaltigkeit: Datenformate und Speichermedien</a:t>
            </a:r>
            <a:endParaRPr lang="en-GB" sz="4800" dirty="0">
              <a:solidFill>
                <a:srgbClr val="003359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1246096" y="6350019"/>
            <a:ext cx="5868988" cy="274638"/>
          </a:xfrm>
        </p:spPr>
        <p:txBody>
          <a:bodyPr/>
          <a:lstStyle/>
          <a:p>
            <a:pPr defTabSz="685800"/>
            <a:r>
              <a:rPr lang="de-DE" dirty="0" smtClean="0">
                <a:solidFill>
                  <a:srgbClr val="A5A5A5"/>
                </a:solidFill>
                <a:latin typeface="Arial" panose="020B0604020202020204"/>
              </a:rPr>
              <a:t>RDA-DE 2020</a:t>
            </a:r>
            <a:endParaRPr lang="de-DE" dirty="0">
              <a:solidFill>
                <a:srgbClr val="A5A5A5"/>
              </a:solidFill>
              <a:latin typeface="Arial" panose="020B0604020202020204"/>
            </a:endParaRPr>
          </a:p>
          <a:p>
            <a:pPr defTabSz="685800"/>
            <a:endParaRPr lang="de-DE" dirty="0">
              <a:solidFill>
                <a:srgbClr val="A5A5A5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624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97D4C-8DDB-44B4-B504-A023093F4EF0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460801" y="1671197"/>
            <a:ext cx="8226000" cy="3475204"/>
          </a:xfrm>
        </p:spPr>
        <p:txBody>
          <a:bodyPr/>
          <a:lstStyle/>
          <a:p>
            <a:r>
              <a:rPr lang="de-DE" dirty="0" smtClean="0"/>
              <a:t>Nachhaltige Formate (für die Archivierung geeignet) sind:</a:t>
            </a:r>
            <a:endParaRPr lang="de-DE" dirty="0"/>
          </a:p>
          <a:p>
            <a:pPr marL="285750" indent="-285750"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 unverschlüsselt</a:t>
            </a:r>
            <a:r>
              <a:rPr lang="de-DE" dirty="0"/>
              <a:t>, nicht </a:t>
            </a:r>
            <a:r>
              <a:rPr lang="de-DE" dirty="0" smtClean="0"/>
              <a:t>komprimiert, idealerweise offen, </a:t>
            </a:r>
            <a:r>
              <a:rPr lang="de-DE" dirty="0"/>
              <a:t>standardisiert, </a:t>
            </a:r>
            <a:r>
              <a:rPr lang="de-DE" dirty="0" smtClean="0"/>
              <a:t>verlustarm/frei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Liegen Daten in einem proprietären Format vor (Originalsoftware-Format wie bspw. MatLab), diese immer auch in einem </a:t>
            </a:r>
            <a:r>
              <a:rPr lang="de-DE" dirty="0" smtClean="0"/>
              <a:t>offenen/nachhaltigen </a:t>
            </a:r>
            <a:r>
              <a:rPr lang="de-DE" dirty="0"/>
              <a:t>Format ablegen!</a:t>
            </a:r>
          </a:p>
          <a:p>
            <a:endParaRPr lang="de-DE" dirty="0"/>
          </a:p>
          <a:p>
            <a:r>
              <a:rPr lang="de-DE" dirty="0"/>
              <a:t>(Langzeit)Archivierung kostet oft Geld (Infrastruktur) und Zeit </a:t>
            </a:r>
            <a:r>
              <a:rPr lang="de-DE" dirty="0" smtClean="0"/>
              <a:t>(Bereinigung, Konvertierung und Formatanpassung, </a:t>
            </a:r>
            <a:r>
              <a:rPr lang="de-DE" dirty="0"/>
              <a:t>Metadaten). Planen Sie frühzeitig!</a:t>
            </a:r>
          </a:p>
          <a:p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Nachhaltigkeit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468313" y="1004571"/>
            <a:ext cx="8226000" cy="448503"/>
          </a:xfrm>
        </p:spPr>
        <p:txBody>
          <a:bodyPr/>
          <a:lstStyle/>
          <a:p>
            <a:r>
              <a:rPr lang="en-GB" dirty="0" smtClean="0"/>
              <a:t>Datenformate I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1229360" y="6232526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61430"/>
            <a:ext cx="8117840" cy="135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97D4C-8DDB-44B4-B504-A023093F4EF0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Nachhaltigkeit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Datenformate II</a:t>
            </a:r>
            <a:endParaRPr lang="en-GB" dirty="0"/>
          </a:p>
        </p:txBody>
      </p:sp>
      <p:sp>
        <p:nvSpPr>
          <p:cNvPr id="9" name="Inhaltsplatzhalter 8"/>
          <p:cNvSpPr>
            <a:spLocks noGrp="1"/>
          </p:cNvSpPr>
          <p:nvPr>
            <p:ph idx="4294967295"/>
          </p:nvPr>
        </p:nvSpPr>
        <p:spPr>
          <a:xfrm>
            <a:off x="468313" y="4902736"/>
            <a:ext cx="8364537" cy="7191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000" dirty="0"/>
              <a:t>Mehr Informationen: https://www.forschungsdaten.info/themen/bewahren-und-nachnutzen/formate-erhalten/</a:t>
            </a:r>
            <a:endParaRPr lang="de-DE" sz="2000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0" y="6240463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6885"/>
            <a:ext cx="8191904" cy="255726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270408" y="4371568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Quelle: Kerstin </a:t>
            </a:r>
            <a:r>
              <a:rPr lang="de-DE" sz="1000" dirty="0"/>
              <a:t>H</a:t>
            </a:r>
            <a:r>
              <a:rPr lang="de-DE" sz="1000" dirty="0" smtClean="0"/>
              <a:t>elbig, Einführung in das Forschungsdatenmanagement </a:t>
            </a:r>
            <a:r>
              <a:rPr lang="en-US" sz="1000" dirty="0"/>
              <a:t>RDA-DE-Trainings-Workshop </a:t>
            </a:r>
            <a:r>
              <a:rPr lang="en-US" sz="1000" dirty="0" smtClean="0"/>
              <a:t>A1, 2017.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9801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28</a:t>
            </a:fld>
            <a:endParaRPr lang="de-DE" dirty="0">
              <a:solidFill>
                <a:srgbClr val="A5A5A5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Nachhaltigkeit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Lebensdauer von Speichermedien</a:t>
            </a:r>
            <a:endParaRPr lang="en-GB" dirty="0"/>
          </a:p>
        </p:txBody>
      </p:sp>
      <p:graphicFrame>
        <p:nvGraphicFramePr>
          <p:cNvPr id="8" name="Inhaltsplatzhalter 6"/>
          <p:cNvGraphicFramePr>
            <a:graphicFrameLocks/>
          </p:cNvGraphicFramePr>
          <p:nvPr>
            <p:extLst/>
          </p:nvPr>
        </p:nvGraphicFramePr>
        <p:xfrm>
          <a:off x="468313" y="2190395"/>
          <a:ext cx="8128757" cy="317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ußzeilenplatzhalter 2"/>
          <p:cNvSpPr txBox="1">
            <a:spLocks/>
          </p:cNvSpPr>
          <p:nvPr/>
        </p:nvSpPr>
        <p:spPr>
          <a:xfrm>
            <a:off x="1239340" y="6280317"/>
            <a:ext cx="5430005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de-DE" sz="1000" dirty="0"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RDA-DE 2020</a:t>
            </a:r>
          </a:p>
        </p:txBody>
      </p:sp>
    </p:spTree>
    <p:extLst>
      <p:ext uri="{BB962C8B-B14F-4D97-AF65-F5344CB8AC3E}">
        <p14:creationId xmlns:p14="http://schemas.microsoft.com/office/powerpoint/2010/main" val="16776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29</a:t>
            </a:fld>
            <a:endParaRPr lang="de-DE" dirty="0">
              <a:solidFill>
                <a:srgbClr val="A5A5A5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80209" y="2673864"/>
            <a:ext cx="8226000" cy="504156"/>
          </a:xfrm>
        </p:spPr>
        <p:txBody>
          <a:bodyPr>
            <a:noAutofit/>
          </a:bodyPr>
          <a:lstStyle/>
          <a:p>
            <a:pPr algn="ctr"/>
            <a:r>
              <a:rPr lang="en-GB" sz="4800" dirty="0" err="1" smtClean="0">
                <a:solidFill>
                  <a:srgbClr val="003359"/>
                </a:solidFill>
              </a:rPr>
              <a:t>Persistente</a:t>
            </a:r>
            <a:r>
              <a:rPr lang="en-GB" sz="4800" dirty="0" smtClean="0">
                <a:solidFill>
                  <a:srgbClr val="003359"/>
                </a:solidFill>
              </a:rPr>
              <a:t> </a:t>
            </a:r>
            <a:r>
              <a:rPr lang="en-GB" sz="4800" dirty="0" err="1" smtClean="0">
                <a:solidFill>
                  <a:srgbClr val="003359"/>
                </a:solidFill>
              </a:rPr>
              <a:t>Identifikation</a:t>
            </a:r>
            <a:endParaRPr lang="en-GB" sz="4800" dirty="0">
              <a:solidFill>
                <a:srgbClr val="003359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1246096" y="6350019"/>
            <a:ext cx="5868988" cy="274638"/>
          </a:xfrm>
        </p:spPr>
        <p:txBody>
          <a:bodyPr/>
          <a:lstStyle/>
          <a:p>
            <a:pPr defTabSz="685800"/>
            <a:r>
              <a:rPr lang="de-DE" dirty="0" smtClean="0">
                <a:solidFill>
                  <a:srgbClr val="A5A5A5"/>
                </a:solidFill>
                <a:latin typeface="Arial" panose="020B0604020202020204"/>
              </a:rPr>
              <a:t>RDA-DE 2020</a:t>
            </a:r>
            <a:endParaRPr lang="de-DE" dirty="0">
              <a:solidFill>
                <a:srgbClr val="A5A5A5"/>
              </a:solidFill>
              <a:latin typeface="Arial" panose="020B0604020202020204"/>
            </a:endParaRPr>
          </a:p>
          <a:p>
            <a:pPr defTabSz="685800"/>
            <a:endParaRPr lang="de-DE" dirty="0">
              <a:solidFill>
                <a:srgbClr val="A5A5A5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68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603" y="300468"/>
            <a:ext cx="8229600" cy="433965"/>
          </a:xfrm>
        </p:spPr>
        <p:txBody>
          <a:bodyPr/>
          <a:lstStyle/>
          <a:p>
            <a:r>
              <a:rPr lang="de-DE" sz="2800" dirty="0" smtClean="0"/>
              <a:t>Wer ich bin</a:t>
            </a:r>
            <a:endParaRPr lang="de-DE" sz="28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19.03.2018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www.tu-ilmenau.de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cxnSp>
        <p:nvCxnSpPr>
          <p:cNvPr id="10" name="Gerader Verbinder 9"/>
          <p:cNvCxnSpPr/>
          <p:nvPr/>
        </p:nvCxnSpPr>
        <p:spPr bwMode="auto">
          <a:xfrm>
            <a:off x="6012160" y="3284984"/>
            <a:ext cx="3600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r Verbinder 14"/>
          <p:cNvCxnSpPr/>
          <p:nvPr/>
        </p:nvCxnSpPr>
        <p:spPr bwMode="auto">
          <a:xfrm>
            <a:off x="6516216" y="3284984"/>
            <a:ext cx="360040" cy="14401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r Verbinder 16"/>
          <p:cNvCxnSpPr/>
          <p:nvPr/>
        </p:nvCxnSpPr>
        <p:spPr bwMode="auto">
          <a:xfrm flipH="1">
            <a:off x="5781675" y="3501008"/>
            <a:ext cx="1094581" cy="6042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feld 23"/>
          <p:cNvSpPr txBox="1"/>
          <p:nvPr/>
        </p:nvSpPr>
        <p:spPr>
          <a:xfrm>
            <a:off x="496310" y="1573899"/>
            <a:ext cx="36480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Laufzeit: 3 Jahre (seit 10/18)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Koordination: Kontaktstelle Forschungsdatenmanagement der FSU Jena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400" dirty="0">
              <a:solidFill>
                <a:srgbClr val="003359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003359"/>
                </a:solidFill>
              </a:rPr>
              <a:t>Förderung </a:t>
            </a:r>
            <a:r>
              <a:rPr lang="de-DE" sz="1400" dirty="0" smtClean="0">
                <a:solidFill>
                  <a:srgbClr val="003359"/>
                </a:solidFill>
              </a:rPr>
              <a:t>zu </a:t>
            </a:r>
            <a:r>
              <a:rPr lang="de-DE" sz="1400" dirty="0">
                <a:solidFill>
                  <a:srgbClr val="003359"/>
                </a:solidFill>
              </a:rPr>
              <a:t>50% durch das </a:t>
            </a:r>
            <a:r>
              <a:rPr lang="de-DE" sz="1400" dirty="0" smtClean="0">
                <a:solidFill>
                  <a:srgbClr val="003359"/>
                </a:solidFill>
              </a:rPr>
              <a:t>TMWWDG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dirty="0">
                <a:solidFill>
                  <a:srgbClr val="003359"/>
                </a:solidFill>
              </a:rPr>
              <a:t>z</a:t>
            </a:r>
            <a:r>
              <a:rPr lang="de-DE" sz="1400" dirty="0" smtClean="0">
                <a:solidFill>
                  <a:srgbClr val="003359"/>
                </a:solidFill>
              </a:rPr>
              <a:t>uständig für alle Thüringer Hochschulen (inkl. HAWs)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Beratungs- und Schulungsangebote,</a:t>
            </a: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Informationsmaterialien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400" dirty="0">
              <a:solidFill>
                <a:srgbClr val="003359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dirty="0" smtClean="0">
                <a:solidFill>
                  <a:srgbClr val="003359"/>
                </a:solidFill>
              </a:rPr>
              <a:t>Organisation der Thüringer FDM-Tage (Juni 2019, 2020)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b="1" dirty="0" smtClean="0">
                <a:solidFill>
                  <a:srgbClr val="003359"/>
                </a:solidFill>
                <a:latin typeface="Arial" pitchFamily="34" charset="0"/>
                <a:ea typeface="ＭＳ Ｐゴシック" pitchFamily="34" charset="-128"/>
              </a:rPr>
              <a:t>www.forschungsdaten-thueringen.de</a:t>
            </a: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4144337" y="1417283"/>
            <a:ext cx="4743758" cy="4384113"/>
            <a:chOff x="3635896" y="1196752"/>
            <a:chExt cx="5382480" cy="4581128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6" y="1196752"/>
              <a:ext cx="5382480" cy="4581128"/>
            </a:xfrm>
            <a:prstGeom prst="rect">
              <a:avLst/>
            </a:prstGeom>
            <a:ln>
              <a:solidFill>
                <a:srgbClr val="003359"/>
              </a:solidFill>
            </a:ln>
          </p:spPr>
        </p:pic>
        <p:grpSp>
          <p:nvGrpSpPr>
            <p:cNvPr id="28" name="Gruppieren 27"/>
            <p:cNvGrpSpPr/>
            <p:nvPr/>
          </p:nvGrpSpPr>
          <p:grpSpPr>
            <a:xfrm>
              <a:off x="5781675" y="3291458"/>
              <a:ext cx="1094581" cy="820291"/>
              <a:chOff x="5781675" y="3291458"/>
              <a:chExt cx="1094581" cy="820291"/>
            </a:xfrm>
          </p:grpSpPr>
          <p:cxnSp>
            <p:nvCxnSpPr>
              <p:cNvPr id="23" name="Gerader Verbinder 22"/>
              <p:cNvCxnSpPr/>
              <p:nvPr/>
            </p:nvCxnSpPr>
            <p:spPr bwMode="auto">
              <a:xfrm flipH="1">
                <a:off x="5781675" y="3356992"/>
                <a:ext cx="158477" cy="74828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335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Gerader Verbinder 24"/>
              <p:cNvCxnSpPr/>
              <p:nvPr/>
            </p:nvCxnSpPr>
            <p:spPr bwMode="auto">
              <a:xfrm>
                <a:off x="6012160" y="3291458"/>
                <a:ext cx="36004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335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Gerader Verbinder 25"/>
              <p:cNvCxnSpPr/>
              <p:nvPr/>
            </p:nvCxnSpPr>
            <p:spPr bwMode="auto">
              <a:xfrm>
                <a:off x="6516216" y="3291458"/>
                <a:ext cx="36004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335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Gerader Verbinder 26"/>
              <p:cNvCxnSpPr/>
              <p:nvPr/>
            </p:nvCxnSpPr>
            <p:spPr bwMode="auto">
              <a:xfrm flipH="1">
                <a:off x="5781675" y="3507482"/>
                <a:ext cx="1094581" cy="60426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335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38" y="5289178"/>
            <a:ext cx="1107212" cy="508448"/>
          </a:xfrm>
          <a:prstGeom prst="rect">
            <a:avLst/>
          </a:prstGeom>
        </p:spPr>
      </p:pic>
      <p:sp>
        <p:nvSpPr>
          <p:cNvPr id="20" name="Textplatzhalter 4"/>
          <p:cNvSpPr txBox="1">
            <a:spLocks/>
          </p:cNvSpPr>
          <p:nvPr/>
        </p:nvSpPr>
        <p:spPr>
          <a:xfrm>
            <a:off x="496310" y="635763"/>
            <a:ext cx="8226000" cy="8953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 smtClean="0"/>
              <a:t>Kompetenznetzwerk Forschungsdatenmanagement der Thüringer Hochschulen (TKFDM)</a:t>
            </a:r>
            <a:endParaRPr lang="de-DE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852" y="1412443"/>
            <a:ext cx="1504243" cy="1184341"/>
          </a:xfrm>
          <a:prstGeom prst="rect">
            <a:avLst/>
          </a:prstGeom>
        </p:spPr>
      </p:pic>
      <p:sp>
        <p:nvSpPr>
          <p:cNvPr id="21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468000" y="6231134"/>
            <a:ext cx="661260" cy="365125"/>
          </a:xfrm>
        </p:spPr>
        <p:txBody>
          <a:bodyPr/>
          <a:lstStyle/>
          <a:p>
            <a:fld id="{C8083FA9-7C11-B04D-BE6F-500EF6F49D2A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2" name="Fußzeilenplatzhalter 5"/>
          <p:cNvSpPr txBox="1">
            <a:spLocks/>
          </p:cNvSpPr>
          <p:nvPr/>
        </p:nvSpPr>
        <p:spPr>
          <a:xfrm>
            <a:off x="1192013" y="6304128"/>
            <a:ext cx="4737507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>
                <a:solidFill>
                  <a:schemeClr val="accent3"/>
                </a:solidFill>
              </a:rPr>
              <a:t>RDA-DE 2020</a:t>
            </a:r>
            <a:endParaRPr lang="de-DE" sz="1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spcBef>
                <a:spcPts val="120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dauerhafter (persistenter), digitaler </a:t>
            </a:r>
            <a:r>
              <a:rPr lang="de-DE" dirty="0" err="1"/>
              <a:t>Identifikator</a:t>
            </a:r>
            <a:r>
              <a:rPr lang="de-DE" dirty="0"/>
              <a:t>, bestehend aus Ziffern und/oder alphanumerischen </a:t>
            </a:r>
            <a:r>
              <a:rPr lang="de-DE" dirty="0" smtClean="0"/>
              <a:t>Zeichen</a:t>
            </a:r>
          </a:p>
          <a:p>
            <a:pPr>
              <a:spcBef>
                <a:spcPts val="1200"/>
              </a:spcBef>
              <a:buClr>
                <a:srgbClr val="003359"/>
              </a:buClr>
            </a:pPr>
            <a:r>
              <a:rPr lang="de-DE" dirty="0" smtClean="0">
                <a:solidFill>
                  <a:srgbClr val="FF7900"/>
                </a:solidFill>
              </a:rPr>
              <a:t>	10.5281/zenodo.3686572</a:t>
            </a:r>
            <a:endParaRPr lang="de-DE" dirty="0">
              <a:solidFill>
                <a:srgbClr val="FF7900"/>
              </a:solidFill>
            </a:endParaRPr>
          </a:p>
          <a:p>
            <a:pPr marL="342900" indent="-342900">
              <a:spcBef>
                <a:spcPts val="120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verweist direkt und ortsunabhängig auf ein digitales Objekt (Publikation, Datensatz, Person)</a:t>
            </a:r>
          </a:p>
          <a:p>
            <a:pPr marL="342900" indent="-342900">
              <a:spcBef>
                <a:spcPts val="120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meist genutzte Systeme für Daten/Publikationen: </a:t>
            </a:r>
            <a:r>
              <a:rPr lang="de-DE" dirty="0" smtClean="0"/>
              <a:t>DOI (Digital </a:t>
            </a:r>
            <a:r>
              <a:rPr lang="de-DE" dirty="0" err="1" smtClean="0"/>
              <a:t>Object</a:t>
            </a:r>
            <a:r>
              <a:rPr lang="de-DE" dirty="0" smtClean="0"/>
              <a:t> Identifier), URN (Uniform </a:t>
            </a:r>
            <a:r>
              <a:rPr lang="de-DE" dirty="0" err="1" smtClean="0"/>
              <a:t>Resource</a:t>
            </a:r>
            <a:r>
              <a:rPr lang="de-DE" dirty="0" smtClean="0"/>
              <a:t> Name) </a:t>
            </a:r>
            <a:r>
              <a:rPr lang="de-DE" dirty="0"/>
              <a:t>und handle</a:t>
            </a:r>
          </a:p>
          <a:p>
            <a:pPr marL="342900" indent="-342900">
              <a:spcBef>
                <a:spcPts val="120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meist genutzte Systeme für Personen: </a:t>
            </a:r>
            <a:r>
              <a:rPr lang="de-DE" dirty="0" err="1"/>
              <a:t>ResearcherID</a:t>
            </a:r>
            <a:r>
              <a:rPr lang="de-DE" dirty="0"/>
              <a:t> (gehört zu Thompson-Reuters, </a:t>
            </a:r>
            <a:r>
              <a:rPr lang="de-DE" dirty="0" err="1"/>
              <a:t>for</a:t>
            </a:r>
            <a:r>
              <a:rPr lang="de-DE" dirty="0"/>
              <a:t>-profit), ORCiD (</a:t>
            </a:r>
            <a:r>
              <a:rPr lang="de-DE" dirty="0" err="1"/>
              <a:t>unabhänig</a:t>
            </a:r>
            <a:r>
              <a:rPr lang="de-DE" dirty="0"/>
              <a:t>, not-</a:t>
            </a:r>
            <a:r>
              <a:rPr lang="de-DE" dirty="0" err="1"/>
              <a:t>for</a:t>
            </a:r>
            <a:r>
              <a:rPr lang="de-DE" dirty="0"/>
              <a:t>-profit) </a:t>
            </a:r>
            <a:r>
              <a:rPr lang="de-DE" dirty="0">
                <a:sym typeface="Wingdings" panose="05000000000000000000" pitchFamily="2" charset="2"/>
              </a:rPr>
              <a:t> Empfehlung</a:t>
            </a:r>
            <a:endParaRPr lang="de-DE" dirty="0"/>
          </a:p>
          <a:p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 smtClean="0"/>
              <a:t>Persistente</a:t>
            </a:r>
            <a:r>
              <a:rPr lang="en-GB" dirty="0" smtClean="0"/>
              <a:t> </a:t>
            </a:r>
            <a:r>
              <a:rPr lang="en-GB" dirty="0" err="1" smtClean="0"/>
              <a:t>Identifikation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Definition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263192" y="6249906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887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913119" y="1615439"/>
            <a:ext cx="2792307" cy="4038961"/>
          </a:xfrm>
        </p:spPr>
        <p:txBody>
          <a:bodyPr/>
          <a:lstStyle/>
          <a:p>
            <a:r>
              <a:rPr lang="de-DE" sz="1800" dirty="0"/>
              <a:t>Eine ORCiD verweist immer eindeutig auf die selbe Person und bleibt auch persistent bei:</a:t>
            </a:r>
          </a:p>
          <a:p>
            <a:endParaRPr lang="de-DE" sz="1800" dirty="0"/>
          </a:p>
          <a:p>
            <a:pPr marL="342900" indent="-342900">
              <a:lnSpc>
                <a:spcPct val="15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Namensänderung</a:t>
            </a:r>
          </a:p>
          <a:p>
            <a:pPr marL="342900" indent="-342900">
              <a:lnSpc>
                <a:spcPct val="15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falschen Schreibweisen</a:t>
            </a:r>
          </a:p>
          <a:p>
            <a:pPr marL="342900" indent="-342900">
              <a:lnSpc>
                <a:spcPct val="15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Institutionswechsel</a:t>
            </a:r>
          </a:p>
          <a:p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Persistente Identifikatoren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Warum eine ORCiD?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290320" y="6240463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230765"/>
            <a:ext cx="2809719" cy="6133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5308600" cy="42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32</a:t>
            </a:fld>
            <a:endParaRPr lang="de-DE" dirty="0">
              <a:solidFill>
                <a:srgbClr val="A5A5A5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80209" y="2673864"/>
            <a:ext cx="8226000" cy="504156"/>
          </a:xfrm>
        </p:spPr>
        <p:txBody>
          <a:bodyPr>
            <a:noAutofit/>
          </a:bodyPr>
          <a:lstStyle/>
          <a:p>
            <a:pPr algn="ctr"/>
            <a:r>
              <a:rPr lang="en-GB" sz="4800" dirty="0" smtClean="0">
                <a:solidFill>
                  <a:srgbClr val="003359"/>
                </a:solidFill>
              </a:rPr>
              <a:t>Repositorien</a:t>
            </a:r>
            <a:endParaRPr lang="en-GB" sz="4800" dirty="0">
              <a:solidFill>
                <a:srgbClr val="003359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1246096" y="6350019"/>
            <a:ext cx="5868988" cy="274638"/>
          </a:xfrm>
        </p:spPr>
        <p:txBody>
          <a:bodyPr/>
          <a:lstStyle/>
          <a:p>
            <a:pPr defTabSz="685800"/>
            <a:r>
              <a:rPr lang="de-DE" dirty="0" smtClean="0">
                <a:solidFill>
                  <a:srgbClr val="A5A5A5"/>
                </a:solidFill>
                <a:latin typeface="Arial" panose="020B0604020202020204"/>
              </a:rPr>
              <a:t>RDA-DE 2020</a:t>
            </a:r>
            <a:endParaRPr lang="de-DE" dirty="0">
              <a:solidFill>
                <a:srgbClr val="A5A5A5"/>
              </a:solidFill>
              <a:latin typeface="Arial" panose="020B0604020202020204"/>
            </a:endParaRPr>
          </a:p>
          <a:p>
            <a:pPr defTabSz="685800"/>
            <a:endParaRPr lang="de-DE" dirty="0">
              <a:solidFill>
                <a:srgbClr val="A5A5A5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668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60801" y="1671197"/>
            <a:ext cx="8226000" cy="407915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sz="2000" dirty="0"/>
              <a:t>Datenbanken, in denen digitale Objekte dokumentiert, archiviert und publiziert werden </a:t>
            </a:r>
            <a:r>
              <a:rPr lang="de-DE" sz="2000" dirty="0" smtClean="0"/>
              <a:t>können</a:t>
            </a:r>
          </a:p>
          <a:p>
            <a:pPr marL="342900" indent="-342900">
              <a:lnSpc>
                <a:spcPct val="100000"/>
              </a:lnSpc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sz="2000" dirty="0" smtClean="0"/>
              <a:t>sichern Sichtbarkeit und Haltbarkeit der Daten (durch PID + Metadaten), bieten idealerweise Zugangskontrolle und transparente Nutzerrechte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Fachspezifische Datenarchive, Datenzentren und Repositorien</a:t>
            </a:r>
          </a:p>
          <a:p>
            <a:pPr marL="342900" indent="-34290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Fachübergreifende/generische Repos </a:t>
            </a:r>
            <a:r>
              <a:rPr lang="de-DE" sz="2000" dirty="0"/>
              <a:t>(bspw. </a:t>
            </a:r>
            <a:r>
              <a:rPr lang="de-DE" sz="2000" dirty="0" smtClean="0"/>
              <a:t>zenodo</a:t>
            </a:r>
            <a:r>
              <a:rPr lang="de-DE" sz="2000" dirty="0"/>
              <a:t>, Open Science </a:t>
            </a:r>
            <a:r>
              <a:rPr lang="de-DE" sz="2000" dirty="0" smtClean="0"/>
              <a:t>Framework, figshare)</a:t>
            </a:r>
          </a:p>
          <a:p>
            <a:pPr marL="342900" indent="-34290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Institutionelle Repositorien </a:t>
            </a:r>
          </a:p>
          <a:p>
            <a:pPr marL="342900" indent="-34290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00000"/>
              </a:lnSpc>
              <a:buClr>
                <a:srgbClr val="003359"/>
              </a:buClr>
            </a:pPr>
            <a:r>
              <a:rPr lang="de-DE" sz="2000" dirty="0" smtClean="0"/>
              <a:t>Weitere Möglichkeiten Daten zu veröffentlichen:</a:t>
            </a:r>
            <a:endParaRPr lang="de-DE" sz="2000" dirty="0"/>
          </a:p>
          <a:p>
            <a:pPr marL="342900" indent="-34290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Datensupplemente in Fachzeitschriften</a:t>
            </a:r>
          </a:p>
          <a:p>
            <a:pPr marL="342900" indent="-34290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e</a:t>
            </a:r>
            <a:r>
              <a:rPr lang="de-DE" sz="2000" dirty="0" smtClean="0"/>
              <a:t>igenständige Datenzeitschriften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Repositorien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Definition und </a:t>
            </a:r>
            <a:r>
              <a:rPr lang="de-DE" dirty="0" smtClean="0"/>
              <a:t>Typen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245181" y="6220973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019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83FA9-7C11-B04D-BE6F-500EF6F49D2A}" type="slidenum">
              <a:rPr lang="de-DE" smtClean="0"/>
              <a:t>34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10001" y="1884557"/>
            <a:ext cx="3867359" cy="34752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über re3data.org</a:t>
            </a:r>
          </a:p>
          <a:p>
            <a:endParaRPr lang="de-DE" sz="2400" dirty="0" smtClean="0"/>
          </a:p>
          <a:p>
            <a:pPr marL="85725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sz="2200" dirty="0" smtClean="0">
                <a:solidFill>
                  <a:srgbClr val="003359"/>
                </a:solidFill>
              </a:rPr>
              <a:t>Suchportal für Daten-Repositorien</a:t>
            </a:r>
          </a:p>
          <a:p>
            <a:pPr marL="85725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sz="2200" dirty="0" smtClean="0">
                <a:solidFill>
                  <a:srgbClr val="003359"/>
                </a:solidFill>
              </a:rPr>
              <a:t>über 2000 verifizierte Einträge</a:t>
            </a:r>
          </a:p>
          <a:p>
            <a:pPr marL="85725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sz="2200" dirty="0" smtClean="0">
                <a:solidFill>
                  <a:srgbClr val="003359"/>
                </a:solidFill>
              </a:rPr>
              <a:t>durchsuchbar nach Repo-Inhalt, Disziplin oder Land</a:t>
            </a:r>
          </a:p>
          <a:p>
            <a:pPr marL="85725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7900"/>
              </a:buClr>
              <a:buFont typeface="Wingdings" panose="05000000000000000000" pitchFamily="2" charset="2"/>
              <a:buChar char="ü"/>
            </a:pPr>
            <a:r>
              <a:rPr lang="de-DE" sz="2200" dirty="0" smtClean="0">
                <a:solidFill>
                  <a:srgbClr val="003359"/>
                </a:solidFill>
              </a:rPr>
              <a:t>Icons bieten Überblick</a:t>
            </a:r>
          </a:p>
          <a:p>
            <a:pPr marL="857250" lvl="1" indent="-342900">
              <a:buClr>
                <a:srgbClr val="FF7900"/>
              </a:buClr>
              <a:buFont typeface="Wingdings" panose="05000000000000000000" pitchFamily="2" charset="2"/>
              <a:buChar char="ü"/>
            </a:pPr>
            <a:endParaRPr lang="en-GB" sz="2200" dirty="0">
              <a:solidFill>
                <a:srgbClr val="003359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Repositorien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Suche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8"/>
          </p:nvPr>
        </p:nvSpPr>
        <p:spPr>
          <a:xfrm>
            <a:off x="1229180" y="6300637"/>
            <a:ext cx="5791381" cy="366183"/>
          </a:xfrm>
        </p:spPr>
        <p:txBody>
          <a:bodyPr/>
          <a:lstStyle/>
          <a:p>
            <a:r>
              <a:rPr lang="de-DE" dirty="0" smtClean="0"/>
              <a:t>RDA-DE 2020</a:t>
            </a:r>
          </a:p>
          <a:p>
            <a:endParaRPr lang="de-DE" dirty="0"/>
          </a:p>
        </p:txBody>
      </p:sp>
      <p:pic>
        <p:nvPicPr>
          <p:cNvPr id="7" name="Grafik 6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521" y="1718406"/>
            <a:ext cx="1887458" cy="55433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21" y="2801884"/>
            <a:ext cx="38100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800" kern="0" dirty="0" smtClean="0"/>
              <a:t>Core </a:t>
            </a:r>
            <a:r>
              <a:rPr lang="de-DE" sz="1800" kern="0" dirty="0"/>
              <a:t>Trust Seal oder DINI-Zertifikat vorhanden</a:t>
            </a:r>
          </a:p>
          <a:p>
            <a:pPr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800" kern="0" dirty="0"/>
              <a:t>disziplinspezifisch vor generisch</a:t>
            </a:r>
          </a:p>
          <a:p>
            <a:pPr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800" kern="0" dirty="0"/>
              <a:t>Vergabe und ggfs. Reservierung von persistenten Identifikatoren möglich (DOI,URN, o.ä.)</a:t>
            </a:r>
          </a:p>
          <a:p>
            <a:pPr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800" kern="0" dirty="0"/>
              <a:t>Transparenz (Nutzungs- und Lizenzbedingungen werden klar genannt)</a:t>
            </a:r>
          </a:p>
          <a:p>
            <a:pPr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800" kern="0" dirty="0"/>
              <a:t>bei Open Data-Mandat: Open Access-Repositorium wählen via OpenDOAR (Directory of Open Access Repositories)</a:t>
            </a:r>
          </a:p>
          <a:p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Repositorien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Auswahlkriterien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271651" y="6236292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497150" y="2060848"/>
            <a:ext cx="6739146" cy="424787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endParaRPr lang="de-DE" sz="2000" kern="0" dirty="0" smtClean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09" y="2063732"/>
            <a:ext cx="636649" cy="63664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56" y="2080685"/>
            <a:ext cx="619696" cy="61969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09" y="4623711"/>
            <a:ext cx="1506791" cy="33757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96" y="3016865"/>
            <a:ext cx="687227" cy="68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6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36</a:t>
            </a:fld>
            <a:endParaRPr lang="de-DE" dirty="0">
              <a:solidFill>
                <a:srgbClr val="A5A5A5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80209" y="2673864"/>
            <a:ext cx="8226000" cy="504156"/>
          </a:xfrm>
        </p:spPr>
        <p:txBody>
          <a:bodyPr>
            <a:noAutofit/>
          </a:bodyPr>
          <a:lstStyle/>
          <a:p>
            <a:pPr algn="ctr"/>
            <a:r>
              <a:rPr lang="de-DE" sz="4800" dirty="0" smtClean="0">
                <a:solidFill>
                  <a:srgbClr val="003359"/>
                </a:solidFill>
              </a:rPr>
              <a:t>Leitlinien und Rechtliche Aspekte</a:t>
            </a:r>
            <a:endParaRPr lang="de-DE" sz="4800" dirty="0">
              <a:solidFill>
                <a:srgbClr val="003359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1246096" y="6350019"/>
            <a:ext cx="5868988" cy="274638"/>
          </a:xfrm>
        </p:spPr>
        <p:txBody>
          <a:bodyPr/>
          <a:lstStyle/>
          <a:p>
            <a:pPr defTabSz="685800"/>
            <a:r>
              <a:rPr lang="de-DE" dirty="0" smtClean="0">
                <a:solidFill>
                  <a:srgbClr val="A5A5A5"/>
                </a:solidFill>
                <a:latin typeface="Arial" panose="020B0604020202020204"/>
              </a:rPr>
              <a:t>RDA-DE 2020</a:t>
            </a:r>
            <a:endParaRPr lang="de-DE" dirty="0">
              <a:solidFill>
                <a:srgbClr val="A5A5A5"/>
              </a:solidFill>
              <a:latin typeface="Arial" panose="020B0604020202020204"/>
            </a:endParaRPr>
          </a:p>
          <a:p>
            <a:pPr defTabSz="685800"/>
            <a:endParaRPr lang="de-DE" dirty="0">
              <a:solidFill>
                <a:srgbClr val="A5A5A5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860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97D4C-8DDB-44B4-B504-A023093F4EF0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Forschungsdaten-Policies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Definition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295836" y="1498479"/>
            <a:ext cx="3498850" cy="18827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3359"/>
              </a:buClr>
            </a:pPr>
            <a:r>
              <a:rPr lang="de-DE" sz="1800" dirty="0" smtClean="0"/>
              <a:t>Dokumente, die den zentralen Handlungsrahmen für den Umgang mit Forschungsdaten abstecken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3359"/>
              </a:buClr>
            </a:pPr>
            <a:endParaRPr lang="de-DE" sz="1800" dirty="0" smtClean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3359"/>
              </a:buClr>
            </a:pPr>
            <a:r>
              <a:rPr lang="de-DE" sz="1800" dirty="0"/>
              <a:t>v</a:t>
            </a:r>
            <a:r>
              <a:rPr lang="de-DE" sz="1800" dirty="0" smtClean="0"/>
              <a:t>iele Förderer, Wissenschaftsorganisationen, Fachgebiete, Journals/Verlage und zunehmend mehr Hochschulen haben eigene Forschungsdaten-Policies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3359"/>
              </a:buClr>
            </a:pPr>
            <a:endParaRPr lang="de-DE" sz="1800" dirty="0" smtClean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3359"/>
              </a:buClr>
            </a:pPr>
            <a:r>
              <a:rPr lang="de-DE" sz="1800" dirty="0"/>
              <a:t>u</a:t>
            </a:r>
            <a:r>
              <a:rPr lang="de-DE" sz="1800" dirty="0" smtClean="0"/>
              <a:t>nterschiedliche Verbindlichkeitsgrade und Charaktere </a:t>
            </a:r>
            <a:endParaRPr lang="de-DE" sz="18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1255057" y="6231134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00042" y="5498559"/>
            <a:ext cx="4840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Arial" panose="020B0604020202020204" pitchFamily="34" charset="0"/>
              </a:rPr>
              <a:t>Aus Hiemenz</a:t>
            </a:r>
            <a:r>
              <a:rPr lang="de-DE" sz="800" dirty="0">
                <a:latin typeface="Arial" panose="020B0604020202020204" pitchFamily="34" charset="0"/>
              </a:rPr>
              <a:t>, </a:t>
            </a:r>
            <a:r>
              <a:rPr lang="de-DE" sz="800" dirty="0" smtClean="0">
                <a:latin typeface="Arial" panose="020B0604020202020204" pitchFamily="34" charset="0"/>
              </a:rPr>
              <a:t>Bea </a:t>
            </a:r>
            <a:r>
              <a:rPr lang="de-DE" sz="800" dirty="0">
                <a:latin typeface="Arial" panose="020B0604020202020204" pitchFamily="34" charset="0"/>
              </a:rPr>
              <a:t>und Monika </a:t>
            </a:r>
            <a:r>
              <a:rPr lang="de-DE" sz="800" dirty="0" smtClean="0">
                <a:latin typeface="Arial" panose="020B0604020202020204" pitchFamily="34" charset="0"/>
              </a:rPr>
              <a:t>Kuberek: Empfehlungen </a:t>
            </a:r>
            <a:r>
              <a:rPr lang="de-DE" sz="800" dirty="0">
                <a:latin typeface="Arial" panose="020B0604020202020204" pitchFamily="34" charset="0"/>
              </a:rPr>
              <a:t>zur Erstellung institutioneller </a:t>
            </a:r>
            <a:r>
              <a:rPr lang="de-DE" sz="800" dirty="0" smtClean="0">
                <a:latin typeface="Arial" panose="020B0604020202020204" pitchFamily="34" charset="0"/>
              </a:rPr>
              <a:t>Forschungsdaten-Policies</a:t>
            </a:r>
            <a:r>
              <a:rPr lang="de-DE" sz="800" dirty="0">
                <a:latin typeface="Arial" panose="020B0604020202020204" pitchFamily="34" charset="0"/>
              </a:rPr>
              <a:t>. Das </a:t>
            </a:r>
            <a:r>
              <a:rPr lang="de-DE" sz="800" dirty="0" smtClean="0">
                <a:latin typeface="Arial" panose="020B0604020202020204" pitchFamily="34" charset="0"/>
              </a:rPr>
              <a:t>Forschungsdaten-Policy-Kit als generischer </a:t>
            </a:r>
            <a:r>
              <a:rPr lang="de-DE" sz="800" dirty="0">
                <a:latin typeface="Arial" panose="020B0604020202020204" pitchFamily="34" charset="0"/>
              </a:rPr>
              <a:t>Baukasten mit Leitfragen </a:t>
            </a:r>
            <a:r>
              <a:rPr lang="de-DE" sz="800" dirty="0" smtClean="0">
                <a:latin typeface="Arial" panose="020B0604020202020204" pitchFamily="34" charset="0"/>
              </a:rPr>
              <a:t>und </a:t>
            </a:r>
            <a:r>
              <a:rPr lang="de-DE" sz="800" dirty="0">
                <a:latin typeface="Arial" panose="020B0604020202020204" pitchFamily="34" charset="0"/>
              </a:rPr>
              <a:t>Textbausteinen </a:t>
            </a:r>
            <a:r>
              <a:rPr lang="de-DE" sz="800" dirty="0" smtClean="0">
                <a:latin typeface="Arial" panose="020B0604020202020204" pitchFamily="34" charset="0"/>
              </a:rPr>
              <a:t>für </a:t>
            </a:r>
            <a:r>
              <a:rPr lang="de-DE" sz="800" dirty="0">
                <a:latin typeface="Arial" panose="020B0604020202020204" pitchFamily="34" charset="0"/>
              </a:rPr>
              <a:t>Hochschulen in </a:t>
            </a:r>
            <a:r>
              <a:rPr lang="de-DE" sz="800" dirty="0" smtClean="0">
                <a:latin typeface="Arial" panose="020B0604020202020204" pitchFamily="34" charset="0"/>
              </a:rPr>
              <a:t>Deutschland, Berlin</a:t>
            </a:r>
            <a:r>
              <a:rPr lang="de-DE" sz="800" dirty="0">
                <a:latin typeface="Arial" panose="020B0604020202020204" pitchFamily="34" charset="0"/>
              </a:rPr>
              <a:t>: Technische Universität </a:t>
            </a:r>
            <a:r>
              <a:rPr lang="de-DE" sz="800" dirty="0" smtClean="0">
                <a:latin typeface="Arial" panose="020B0604020202020204" pitchFamily="34" charset="0"/>
              </a:rPr>
              <a:t>- DepositOnce</a:t>
            </a:r>
            <a:r>
              <a:rPr lang="de-DE" sz="800" dirty="0">
                <a:latin typeface="Arial" panose="020B0604020202020204" pitchFamily="34" charset="0"/>
              </a:rPr>
              <a:t>, </a:t>
            </a:r>
            <a:r>
              <a:rPr lang="de-DE" sz="800" dirty="0" smtClean="0">
                <a:latin typeface="Arial" panose="020B0604020202020204" pitchFamily="34" charset="0"/>
              </a:rPr>
              <a:t>2018. https</a:t>
            </a:r>
            <a:r>
              <a:rPr lang="de-DE" sz="800" dirty="0">
                <a:latin typeface="Arial" panose="020B0604020202020204" pitchFamily="34" charset="0"/>
              </a:rPr>
              <a:t>://</a:t>
            </a:r>
            <a:r>
              <a:rPr lang="de-DE" sz="800" dirty="0" smtClean="0">
                <a:latin typeface="Arial" panose="020B0604020202020204" pitchFamily="34" charset="0"/>
              </a:rPr>
              <a:t>depositonce.tu-berlin.de</a:t>
            </a:r>
            <a:r>
              <a:rPr lang="de-DE" sz="800" dirty="0">
                <a:latin typeface="Arial" panose="020B0604020202020204" pitchFamily="34" charset="0"/>
              </a:rPr>
              <a:t>//handle/11303/8372.</a:t>
            </a:r>
            <a:endParaRPr lang="de-DE" sz="8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98" y="1246090"/>
            <a:ext cx="4479433" cy="42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7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97D4C-8DDB-44B4-B504-A023093F4EF0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Forschungsdaten-Policies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Wichtige Policies von Drittmittelgebern I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376517" y="1340586"/>
            <a:ext cx="8229600" cy="452596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de-DE" sz="2400" dirty="0"/>
          </a:p>
          <a:p>
            <a:pPr marL="0" indent="0">
              <a:spcBef>
                <a:spcPts val="0"/>
              </a:spcBef>
              <a:buClr>
                <a:srgbClr val="FF7900"/>
              </a:buClr>
              <a:buNone/>
            </a:pPr>
            <a:r>
              <a:rPr lang="de-DE" sz="2000" dirty="0" smtClean="0"/>
              <a:t>Deutsche Forschungsgemeinschaft (DFG): </a:t>
            </a:r>
            <a:r>
              <a:rPr lang="de-DE" sz="2000" dirty="0" smtClean="0">
                <a:hlinkClick r:id="rId2"/>
              </a:rPr>
              <a:t>Leitlinien zum Umgang </a:t>
            </a:r>
            <a:r>
              <a:rPr lang="de-DE" sz="2000" dirty="0">
                <a:hlinkClick r:id="rId2"/>
              </a:rPr>
              <a:t>mit </a:t>
            </a:r>
            <a:r>
              <a:rPr lang="de-DE" sz="2000" dirty="0" smtClean="0">
                <a:hlinkClick r:id="rId2"/>
              </a:rPr>
              <a:t>Forschungsdaten</a:t>
            </a:r>
            <a:r>
              <a:rPr lang="de-DE" sz="2000" dirty="0" smtClean="0"/>
              <a:t> (2015)</a:t>
            </a:r>
          </a:p>
          <a:p>
            <a:pPr marL="0" indent="0">
              <a:spcBef>
                <a:spcPts val="0"/>
              </a:spcBef>
              <a:buClr>
                <a:srgbClr val="FF7900"/>
              </a:buClr>
              <a:buNone/>
            </a:pPr>
            <a:endParaRPr lang="de-DE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de-DE" sz="1400" dirty="0" smtClean="0"/>
              <a:t>„[…] </a:t>
            </a:r>
            <a:r>
              <a:rPr lang="de-DE" sz="1400" dirty="0"/>
              <a:t>Wenn aus Projektmitteln systematisch Forschungsdaten </a:t>
            </a:r>
            <a:r>
              <a:rPr lang="de-DE" sz="1400" dirty="0" smtClean="0"/>
              <a:t>oder </a:t>
            </a:r>
            <a:r>
              <a:rPr lang="de-DE" sz="1400" dirty="0"/>
              <a:t>Informationen gewonnen </a:t>
            </a:r>
            <a:r>
              <a:rPr lang="de-DE" sz="1400" dirty="0" smtClean="0"/>
              <a:t>werden</a:t>
            </a:r>
            <a:r>
              <a:rPr lang="de-DE" sz="1400" dirty="0"/>
              <a:t>, die </a:t>
            </a:r>
            <a:r>
              <a:rPr lang="de-DE" sz="1400" dirty="0" smtClean="0"/>
              <a:t>	für </a:t>
            </a:r>
            <a:r>
              <a:rPr lang="de-DE" sz="1400" dirty="0"/>
              <a:t>die Nachnutzung </a:t>
            </a:r>
            <a:r>
              <a:rPr lang="de-DE" sz="1400" dirty="0" smtClean="0"/>
              <a:t>durch </a:t>
            </a:r>
            <a:r>
              <a:rPr lang="de-DE" sz="1400" dirty="0"/>
              <a:t>andere Wissenschaftlerinnen und Wissenschaftler </a:t>
            </a:r>
            <a:r>
              <a:rPr lang="de-DE" sz="1400" dirty="0" smtClean="0"/>
              <a:t>geeignet </a:t>
            </a:r>
            <a:r>
              <a:rPr lang="de-DE" sz="1400" dirty="0"/>
              <a:t>sind, legen Sie </a:t>
            </a:r>
            <a:r>
              <a:rPr lang="de-DE" sz="1400" dirty="0" smtClean="0"/>
              <a:t>	bitte </a:t>
            </a:r>
            <a:r>
              <a:rPr lang="de-DE" sz="1400" dirty="0"/>
              <a:t>dar, ob und auf welche Weise </a:t>
            </a:r>
            <a:r>
              <a:rPr lang="de-DE" sz="1400" dirty="0" smtClean="0"/>
              <a:t>diese </a:t>
            </a:r>
            <a:r>
              <a:rPr lang="de-DE" sz="1400" dirty="0"/>
              <a:t>für andere zur Verfügung </a:t>
            </a:r>
            <a:r>
              <a:rPr lang="de-DE" sz="1400" dirty="0" smtClean="0"/>
              <a:t>gestellt </a:t>
            </a:r>
            <a:r>
              <a:rPr lang="de-DE" sz="1400" dirty="0"/>
              <a:t>werden. Bitte </a:t>
            </a:r>
            <a:r>
              <a:rPr lang="de-DE" sz="1400" dirty="0" smtClean="0"/>
              <a:t>berücksichtigen 	Sie </a:t>
            </a:r>
            <a:r>
              <a:rPr lang="de-DE" sz="1400" dirty="0"/>
              <a:t>dabei auch - sofern vorhanden - die in </a:t>
            </a:r>
            <a:r>
              <a:rPr lang="de-DE" sz="1400" dirty="0" smtClean="0"/>
              <a:t>Ihrer Fachdisziplin </a:t>
            </a:r>
            <a:r>
              <a:rPr lang="de-DE" sz="1400" dirty="0"/>
              <a:t>existierenden Standards und die Angebote </a:t>
            </a:r>
            <a:r>
              <a:rPr lang="de-DE" sz="1400" dirty="0" smtClean="0"/>
              <a:t>	existierender </a:t>
            </a:r>
            <a:r>
              <a:rPr lang="de-DE" sz="1400" dirty="0"/>
              <a:t>Datenrepositorien oder </a:t>
            </a:r>
            <a:r>
              <a:rPr lang="de-DE" sz="1400" dirty="0" smtClean="0"/>
              <a:t>Archive</a:t>
            </a:r>
            <a:r>
              <a:rPr lang="de-DE" sz="1400" dirty="0"/>
              <a:t>. […]“ </a:t>
            </a:r>
            <a:endParaRPr lang="de-DE" sz="14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400" dirty="0"/>
          </a:p>
          <a:p>
            <a:pPr marL="0" indent="0">
              <a:spcBef>
                <a:spcPts val="0"/>
              </a:spcBef>
              <a:buNone/>
            </a:pPr>
            <a:r>
              <a:rPr lang="de-DE" sz="1400" dirty="0" smtClean="0"/>
              <a:t>„</a:t>
            </a:r>
            <a:r>
              <a:rPr lang="de-DE" sz="1400" dirty="0"/>
              <a:t>Die für die Nachnutzung der Forschungsdaten anfallenden </a:t>
            </a:r>
            <a:r>
              <a:rPr lang="de-DE" sz="1400" dirty="0" smtClean="0"/>
              <a:t>projektspezifischen </a:t>
            </a:r>
            <a:r>
              <a:rPr lang="de-DE" sz="1400" dirty="0"/>
              <a:t>Kosten können Sie im </a:t>
            </a:r>
            <a:r>
              <a:rPr lang="de-DE" sz="1400" dirty="0" smtClean="0"/>
              <a:t>Rahmen </a:t>
            </a:r>
            <a:r>
              <a:rPr lang="de-DE" sz="1400" dirty="0"/>
              <a:t>des </a:t>
            </a:r>
            <a:r>
              <a:rPr lang="de-DE" sz="1400" dirty="0" smtClean="0"/>
              <a:t>Projekts </a:t>
            </a:r>
            <a:r>
              <a:rPr lang="de-DE" sz="1400" dirty="0"/>
              <a:t>beantragen.“ </a:t>
            </a:r>
            <a:endParaRPr lang="de-DE" sz="1400" dirty="0" smtClean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0" lvl="0" indent="0">
              <a:spcBef>
                <a:spcPts val="0"/>
              </a:spcBef>
              <a:buNone/>
            </a:pPr>
            <a:endParaRPr lang="de-DE" sz="2000" dirty="0">
              <a:solidFill>
                <a:srgbClr val="003359"/>
              </a:solidFill>
              <a:hlinkClick r:id="rId3"/>
            </a:endParaRPr>
          </a:p>
          <a:p>
            <a:pPr marL="0" lvl="0" indent="0">
              <a:spcBef>
                <a:spcPts val="0"/>
              </a:spcBef>
              <a:buClr>
                <a:srgbClr val="FF7900"/>
              </a:buClr>
              <a:buNone/>
            </a:pPr>
            <a:r>
              <a:rPr lang="de-DE" sz="2000" dirty="0">
                <a:solidFill>
                  <a:srgbClr val="003359"/>
                </a:solidFill>
              </a:rPr>
              <a:t>Europäische Kommission: </a:t>
            </a:r>
            <a:r>
              <a:rPr lang="de-DE" sz="2000" dirty="0">
                <a:solidFill>
                  <a:srgbClr val="003359"/>
                </a:solidFill>
                <a:hlinkClick r:id="rId4"/>
              </a:rPr>
              <a:t>Guidelines on Data </a:t>
            </a:r>
            <a:r>
              <a:rPr lang="de-DE" sz="2000" dirty="0" smtClean="0">
                <a:solidFill>
                  <a:srgbClr val="003359"/>
                </a:solidFill>
                <a:hlinkClick r:id="rId4"/>
              </a:rPr>
              <a:t>Management </a:t>
            </a:r>
            <a:r>
              <a:rPr lang="de-DE" sz="2000" dirty="0">
                <a:solidFill>
                  <a:srgbClr val="003359"/>
                </a:solidFill>
                <a:hlinkClick r:id="rId4"/>
              </a:rPr>
              <a:t>in Horizon 2020</a:t>
            </a:r>
            <a:r>
              <a:rPr lang="de-DE" sz="2000" dirty="0">
                <a:solidFill>
                  <a:srgbClr val="003359"/>
                </a:solidFill>
              </a:rPr>
              <a:t> (2016)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de-DE" sz="2000" dirty="0">
                <a:solidFill>
                  <a:srgbClr val="003359"/>
                </a:solidFill>
              </a:rPr>
              <a:t>     </a:t>
            </a:r>
            <a:endParaRPr lang="de-DE" sz="1400" dirty="0">
              <a:solidFill>
                <a:srgbClr val="0033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de-DE" sz="1400" dirty="0" smtClean="0">
                <a:solidFill>
                  <a:srgbClr val="003359"/>
                </a:solidFill>
              </a:rPr>
              <a:t>Open </a:t>
            </a:r>
            <a:r>
              <a:rPr lang="de-DE" sz="1400" dirty="0">
                <a:solidFill>
                  <a:srgbClr val="003359"/>
                </a:solidFill>
              </a:rPr>
              <a:t>Data Mandat: 100% Open Data in allen Programmbereichen ab 01.01.2017, </a:t>
            </a:r>
            <a:r>
              <a:rPr lang="de-DE" sz="1400" dirty="0" smtClean="0">
                <a:solidFill>
                  <a:srgbClr val="003359"/>
                </a:solidFill>
              </a:rPr>
              <a:t>Datenmanagement-Plan </a:t>
            </a:r>
            <a:r>
              <a:rPr lang="de-DE" sz="1400" dirty="0">
                <a:solidFill>
                  <a:srgbClr val="003359"/>
                </a:solidFill>
              </a:rPr>
              <a:t>obligatorisch, Opt-Out möglich</a:t>
            </a:r>
          </a:p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/>
              <a:t/>
            </a:r>
            <a:br>
              <a:rPr lang="de-DE" sz="2000" dirty="0"/>
            </a:br>
            <a:endParaRPr lang="de-DE" sz="2000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1255050" y="6240463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7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 </a:t>
            </a:r>
            <a:fld id="{EFC97D4C-8DDB-44B4-B504-A023093F4EF0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Forschungsdaten-Policies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Wichtige Policies von Drittmittelgebern II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376517" y="1340586"/>
            <a:ext cx="8229600" cy="116056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de-DE" sz="2400" dirty="0"/>
          </a:p>
          <a:p>
            <a:pPr marL="0" indent="0">
              <a:spcBef>
                <a:spcPts val="0"/>
              </a:spcBef>
              <a:buClr>
                <a:srgbClr val="FF7900"/>
              </a:buClr>
              <a:buNone/>
            </a:pPr>
            <a:r>
              <a:rPr lang="de-DE" sz="2000" dirty="0" smtClean="0"/>
              <a:t>Deutsche Forschungsgemeinschaft (DFG): </a:t>
            </a:r>
            <a:r>
              <a:rPr lang="de-DE" sz="2000" dirty="0" smtClean="0">
                <a:hlinkClick r:id="rId2"/>
              </a:rPr>
              <a:t>Leitlinien zur Sicherung guter wissenschaftlicher Praxis</a:t>
            </a:r>
            <a:r>
              <a:rPr lang="de-DE" sz="2000" dirty="0" smtClean="0"/>
              <a:t> (2019)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 smtClean="0"/>
              <a:t>	</a:t>
            </a: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/>
              <a:t/>
            </a:r>
            <a:br>
              <a:rPr lang="de-DE" sz="2000" dirty="0"/>
            </a:br>
            <a:endParaRPr lang="de-DE" sz="20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600" dirty="0"/>
          </a:p>
          <a:p>
            <a:pPr>
              <a:spcBef>
                <a:spcPts val="0"/>
              </a:spcBef>
            </a:pPr>
            <a:endParaRPr lang="de-DE" sz="16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1246095" y="6231796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89" y="3011166"/>
            <a:ext cx="1215169" cy="1714500"/>
          </a:xfrm>
          <a:prstGeom prst="rect">
            <a:avLst/>
          </a:prstGeom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FB301092-C00D-403B-B353-3C40FD2077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8312" y="2579426"/>
            <a:ext cx="5868750" cy="2577980"/>
          </a:xfrm>
          <a:prstGeom prst="rect">
            <a:avLst/>
          </a:prstGeom>
        </p:spPr>
        <p:txBody>
          <a:bodyPr/>
          <a:lstStyle/>
          <a:p>
            <a:pPr marL="257175" indent="-257175">
              <a:buClr>
                <a:srgbClr val="003359"/>
              </a:buClr>
              <a:buFontTx/>
              <a:buChar char="-"/>
            </a:pPr>
            <a:r>
              <a:rPr lang="de-DE" sz="2000" dirty="0" smtClean="0"/>
              <a:t>in Kraft seit 01.08.2019</a:t>
            </a:r>
          </a:p>
          <a:p>
            <a:pPr marL="257175" indent="-257175">
              <a:buClr>
                <a:srgbClr val="003359"/>
              </a:buClr>
              <a:buFontTx/>
              <a:buChar char="-"/>
            </a:pPr>
            <a:r>
              <a:rPr lang="de-DE" sz="2000" dirty="0"/>
              <a:t>v</a:t>
            </a:r>
            <a:r>
              <a:rPr lang="de-DE" sz="2000" dirty="0" smtClean="0"/>
              <a:t>erbindlich umzusetzen bis 31.07.2021</a:t>
            </a:r>
          </a:p>
          <a:p>
            <a:pPr marL="257175" indent="-257175">
              <a:buClr>
                <a:srgbClr val="003359"/>
              </a:buClr>
              <a:buFontTx/>
              <a:buChar char="-"/>
            </a:pPr>
            <a:r>
              <a:rPr lang="de-DE" sz="2000" dirty="0" smtClean="0"/>
              <a:t>19 Leitlinien, davon relevant für FDM:</a:t>
            </a:r>
            <a:endParaRPr lang="de-DE" dirty="0" smtClean="0"/>
          </a:p>
          <a:p>
            <a:pPr marL="600075" lvl="1" indent="-257175">
              <a:buClr>
                <a:srgbClr val="408988"/>
              </a:buClr>
              <a:buFont typeface="Arial" panose="020B0604020202020204" pitchFamily="34" charset="0"/>
              <a:buChar char="•"/>
            </a:pPr>
            <a:r>
              <a:rPr lang="de-DE" sz="1500" dirty="0"/>
              <a:t>Leitlinie 7: Phasenübergreifende Qualitätssicherung</a:t>
            </a:r>
          </a:p>
          <a:p>
            <a:pPr marL="600075" lvl="1" indent="-257175">
              <a:buClr>
                <a:srgbClr val="408988"/>
              </a:buClr>
              <a:buFont typeface="Arial" panose="020B0604020202020204" pitchFamily="34" charset="0"/>
              <a:buChar char="•"/>
            </a:pPr>
            <a:r>
              <a:rPr lang="de-DE" sz="1500" dirty="0"/>
              <a:t>Leitlinie 10: Rechtliche und ethische Rahmenbedingungen </a:t>
            </a:r>
          </a:p>
          <a:p>
            <a:pPr marL="600075" lvl="1" indent="-257175">
              <a:buClr>
                <a:srgbClr val="408988"/>
              </a:buClr>
              <a:buFont typeface="Arial" panose="020B0604020202020204" pitchFamily="34" charset="0"/>
              <a:buChar char="•"/>
            </a:pPr>
            <a:r>
              <a:rPr lang="de-DE" sz="1500" dirty="0"/>
              <a:t>Leitlinie 11: Methoden und Standards</a:t>
            </a:r>
          </a:p>
          <a:p>
            <a:pPr marL="600075" lvl="1" indent="-257175">
              <a:buClr>
                <a:srgbClr val="408988"/>
              </a:buClr>
              <a:buFont typeface="Arial" panose="020B0604020202020204" pitchFamily="34" charset="0"/>
              <a:buChar char="•"/>
            </a:pPr>
            <a:r>
              <a:rPr lang="de-DE" sz="1500" dirty="0"/>
              <a:t>Leitlinie 12: Dokumentation</a:t>
            </a:r>
          </a:p>
          <a:p>
            <a:pPr marL="600075" lvl="1" indent="-257175">
              <a:buClr>
                <a:srgbClr val="408988"/>
              </a:buClr>
              <a:buFont typeface="Arial" panose="020B0604020202020204" pitchFamily="34" charset="0"/>
              <a:buChar char="•"/>
            </a:pPr>
            <a:r>
              <a:rPr lang="de-DE" sz="1500" dirty="0"/>
              <a:t>Leitlinie 13: Herstellung von öffentlichem Zugang zu Forschungsergebnissen</a:t>
            </a:r>
          </a:p>
          <a:p>
            <a:pPr marL="600075" lvl="1" indent="-257175">
              <a:buClr>
                <a:srgbClr val="408988"/>
              </a:buClr>
              <a:buFont typeface="Arial" panose="020B0604020202020204" pitchFamily="34" charset="0"/>
              <a:buChar char="•"/>
            </a:pPr>
            <a:r>
              <a:rPr lang="de-DE" sz="1500" dirty="0"/>
              <a:t>Leitlinie 17: Archivierung</a:t>
            </a:r>
          </a:p>
          <a:p>
            <a:pPr marL="600075" lvl="1" indent="-257175">
              <a:buFontTx/>
              <a:buChar char="-"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074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83FA9-7C11-B04D-BE6F-500EF6F49D2A}" type="slidenum">
              <a:rPr lang="de-DE" smtClean="0"/>
              <a:t>4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38679" y="2497275"/>
            <a:ext cx="8262511" cy="4182881"/>
          </a:xfrm>
        </p:spPr>
        <p:txBody>
          <a:bodyPr/>
          <a:lstStyle/>
          <a:p>
            <a:pPr marL="12700" indent="0">
              <a:buNone/>
            </a:pPr>
            <a:r>
              <a:rPr lang="de-DE" sz="2600" dirty="0" smtClean="0"/>
              <a:t>Bitte verraten Sie uns:</a:t>
            </a:r>
          </a:p>
          <a:p>
            <a:pPr marL="12700" indent="0">
              <a:buNone/>
            </a:pPr>
            <a:endParaRPr lang="de-DE" sz="2600" dirty="0" smtClean="0"/>
          </a:p>
          <a:p>
            <a:r>
              <a:rPr lang="de-DE" sz="2600" dirty="0" smtClean="0"/>
              <a:t> Namen</a:t>
            </a:r>
          </a:p>
          <a:p>
            <a:r>
              <a:rPr lang="de-DE" sz="2600" dirty="0" smtClean="0"/>
              <a:t> Berufliche Stellung und Organisation</a:t>
            </a:r>
          </a:p>
          <a:p>
            <a:r>
              <a:rPr lang="de-DE" sz="2600" dirty="0" smtClean="0"/>
              <a:t> Motivation für die Teilnahme und Erwartungen an diesen Workshop</a:t>
            </a:r>
            <a:endParaRPr lang="de-DE" sz="26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Wer sind Sie?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>
          <a:xfrm>
            <a:off x="1023588" y="6320359"/>
            <a:ext cx="6206378" cy="366183"/>
          </a:xfrm>
        </p:spPr>
        <p:txBody>
          <a:bodyPr/>
          <a:lstStyle/>
          <a:p>
            <a:r>
              <a:rPr lang="de-DE" dirty="0" smtClean="0"/>
              <a:t>RDA-DE 2020</a:t>
            </a:r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80" y="649225"/>
            <a:ext cx="3062454" cy="31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3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Urheberrecht</a:t>
            </a:r>
          </a:p>
          <a:p>
            <a:r>
              <a:rPr lang="de-DE" dirty="0" smtClean="0"/>
              <a:t>Datenschutzrecht</a:t>
            </a:r>
          </a:p>
          <a:p>
            <a:r>
              <a:rPr lang="de-DE" dirty="0" smtClean="0"/>
              <a:t>Arbeits/Dienstrecht</a:t>
            </a:r>
          </a:p>
          <a:p>
            <a:r>
              <a:rPr lang="de-DE" dirty="0" smtClean="0"/>
              <a:t>Patentrecht</a:t>
            </a:r>
          </a:p>
          <a:p>
            <a:r>
              <a:rPr lang="de-DE" dirty="0" smtClean="0"/>
              <a:t>Wettbewerbsrecht</a:t>
            </a:r>
          </a:p>
          <a:p>
            <a:pPr marL="12700" indent="0">
              <a:buNone/>
            </a:pPr>
            <a:endParaRPr lang="de-DE" dirty="0" smtClean="0"/>
          </a:p>
          <a:p>
            <a:pPr marL="12700" indent="0">
              <a:buNone/>
            </a:pPr>
            <a:r>
              <a:rPr lang="de-DE" dirty="0" smtClean="0"/>
              <a:t>Abhängig vom Use Case können auch weitere Rechtsbereiche Anwendung finden!</a:t>
            </a:r>
          </a:p>
          <a:p>
            <a:pPr marL="12700" indent="0">
              <a:buNone/>
            </a:pPr>
            <a:r>
              <a:rPr lang="de-DE" dirty="0" smtClean="0"/>
              <a:t>Mehr Information: https://www.forschungsdaten.info/themen/rechte-und-pflichten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Rechtliche Aspekte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 smtClean="0"/>
              <a:t>FDM-relevante Rechtsbereiche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255052" y="6220987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635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7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7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7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97D4C-8DDB-44B4-B504-A023093F4EF0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460801" y="1937150"/>
            <a:ext cx="8226000" cy="347520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FF7900"/>
                </a:solidFill>
              </a:rPr>
              <a:t>schutzwürdig sind </a:t>
            </a:r>
            <a:r>
              <a:rPr lang="de-DE" sz="1800" dirty="0"/>
              <a:t>nach </a:t>
            </a:r>
            <a:r>
              <a:rPr lang="de-DE" sz="1800" dirty="0">
                <a:hlinkClick r:id="rId2"/>
              </a:rPr>
              <a:t>Bundesdatenschutzgesetz</a:t>
            </a:r>
            <a:r>
              <a:rPr lang="de-DE" sz="1800" dirty="0"/>
              <a:t> (BDSG neu) §3 und Art. 4 der </a:t>
            </a:r>
            <a:r>
              <a:rPr lang="de-DE" sz="1800" dirty="0">
                <a:hlinkClick r:id="rId3"/>
              </a:rPr>
              <a:t>Europäischen Datenschutzgrundverordnung </a:t>
            </a:r>
            <a:r>
              <a:rPr lang="de-DE" sz="1800" dirty="0"/>
              <a:t>(DSGVO) </a:t>
            </a:r>
            <a:r>
              <a:rPr lang="de-DE" sz="1800" dirty="0">
                <a:solidFill>
                  <a:srgbClr val="FF7900"/>
                </a:solidFill>
              </a:rPr>
              <a:t>alle personenbezogenen Daten</a:t>
            </a:r>
            <a:r>
              <a:rPr lang="de-DE" sz="1800" dirty="0"/>
              <a:t> aber </a:t>
            </a:r>
            <a:r>
              <a:rPr lang="de-DE" sz="1800" dirty="0">
                <a:solidFill>
                  <a:srgbClr val="FF7900"/>
                </a:solidFill>
              </a:rPr>
              <a:t>insbesondere</a:t>
            </a:r>
            <a:r>
              <a:rPr lang="de-DE" sz="1800" dirty="0"/>
              <a:t>: </a:t>
            </a:r>
            <a:r>
              <a:rPr lang="de-DE" sz="1800" dirty="0" smtClean="0"/>
              <a:t>Herkunft</a:t>
            </a:r>
            <a:r>
              <a:rPr lang="de-DE" sz="1800" dirty="0"/>
              <a:t>, politische Meinung, Religion, Gesundheit und </a:t>
            </a:r>
            <a:r>
              <a:rPr lang="de-DE" sz="1800" dirty="0" smtClean="0"/>
              <a:t>Sexualleben</a:t>
            </a:r>
          </a:p>
          <a:p>
            <a:pPr marL="285750" indent="-28575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lnSpc>
                <a:spcPct val="100000"/>
              </a:lnSpc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sz="1800" dirty="0" smtClean="0"/>
              <a:t>Bedingungen </a:t>
            </a:r>
            <a:r>
              <a:rPr lang="de-DE" sz="1800" dirty="0"/>
              <a:t>für die Nutzung: Forschungszweck, Datensparsamkeit, Datenzugriff kontrollieren</a:t>
            </a:r>
          </a:p>
          <a:p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Rechtliche Aspekte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 smtClean="0"/>
              <a:t>Datenschutz/Teilen personenbezogener Daten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1237129" y="6231134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pic>
        <p:nvPicPr>
          <p:cNvPr id="11" name="Picture 2" descr="https://www.forschungsdaten.info/typo3temp/secure_downloads/68777/0/a54c3fc88fcef7f80a406d0448b56ce8976e59e5/Checkpunkte_personenbezogene_Dat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64873"/>
            <a:ext cx="5554340" cy="176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7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60801" y="1919220"/>
            <a:ext cx="8226000" cy="3475204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Information vor Beginn der Studie/Umfrage über Verbleib der Daten und den Umgang damit</a:t>
            </a:r>
          </a:p>
          <a:p>
            <a:pPr marL="285750" indent="-285750">
              <a:spcBef>
                <a:spcPts val="60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schriftliche Einwilligung erforderlich (online mindestens per Klick)</a:t>
            </a:r>
          </a:p>
          <a:p>
            <a:pPr marL="285750" indent="-285750">
              <a:spcBef>
                <a:spcPts val="60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separate Unterschrift für Datenanalyse und Datenarchivierung erforderlich</a:t>
            </a:r>
          </a:p>
          <a:p>
            <a:pPr marL="285750" indent="-285750">
              <a:spcBef>
                <a:spcPts val="60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Muster/Templates und Empfehlungen im </a:t>
            </a:r>
            <a:r>
              <a:rPr lang="de-DE" dirty="0">
                <a:hlinkClick r:id="rId2"/>
              </a:rPr>
              <a:t>Working paper Nr. 28 des </a:t>
            </a:r>
            <a:r>
              <a:rPr lang="de-DE" dirty="0" smtClean="0">
                <a:hlinkClick r:id="rId2"/>
              </a:rPr>
              <a:t>RatSWD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Wenn keine Einwilligung einholbar, kann eine Veröffentlichung trotzdem möglich sein:</a:t>
            </a:r>
            <a:endParaRPr lang="de-DE" dirty="0"/>
          </a:p>
          <a:p>
            <a:pPr>
              <a:buClr>
                <a:srgbClr val="003359"/>
              </a:buClr>
            </a:pP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Rechtliche Aspekte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 smtClean="0"/>
              <a:t>Datenschutz/Informierte Einwilligung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246094" y="6241126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graphicFrame>
        <p:nvGraphicFramePr>
          <p:cNvPr id="10" name="Inhaltsplatzhalt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040080"/>
              </p:ext>
            </p:extLst>
          </p:nvPr>
        </p:nvGraphicFramePr>
        <p:xfrm>
          <a:off x="457200" y="4392706"/>
          <a:ext cx="6219732" cy="149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991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97D4C-8DDB-44B4-B504-A023093F4EF0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417089" y="1884392"/>
            <a:ext cx="8262511" cy="3246967"/>
          </a:xfrm>
        </p:spPr>
        <p:txBody>
          <a:bodyPr/>
          <a:lstStyle/>
          <a:p>
            <a:pPr marL="298450" indent="-285750">
              <a:spcBef>
                <a:spcPts val="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7900"/>
                </a:solidFill>
              </a:rPr>
              <a:t>wahrt Persönlichkeitsrechte des </a:t>
            </a:r>
            <a:r>
              <a:rPr lang="de-DE" dirty="0" smtClean="0">
                <a:solidFill>
                  <a:srgbClr val="FF7900"/>
                </a:solidFill>
              </a:rPr>
              <a:t>Autors/Urhebers </a:t>
            </a:r>
            <a:r>
              <a:rPr lang="de-DE" dirty="0"/>
              <a:t>wie Erstveröffentlichung, Urheberbezeichnung und Rückruf des Werkes und sichert dessen Verwertungsrechte (UrhWissG); unübertragbar</a:t>
            </a:r>
          </a:p>
          <a:p>
            <a:pPr marL="285750" indent="-285750">
              <a:spcBef>
                <a:spcPts val="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98450" indent="-285750">
              <a:spcBef>
                <a:spcPts val="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gilt nur für </a:t>
            </a:r>
            <a:r>
              <a:rPr lang="de-DE" dirty="0">
                <a:solidFill>
                  <a:srgbClr val="FF7900"/>
                </a:solidFill>
              </a:rPr>
              <a:t>persönliche geistige Schöpfungen</a:t>
            </a:r>
            <a:r>
              <a:rPr lang="de-DE" dirty="0">
                <a:sym typeface="Wingdings" panose="05000000000000000000" pitchFamily="2" charset="2"/>
              </a:rPr>
              <a:t> rein maschinell erstellte Ergebnisse sind </a:t>
            </a:r>
            <a:r>
              <a:rPr lang="de-DE" dirty="0">
                <a:solidFill>
                  <a:srgbClr val="FF7900"/>
                </a:solidFill>
              </a:rPr>
              <a:t>in der Regel NICHT schutzwürdig</a:t>
            </a:r>
          </a:p>
          <a:p>
            <a:pPr marL="298450" indent="-285750">
              <a:spcBef>
                <a:spcPts val="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rgbClr val="FF7900"/>
              </a:solidFill>
            </a:endParaRPr>
          </a:p>
          <a:p>
            <a:pPr marL="298450" indent="-285750">
              <a:spcBef>
                <a:spcPts val="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schützt Form, nicht Inhalt des Werks (bspw. eine Zeichnung, Bild, textliche Beschreibung der Daten etc.)</a:t>
            </a:r>
          </a:p>
          <a:p>
            <a:pPr marL="298450" indent="-285750">
              <a:spcBef>
                <a:spcPts val="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98450" indent="-285750">
              <a:spcBef>
                <a:spcPts val="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Datenbanken können nach EU-Richtlinie über das Urheberrecht im digitalen Binnenmarkt urheberrechtlich geschützt sein</a:t>
            </a:r>
          </a:p>
          <a:p>
            <a:pPr marL="298450" indent="-285750">
              <a:spcBef>
                <a:spcPts val="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98450" indent="-285750">
              <a:spcBef>
                <a:spcPts val="0"/>
              </a:spcBef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Mehr Information: </a:t>
            </a:r>
            <a:r>
              <a:rPr lang="de-DE" dirty="0">
                <a:hlinkClick r:id="rId2"/>
              </a:rPr>
              <a:t>https://www.forschungsdaten.info/themen/rechte-und-pflichten/rechtssichere-nachnutzung-von-forschungsdaten-banken/</a:t>
            </a:r>
            <a:endParaRPr lang="de-DE" dirty="0"/>
          </a:p>
          <a:p>
            <a:pPr>
              <a:spcBef>
                <a:spcPts val="0"/>
              </a:spcBef>
            </a:pPr>
            <a:endParaRPr lang="de-DE" dirty="0"/>
          </a:p>
          <a:p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Rechtliche Aspekte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Urheberrecht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1255059" y="6241491"/>
            <a:ext cx="543083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034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68312" y="1547125"/>
            <a:ext cx="8262511" cy="3246967"/>
          </a:xfrm>
        </p:spPr>
        <p:txBody>
          <a:bodyPr/>
          <a:lstStyle/>
          <a:p>
            <a:endParaRPr lang="de-DE" dirty="0"/>
          </a:p>
          <a:p>
            <a:pPr marL="298450" indent="-285750"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Urheberrecht </a:t>
            </a:r>
            <a:r>
              <a:rPr lang="de-DE" dirty="0">
                <a:solidFill>
                  <a:srgbClr val="FF7900"/>
                </a:solidFill>
              </a:rPr>
              <a:t>≠</a:t>
            </a:r>
            <a:r>
              <a:rPr lang="de-DE" dirty="0"/>
              <a:t> Nutzungsrecht</a:t>
            </a:r>
          </a:p>
          <a:p>
            <a:pPr marL="298450" indent="-285750"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für leistungsschutzrechtlich geschützte Inhalte, die im Rahmen eines Angestellten- oder Auftragsverhältnisses geschaffen werden, ergibt sich ein </a:t>
            </a:r>
            <a:r>
              <a:rPr lang="de-DE" dirty="0">
                <a:solidFill>
                  <a:srgbClr val="FF7900"/>
                </a:solidFill>
              </a:rPr>
              <a:t>Nutzungsrecht zugunsten des Arbeit- beziehungsweise Auftraggebers </a:t>
            </a:r>
            <a:r>
              <a:rPr lang="de-DE" dirty="0" smtClean="0"/>
              <a:t>(Vervielfältigung, </a:t>
            </a:r>
            <a:r>
              <a:rPr lang="de-DE" dirty="0"/>
              <a:t>Speicherung, Zugänglichmachung)</a:t>
            </a:r>
          </a:p>
          <a:p>
            <a:pPr marL="298450" indent="-285750"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7900"/>
                </a:solidFill>
              </a:rPr>
              <a:t>Besonderheiten im Hochschulbereich</a:t>
            </a:r>
            <a:r>
              <a:rPr lang="de-DE" dirty="0"/>
              <a:t>: Hochschullehrer sind aufgrund der Wissenschaftsfreiheit grundsätzlich nicht verpflichtet, dem Dienstherren ihre Forschungsergebnisse zur Verfügung zu stellen (Ausnahme: Erfindungen)</a:t>
            </a:r>
          </a:p>
          <a:p>
            <a:pPr marL="298450" indent="-285750"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7900"/>
                </a:solidFill>
              </a:rPr>
              <a:t>gilt nicht für</a:t>
            </a:r>
            <a:r>
              <a:rPr lang="de-DE" dirty="0"/>
              <a:t> </a:t>
            </a:r>
            <a:r>
              <a:rPr lang="de-DE" dirty="0">
                <a:solidFill>
                  <a:srgbClr val="FF7900"/>
                </a:solidFill>
              </a:rPr>
              <a:t>"Pflichtwerke", </a:t>
            </a:r>
            <a:r>
              <a:rPr lang="de-DE" dirty="0"/>
              <a:t>die Hochschulangestellte in Erfüllung ihrer dienstlichen Aufgaben erstellen (bspw. Zuarbeit von Assistenten etc.)</a:t>
            </a:r>
          </a:p>
          <a:p>
            <a:pPr marL="298450" indent="-285750"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Mitnahme bei Uniwechsel: durch das Nutzungsrecht des Dienstherren können Daten nicht ohne Weiteres an eine andere Institution mitgenommen werden (</a:t>
            </a:r>
            <a:r>
              <a:rPr lang="de-DE" dirty="0">
                <a:solidFill>
                  <a:srgbClr val="FF7900"/>
                </a:solidFill>
              </a:rPr>
              <a:t>Empfehlung: entsprechende Vereinbarungen im Arbeitsvertrag verhandeln</a:t>
            </a:r>
            <a:r>
              <a:rPr lang="de-DE" dirty="0"/>
              <a:t>)</a:t>
            </a:r>
            <a:endParaRPr lang="en-GB" dirty="0"/>
          </a:p>
          <a:p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Rechtliche Aspekt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Arbeits/Dienstrecht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264024" y="6231134"/>
            <a:ext cx="5429250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14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Lizenzen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38745" y="6239677"/>
            <a:ext cx="5430005" cy="366183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827584" y="1523508"/>
            <a:ext cx="785921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Vertrag, der die Nachnutzungsbedingungen für geistiges Eigentum regelt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Achtung: prüfen ob die eigenen Daten überhaupt schutzwürdig sind, sonst Gefahr des Lizenzbetrugs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Standardlizenz-Systeme: </a:t>
            </a:r>
            <a:r>
              <a:rPr lang="de-DE" dirty="0" smtClean="0">
                <a:solidFill>
                  <a:srgbClr val="FF7900"/>
                </a:solidFill>
              </a:rPr>
              <a:t>Creative Commons</a:t>
            </a:r>
            <a:r>
              <a:rPr lang="de-DE" dirty="0" smtClean="0"/>
              <a:t>, </a:t>
            </a:r>
            <a:r>
              <a:rPr lang="de-DE" dirty="0" smtClean="0">
                <a:solidFill>
                  <a:srgbClr val="FF7900"/>
                </a:solidFill>
              </a:rPr>
              <a:t>GNU</a:t>
            </a:r>
            <a:r>
              <a:rPr lang="de-DE" dirty="0" smtClean="0"/>
              <a:t> General Public License (Software), </a:t>
            </a:r>
            <a:r>
              <a:rPr lang="de-DE" dirty="0" smtClean="0">
                <a:solidFill>
                  <a:srgbClr val="FF7900"/>
                </a:solidFill>
              </a:rPr>
              <a:t>Apache</a:t>
            </a:r>
            <a:r>
              <a:rPr lang="de-DE" dirty="0" smtClean="0"/>
              <a:t> (Software) Open Data Commons (Datensammlungen)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/>
              <a:t>b</a:t>
            </a:r>
            <a:r>
              <a:rPr lang="de-DE" dirty="0" smtClean="0"/>
              <a:t>ewusst wählen: </a:t>
            </a:r>
            <a:r>
              <a:rPr lang="de-DE" dirty="0" smtClean="0">
                <a:solidFill>
                  <a:srgbClr val="FF7900"/>
                </a:solidFill>
              </a:rPr>
              <a:t>copy-left</a:t>
            </a:r>
            <a:r>
              <a:rPr lang="de-DE" dirty="0" smtClean="0"/>
              <a:t> (bspw. GPL, CC-SA) vs. </a:t>
            </a:r>
            <a:r>
              <a:rPr lang="de-DE" dirty="0" smtClean="0">
                <a:solidFill>
                  <a:srgbClr val="FF7900"/>
                </a:solidFill>
              </a:rPr>
              <a:t>permissive </a:t>
            </a:r>
            <a:r>
              <a:rPr lang="de-DE" dirty="0" smtClean="0">
                <a:solidFill>
                  <a:srgbClr val="003359"/>
                </a:solidFill>
              </a:rPr>
              <a:t>(bspw. </a:t>
            </a:r>
            <a:r>
              <a:rPr lang="de-DE" smtClean="0"/>
              <a:t>CC0, </a:t>
            </a:r>
            <a:r>
              <a:rPr lang="de-DE" dirty="0"/>
              <a:t>MIT, BDS) vs.</a:t>
            </a:r>
            <a:r>
              <a:rPr lang="de-DE" dirty="0" smtClean="0">
                <a:solidFill>
                  <a:srgbClr val="FF7900"/>
                </a:solidFill>
              </a:rPr>
              <a:t> copyright</a:t>
            </a:r>
            <a:r>
              <a:rPr lang="de-DE" dirty="0" smtClean="0"/>
              <a:t> Lizenz (bspw. CC-ND)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3359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nicht schutzwürdige Daten kennzeichnen mit diesem Symbol:</a:t>
            </a:r>
          </a:p>
          <a:p>
            <a:pPr lvl="1">
              <a:buClr>
                <a:srgbClr val="003359"/>
              </a:buClr>
            </a:pPr>
            <a:endParaRPr lang="de-DE" dirty="0">
              <a:solidFill>
                <a:srgbClr val="FF79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992" y="4656350"/>
            <a:ext cx="270993" cy="2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www.tu-ilmenau.de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Seite </a:t>
            </a:r>
            <a:fld id="{EA0D7A86-75AE-40BD-A7DE-8CE43AFF3009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05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83FA9-7C11-B04D-BE6F-500EF6F49D2A}" type="slidenum">
              <a:rPr lang="de-DE" smtClean="0"/>
              <a:t>5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03238" y="2211387"/>
            <a:ext cx="7054316" cy="2435225"/>
          </a:xfrm>
        </p:spPr>
        <p:txBody>
          <a:bodyPr/>
          <a:lstStyle/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de-DE" sz="2400" dirty="0" smtClean="0"/>
              <a:t> Finden </a:t>
            </a:r>
            <a:r>
              <a:rPr lang="de-DE" sz="2400" dirty="0"/>
              <a:t>Sie sich zu </a:t>
            </a:r>
            <a:r>
              <a:rPr lang="de-DE" sz="2400" dirty="0" smtClean="0"/>
              <a:t>dritt </a:t>
            </a:r>
            <a:r>
              <a:rPr lang="de-DE" sz="2400" dirty="0"/>
              <a:t>zusammen.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endParaRPr lang="de-DE" sz="2400" dirty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de-DE" sz="2400" dirty="0" smtClean="0"/>
              <a:t> Notieren </a:t>
            </a:r>
            <a:r>
              <a:rPr lang="de-DE" sz="2400" dirty="0"/>
              <a:t>Sie auf Ihrem Arbeitsblatt jeweils:</a:t>
            </a:r>
          </a:p>
          <a:p>
            <a:pPr marL="68580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DE" dirty="0"/>
              <a:t>drei </a:t>
            </a:r>
            <a:r>
              <a:rPr lang="de-DE" dirty="0" smtClean="0"/>
              <a:t>Gemeinsamkeiten (in der Mitte)</a:t>
            </a:r>
            <a:endParaRPr lang="de-DE" dirty="0"/>
          </a:p>
          <a:p>
            <a:pPr marL="68580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DE" dirty="0"/>
              <a:t>drei </a:t>
            </a:r>
            <a:r>
              <a:rPr lang="de-DE" dirty="0" smtClean="0"/>
              <a:t>Unterschiede (jeweils in den Ovalen)</a:t>
            </a:r>
          </a:p>
          <a:p>
            <a:pPr marL="685800" lvl="1" indent="-457200">
              <a:spcBef>
                <a:spcPts val="0"/>
              </a:spcBef>
              <a:buFont typeface="+mj-lt"/>
              <a:buAutoNum type="arabicPeriod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1">
              <a:spcBef>
                <a:spcPts val="0"/>
              </a:spcBef>
              <a:buClr>
                <a:srgbClr val="FF7900"/>
              </a:buClr>
              <a:tabLst>
                <a:tab pos="241300" algn="l"/>
              </a:tabLst>
            </a:pPr>
            <a:r>
              <a:rPr lang="de-DE" dirty="0" smtClean="0">
                <a:solidFill>
                  <a:srgbClr val="FF7900"/>
                </a:solidFill>
              </a:rPr>
              <a:t>3. </a:t>
            </a:r>
            <a:r>
              <a:rPr lang="de-DE" dirty="0" smtClean="0"/>
              <a:t>Stellen </a:t>
            </a:r>
            <a:r>
              <a:rPr lang="de-DE" dirty="0"/>
              <a:t>Sie der Gruppe Ihr Blatt gemeinsam vor.</a:t>
            </a:r>
          </a:p>
          <a:p>
            <a:pPr lvl="1"/>
            <a:endParaRPr lang="en-GB" sz="16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Kennenlernen: Wir und Ich</a:t>
            </a:r>
            <a:endParaRPr lang="en-GB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9"/>
          </p:nvPr>
        </p:nvSpPr>
        <p:spPr>
          <a:xfrm>
            <a:off x="1279738" y="6320359"/>
            <a:ext cx="6206378" cy="366183"/>
          </a:xfrm>
        </p:spPr>
        <p:txBody>
          <a:bodyPr/>
          <a:lstStyle/>
          <a:p>
            <a:r>
              <a:rPr lang="de-DE" dirty="0" smtClean="0"/>
              <a:t>RDA-DE 2020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93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Sie erwartet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7279-1C4C-D949-8120-26D4D3C331E6}" type="slidenum">
              <a:rPr lang="de-DE" smtClean="0"/>
              <a:t>6</a:t>
            </a:fld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Unser Weg zum Grundlagenwissen FDM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Clr>
                <a:srgbClr val="FF7900"/>
              </a:buClr>
              <a:buFont typeface="+mj-lt"/>
              <a:buAutoNum type="arabicPeriod"/>
            </a:pPr>
            <a:r>
              <a:rPr lang="de-DE" dirty="0" smtClean="0"/>
              <a:t>Grundbegriffe</a:t>
            </a:r>
            <a:endParaRPr lang="de-DE" dirty="0"/>
          </a:p>
          <a:p>
            <a:pPr marL="342900" indent="-342900">
              <a:buClr>
                <a:srgbClr val="FF7900"/>
              </a:buClr>
              <a:buFont typeface="+mj-lt"/>
              <a:buAutoNum type="arabicPeriod"/>
            </a:pPr>
            <a:r>
              <a:rPr lang="de-DE" dirty="0" smtClean="0"/>
              <a:t>Warum Forschungsdatenmanagement?</a:t>
            </a:r>
          </a:p>
          <a:p>
            <a:pPr marL="342900" indent="-342900">
              <a:buClr>
                <a:srgbClr val="FF7900"/>
              </a:buClr>
              <a:buFont typeface="+mj-lt"/>
              <a:buAutoNum type="arabicPeriod"/>
            </a:pPr>
            <a:r>
              <a:rPr lang="de-DE" dirty="0" smtClean="0"/>
              <a:t>Der Forschungsdatenlebenszyklus</a:t>
            </a:r>
            <a:endParaRPr lang="de-DE" dirty="0"/>
          </a:p>
          <a:p>
            <a:pPr marL="342900" indent="-342900">
              <a:buClr>
                <a:srgbClr val="FF7900"/>
              </a:buClr>
              <a:buFont typeface="+mj-lt"/>
              <a:buAutoNum type="arabicPeriod"/>
            </a:pPr>
            <a:r>
              <a:rPr lang="de-DE" dirty="0" smtClean="0"/>
              <a:t>Die FAIR-Prinzipien </a:t>
            </a:r>
            <a:endParaRPr lang="de-DE" dirty="0"/>
          </a:p>
          <a:p>
            <a:pPr marL="342900" indent="-342900">
              <a:buClr>
                <a:srgbClr val="FF7900"/>
              </a:buClr>
              <a:buFont typeface="+mj-lt"/>
              <a:buAutoNum type="arabicPeriod"/>
            </a:pPr>
            <a:r>
              <a:rPr lang="de-DE" dirty="0" smtClean="0"/>
              <a:t>Der Datenmanagementplan</a:t>
            </a:r>
          </a:p>
          <a:p>
            <a:pPr marL="342900" indent="-342900">
              <a:buClr>
                <a:srgbClr val="FF7900"/>
              </a:buClr>
              <a:buFont typeface="+mj-lt"/>
              <a:buAutoNum type="arabicPeriod"/>
            </a:pPr>
            <a:r>
              <a:rPr lang="de-DE" dirty="0" smtClean="0"/>
              <a:t>Nachhaltigkeit: Datenformate und Speichermedien</a:t>
            </a:r>
            <a:endParaRPr lang="de-DE" dirty="0"/>
          </a:p>
          <a:p>
            <a:pPr marL="342900" indent="-342900">
              <a:buClr>
                <a:srgbClr val="FF7900"/>
              </a:buClr>
              <a:buFont typeface="+mj-lt"/>
              <a:buAutoNum type="arabicPeriod"/>
            </a:pPr>
            <a:r>
              <a:rPr lang="de-DE" dirty="0" smtClean="0"/>
              <a:t>Repositorien</a:t>
            </a:r>
          </a:p>
          <a:p>
            <a:pPr marL="342900" indent="-342900">
              <a:buClr>
                <a:srgbClr val="FF7900"/>
              </a:buClr>
              <a:buFont typeface="+mj-lt"/>
              <a:buAutoNum type="arabicPeriod"/>
            </a:pPr>
            <a:r>
              <a:rPr lang="de-DE" dirty="0" smtClean="0"/>
              <a:t>Persistente Identifikation</a:t>
            </a:r>
          </a:p>
          <a:p>
            <a:pPr marL="342900" indent="-342900">
              <a:buClr>
                <a:srgbClr val="FF7900"/>
              </a:buClr>
              <a:buFont typeface="+mj-lt"/>
              <a:buAutoNum type="arabicPeriod"/>
            </a:pPr>
            <a:r>
              <a:rPr lang="de-DE" dirty="0" smtClean="0"/>
              <a:t>Forschungsdaten-</a:t>
            </a:r>
            <a:r>
              <a:rPr lang="de-DE" dirty="0"/>
              <a:t>P</a:t>
            </a:r>
            <a:r>
              <a:rPr lang="de-DE" dirty="0" smtClean="0"/>
              <a:t>olicies und Rechtliche Aspekte</a:t>
            </a:r>
          </a:p>
          <a:p>
            <a:pPr marL="342900" indent="-342900">
              <a:buClr>
                <a:srgbClr val="FF7900"/>
              </a:buClr>
              <a:buFont typeface="+mj-lt"/>
              <a:buAutoNum type="arabicPeriod"/>
            </a:pPr>
            <a:r>
              <a:rPr lang="de-DE" dirty="0" smtClean="0"/>
              <a:t>Kleines Abschlussquiz</a:t>
            </a:r>
            <a:endParaRPr lang="de-DE" dirty="0"/>
          </a:p>
          <a:p>
            <a:endParaRPr lang="en-GB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279738" y="6320359"/>
            <a:ext cx="6206378" cy="366183"/>
          </a:xfrm>
          <a:prstGeom prst="rect">
            <a:avLst/>
          </a:prstGeom>
        </p:spPr>
        <p:txBody>
          <a:bodyPr/>
          <a:lstStyle/>
          <a:p>
            <a:r>
              <a:rPr lang="de-DE" sz="1000" dirty="0">
                <a:solidFill>
                  <a:schemeClr val="accent3"/>
                </a:solidFill>
              </a:rPr>
              <a:t>RDA-DE 2020</a:t>
            </a:r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3085" y="2720901"/>
            <a:ext cx="4247797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083FA9-7C11-B04D-BE6F-500EF6F49D2A}" type="slidenum">
              <a:rPr lang="de-DE">
                <a:solidFill>
                  <a:srgbClr val="A5A5A5"/>
                </a:solidFill>
              </a:rPr>
              <a:pPr defTabSz="685800"/>
              <a:t>7</a:t>
            </a:fld>
            <a:endParaRPr lang="de-DE" dirty="0">
              <a:solidFill>
                <a:srgbClr val="A5A5A5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80209" y="2673864"/>
            <a:ext cx="8226000" cy="504156"/>
          </a:xfrm>
        </p:spPr>
        <p:txBody>
          <a:bodyPr>
            <a:noAutofit/>
          </a:bodyPr>
          <a:lstStyle/>
          <a:p>
            <a:pPr algn="ctr"/>
            <a:r>
              <a:rPr lang="en-GB" sz="4800" dirty="0" smtClean="0">
                <a:solidFill>
                  <a:srgbClr val="003359"/>
                </a:solidFill>
              </a:rPr>
              <a:t>Grundbegriffe</a:t>
            </a:r>
            <a:endParaRPr lang="en-GB" sz="4800" dirty="0">
              <a:solidFill>
                <a:srgbClr val="003359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1246096" y="6350019"/>
            <a:ext cx="5868988" cy="274638"/>
          </a:xfrm>
        </p:spPr>
        <p:txBody>
          <a:bodyPr/>
          <a:lstStyle/>
          <a:p>
            <a:pPr defTabSz="685800"/>
            <a:r>
              <a:rPr lang="de-DE" dirty="0" smtClean="0">
                <a:solidFill>
                  <a:srgbClr val="A5A5A5"/>
                </a:solidFill>
                <a:latin typeface="Arial" panose="020B0604020202020204"/>
              </a:rPr>
              <a:t>RDA-DE 2020</a:t>
            </a:r>
            <a:endParaRPr lang="de-DE" dirty="0">
              <a:solidFill>
                <a:srgbClr val="A5A5A5"/>
              </a:solidFill>
              <a:latin typeface="Arial" panose="020B0604020202020204"/>
            </a:endParaRPr>
          </a:p>
          <a:p>
            <a:pPr defTabSz="685800"/>
            <a:endParaRPr lang="de-DE" dirty="0">
              <a:solidFill>
                <a:srgbClr val="A5A5A5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7411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Grundbegriffe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Was sind Forschungsdaten?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503238" y="1907775"/>
            <a:ext cx="4328738" cy="374496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600" dirty="0" smtClean="0"/>
              <a:t>Alle Daten</a:t>
            </a:r>
            <a:r>
              <a:rPr lang="de-DE" sz="3600" dirty="0"/>
              <a:t>, die für die Forschung genutzt werden, im Forschungsprozess entstehen oder dessen Ergebnis sind.</a:t>
            </a:r>
          </a:p>
          <a:p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0" y="6245225"/>
            <a:ext cx="473868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507" y="2084715"/>
            <a:ext cx="3078747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98" y="2221008"/>
            <a:ext cx="3256123" cy="229594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27" y="3383759"/>
            <a:ext cx="2525922" cy="179840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1727062"/>
            <a:ext cx="3571158" cy="17855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Grundbegriffe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7A86-75AE-40BD-A7DE-8CE43AFF3009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Arten von Forschungsdaten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5396056" y="1505607"/>
            <a:ext cx="3667125" cy="388778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i="1" dirty="0" smtClean="0"/>
              <a:t>Rohdaten + verarbeitete Daten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i="1" dirty="0" smtClean="0"/>
              <a:t>Daten aus: Simulationen, Beobachtungen, Umfragen, Messungen, Interviews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i="1" dirty="0" smtClean="0"/>
              <a:t>Software-Code, Algorithmen, Skripte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i="1" dirty="0" smtClean="0"/>
              <a:t>Audio-visuelle Daten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i="1" dirty="0" smtClean="0"/>
              <a:t>Social-Media-Daten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i="1" dirty="0" smtClean="0"/>
              <a:t>Physische Objekte (Proben, Artefakte) ggfs. in digitaler Form</a:t>
            </a:r>
            <a:endParaRPr lang="de-DE" sz="1800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0" y="6245225"/>
            <a:ext cx="4738688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RDA-DE 2020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4273042"/>
            <a:ext cx="2840692" cy="154295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7" y="3290273"/>
            <a:ext cx="830635" cy="83063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76" y="2498164"/>
            <a:ext cx="1281713" cy="10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1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TU Ilmenau">
      <a:dk1>
        <a:srgbClr val="004479"/>
      </a:dk1>
      <a:lt1>
        <a:srgbClr val="FFFFFF"/>
      </a:lt1>
      <a:dk2>
        <a:srgbClr val="003358"/>
      </a:dk2>
      <a:lt2>
        <a:srgbClr val="E7E6E6"/>
      </a:lt2>
      <a:accent1>
        <a:srgbClr val="FF7C00"/>
      </a:accent1>
      <a:accent2>
        <a:srgbClr val="22B5E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3358"/>
      </a:hlink>
      <a:folHlink>
        <a:srgbClr val="7979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1113_PPT_Vorlage_4zu3.potx" id="{59B8AB16-F0B4-4257-8309-13E42D95B6AD}" vid="{FCBDC099-5EF9-433D-BA62-85D3873484F2}"/>
    </a:ext>
  </a:extLst>
</a:theme>
</file>

<file path=ppt/theme/theme2.xml><?xml version="1.0" encoding="utf-8"?>
<a:theme xmlns:a="http://schemas.openxmlformats.org/drawingml/2006/main" name="Design_TU_Ilmenau">
  <a:themeElements>
    <a:clrScheme name="TU Ilmenau">
      <a:dk1>
        <a:srgbClr val="004479"/>
      </a:dk1>
      <a:lt1>
        <a:srgbClr val="FFFFFF"/>
      </a:lt1>
      <a:dk2>
        <a:srgbClr val="003358"/>
      </a:dk2>
      <a:lt2>
        <a:srgbClr val="E7E6E6"/>
      </a:lt2>
      <a:accent1>
        <a:srgbClr val="FF7C00"/>
      </a:accent1>
      <a:accent2>
        <a:srgbClr val="22B5E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3358"/>
      </a:hlink>
      <a:folHlink>
        <a:srgbClr val="7979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>
        <a:spAutoFit/>
      </a:bodyPr>
      <a:lstStyle>
        <a:defPPr marL="12700" algn="l">
          <a:lnSpc>
            <a:spcPts val="2300"/>
          </a:lnSpc>
          <a:spcBef>
            <a:spcPts val="480"/>
          </a:spcBef>
          <a:defRPr sz="1600" b="1" spc="-5" dirty="0">
            <a:solidFill>
              <a:srgbClr val="003358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CD4BA848-6591-4D91-8501-17F660C3909B}" vid="{69CE01E0-F515-4425-8A44-DF98307A909B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eere Präsentation 13">
    <a:dk1>
      <a:srgbClr val="003359"/>
    </a:dk1>
    <a:lt1>
      <a:srgbClr val="FFFFFF"/>
    </a:lt1>
    <a:dk2>
      <a:srgbClr val="FF7900"/>
    </a:dk2>
    <a:lt2>
      <a:srgbClr val="808080"/>
    </a:lt2>
    <a:accent1>
      <a:srgbClr val="B4DCDC"/>
    </a:accent1>
    <a:accent2>
      <a:srgbClr val="FF7900"/>
    </a:accent2>
    <a:accent3>
      <a:srgbClr val="FFFFFF"/>
    </a:accent3>
    <a:accent4>
      <a:srgbClr val="002A4B"/>
    </a:accent4>
    <a:accent5>
      <a:srgbClr val="D6EBEB"/>
    </a:accent5>
    <a:accent6>
      <a:srgbClr val="E76D00"/>
    </a:accent6>
    <a:hlink>
      <a:srgbClr val="00747A"/>
    </a:hlink>
    <a:folHlink>
      <a:srgbClr val="78B6AB"/>
    </a:folHlink>
  </a:clrScheme>
  <a:fontScheme name="Leere Prä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201912_PPT_Vorlage_4zu3</Template>
  <TotalTime>0</TotalTime>
  <Words>2331</Words>
  <Application>Microsoft Office PowerPoint</Application>
  <PresentationFormat>Bildschirmpräsentation (4:3)</PresentationFormat>
  <Paragraphs>427</Paragraphs>
  <Slides>46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5" baseType="lpstr">
      <vt:lpstr>ＭＳ Ｐゴシック</vt:lpstr>
      <vt:lpstr>Arial</vt:lpstr>
      <vt:lpstr>Calibri</vt:lpstr>
      <vt:lpstr>Courier New</vt:lpstr>
      <vt:lpstr>Gill Sans</vt:lpstr>
      <vt:lpstr>PF Paperback Light</vt:lpstr>
      <vt:lpstr>Wingdings</vt:lpstr>
      <vt:lpstr>Office</vt:lpstr>
      <vt:lpstr>Design_TU_Ilmenau</vt:lpstr>
      <vt:lpstr>RDA-DE 2020 - Grundlagen des FDM</vt:lpstr>
      <vt:lpstr>PowerPoint-Präsentation</vt:lpstr>
      <vt:lpstr>Wer ich bin</vt:lpstr>
      <vt:lpstr>PowerPoint-Präsentation</vt:lpstr>
      <vt:lpstr>PowerPoint-Präsentation</vt:lpstr>
      <vt:lpstr>Was Sie erwartet</vt:lpstr>
      <vt:lpstr>Grundbegriffe</vt:lpstr>
      <vt:lpstr>Grundbegriffe</vt:lpstr>
      <vt:lpstr>Grundbegriffe</vt:lpstr>
      <vt:lpstr>Grundbegriffe</vt:lpstr>
      <vt:lpstr>Warum FDM?</vt:lpstr>
      <vt:lpstr>Warum FDM?</vt:lpstr>
      <vt:lpstr>Warum FDM?</vt:lpstr>
      <vt:lpstr>Warum FDM?</vt:lpstr>
      <vt:lpstr>Der Forschungsdaten- lebenszyklus</vt:lpstr>
      <vt:lpstr>PowerPoint-Präsentation</vt:lpstr>
      <vt:lpstr>Der Datenlebenszyklus</vt:lpstr>
      <vt:lpstr>Die FAIR-Prinzipien</vt:lpstr>
      <vt:lpstr>PowerPoint-Präsentation</vt:lpstr>
      <vt:lpstr>PowerPoint-Präsentation</vt:lpstr>
      <vt:lpstr>Datenmanagementpläne</vt:lpstr>
      <vt:lpstr>PowerPoint-Präsentation</vt:lpstr>
      <vt:lpstr>PowerPoint-Präsentation</vt:lpstr>
      <vt:lpstr>PowerPoint-Präsentation</vt:lpstr>
      <vt:lpstr>Nachhaltigkeit: Datenformate und Speichermedien</vt:lpstr>
      <vt:lpstr>PowerPoint-Präsentation</vt:lpstr>
      <vt:lpstr>PowerPoint-Präsentation</vt:lpstr>
      <vt:lpstr>PowerPoint-Präsentation</vt:lpstr>
      <vt:lpstr>Persistente Identifikation</vt:lpstr>
      <vt:lpstr>PowerPoint-Präsentation</vt:lpstr>
      <vt:lpstr>PowerPoint-Präsentation</vt:lpstr>
      <vt:lpstr>Repositorien</vt:lpstr>
      <vt:lpstr>PowerPoint-Präsentation</vt:lpstr>
      <vt:lpstr>PowerPoint-Präsentation</vt:lpstr>
      <vt:lpstr>PowerPoint-Präsentation</vt:lpstr>
      <vt:lpstr>Leitlinien und Rechtliche Aspekte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Lizenzen</vt:lpstr>
      <vt:lpstr>PowerPoint-Präsentation</vt:lpstr>
    </vt:vector>
  </TitlesOfParts>
  <Company>UniRZ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Jessica Rex</dc:creator>
  <cp:lastModifiedBy>Jessica Rex</cp:lastModifiedBy>
  <cp:revision>123</cp:revision>
  <dcterms:created xsi:type="dcterms:W3CDTF">2020-02-19T08:38:29Z</dcterms:created>
  <dcterms:modified xsi:type="dcterms:W3CDTF">2020-02-25T10:46:35Z</dcterms:modified>
</cp:coreProperties>
</file>