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315" r:id="rId2"/>
    <p:sldId id="348" r:id="rId3"/>
    <p:sldId id="322" r:id="rId4"/>
    <p:sldId id="323" r:id="rId5"/>
    <p:sldId id="259" r:id="rId6"/>
    <p:sldId id="321" r:id="rId7"/>
    <p:sldId id="327" r:id="rId8"/>
    <p:sldId id="331" r:id="rId9"/>
    <p:sldId id="341" r:id="rId10"/>
    <p:sldId id="342" r:id="rId11"/>
    <p:sldId id="343" r:id="rId12"/>
    <p:sldId id="344" r:id="rId13"/>
    <p:sldId id="292" r:id="rId14"/>
    <p:sldId id="351" r:id="rId15"/>
    <p:sldId id="333" r:id="rId16"/>
    <p:sldId id="332" r:id="rId17"/>
    <p:sldId id="305" r:id="rId18"/>
    <p:sldId id="330" r:id="rId19"/>
    <p:sldId id="273" r:id="rId20"/>
    <p:sldId id="349" r:id="rId21"/>
    <p:sldId id="338" r:id="rId22"/>
    <p:sldId id="337" r:id="rId23"/>
    <p:sldId id="304" r:id="rId24"/>
    <p:sldId id="307" r:id="rId25"/>
    <p:sldId id="309" r:id="rId26"/>
    <p:sldId id="281" r:id="rId27"/>
    <p:sldId id="336" r:id="rId28"/>
    <p:sldId id="283" r:id="rId29"/>
    <p:sldId id="347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A786D53-F400-4C56-BBAF-FCD0A2961468}">
          <p14:sldIdLst>
            <p14:sldId id="315"/>
            <p14:sldId id="348"/>
            <p14:sldId id="322"/>
            <p14:sldId id="323"/>
            <p14:sldId id="259"/>
            <p14:sldId id="321"/>
            <p14:sldId id="327"/>
            <p14:sldId id="331"/>
            <p14:sldId id="341"/>
            <p14:sldId id="342"/>
            <p14:sldId id="343"/>
            <p14:sldId id="344"/>
            <p14:sldId id="292"/>
            <p14:sldId id="351"/>
            <p14:sldId id="333"/>
            <p14:sldId id="332"/>
            <p14:sldId id="305"/>
            <p14:sldId id="330"/>
            <p14:sldId id="273"/>
            <p14:sldId id="349"/>
            <p14:sldId id="338"/>
            <p14:sldId id="337"/>
            <p14:sldId id="304"/>
            <p14:sldId id="307"/>
            <p14:sldId id="309"/>
            <p14:sldId id="281"/>
            <p14:sldId id="336"/>
            <p14:sldId id="283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0" roundtripDataSignature="AMtx7mhu+O20MiZ84cwzlmBHZ18ExfY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0A7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91"/>
    <p:restoredTop sz="71497" autoAdjust="0"/>
  </p:normalViewPr>
  <p:slideViewPr>
    <p:cSldViewPr snapToGrid="0">
      <p:cViewPr>
        <p:scale>
          <a:sx n="85" d="100"/>
          <a:sy n="85" d="100"/>
        </p:scale>
        <p:origin x="336" y="2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dirty="0" err="1"/>
              <a:t>Another</a:t>
            </a:r>
            <a:r>
              <a:rPr lang="nl-NL" dirty="0"/>
              <a:t> “</a:t>
            </a:r>
            <a:r>
              <a:rPr lang="nl-NL" dirty="0" err="1"/>
              <a:t>thing</a:t>
            </a:r>
            <a:r>
              <a:rPr lang="nl-NL" dirty="0"/>
              <a:t>”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do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enhance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FAIR data culture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capacity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repositories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certification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FAIR.  A </a:t>
            </a:r>
            <a:r>
              <a:rPr lang="nl-NL" dirty="0" err="1"/>
              <a:t>repository</a:t>
            </a:r>
            <a:r>
              <a:rPr lang="nl-NL" dirty="0"/>
              <a:t> </a:t>
            </a:r>
            <a:r>
              <a:rPr lang="nl-NL" dirty="0" err="1"/>
              <a:t>typically</a:t>
            </a:r>
            <a:r>
              <a:rPr lang="nl-NL" dirty="0"/>
              <a:t> offers services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capacity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certification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FAIR. In these 15 minutes I have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, I </a:t>
            </a:r>
            <a:r>
              <a:rPr lang="nl-NL" dirty="0" err="1"/>
              <a:t>would</a:t>
            </a:r>
            <a:r>
              <a:rPr lang="nl-NL" dirty="0"/>
              <a:t> like </a:t>
            </a:r>
            <a:r>
              <a:rPr lang="nl-NL" dirty="0" err="1"/>
              <a:t>to</a:t>
            </a:r>
            <a:r>
              <a:rPr lang="nl-NL" dirty="0"/>
              <a:t> share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emerging</a:t>
            </a:r>
            <a:r>
              <a:rPr lang="nl-NL" dirty="0"/>
              <a:t> practical </a:t>
            </a:r>
            <a:r>
              <a:rPr lang="nl-NL" dirty="0" err="1"/>
              <a:t>recommendations</a:t>
            </a:r>
            <a:r>
              <a:rPr lang="nl-NL" dirty="0"/>
              <a:t> on </a:t>
            </a:r>
            <a:r>
              <a:rPr lang="nl-NL" dirty="0" err="1"/>
              <a:t>repositories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adpoted</a:t>
            </a:r>
            <a:r>
              <a:rPr lang="nl-NL" dirty="0"/>
              <a:t> in </a:t>
            </a:r>
            <a:r>
              <a:rPr lang="nl-NL" dirty="0" err="1"/>
              <a:t>an</a:t>
            </a:r>
            <a:r>
              <a:rPr lang="nl-NL" dirty="0"/>
              <a:t> approach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uptake</a:t>
            </a:r>
            <a:r>
              <a:rPr lang="nl-NL" dirty="0"/>
              <a:t> of FAIR data </a:t>
            </a:r>
            <a:r>
              <a:rPr lang="nl-NL" dirty="0" err="1"/>
              <a:t>practices</a:t>
            </a:r>
            <a:r>
              <a:rPr lang="nl-NL" dirty="0"/>
              <a:t>. Most important </a:t>
            </a:r>
            <a:r>
              <a:rPr lang="nl-NL" dirty="0" err="1"/>
              <a:t>however</a:t>
            </a:r>
            <a:r>
              <a:rPr lang="nl-NL" dirty="0"/>
              <a:t>, is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valuable</a:t>
            </a:r>
            <a:r>
              <a:rPr lang="nl-NL" dirty="0"/>
              <a:t> </a:t>
            </a:r>
            <a:r>
              <a:rPr lang="nl-NL" dirty="0" err="1"/>
              <a:t>contribution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help </a:t>
            </a:r>
            <a:r>
              <a:rPr lang="nl-NL" dirty="0" err="1"/>
              <a:t>shape</a:t>
            </a:r>
            <a:r>
              <a:rPr lang="nl-NL" dirty="0"/>
              <a:t> these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piloting</a:t>
            </a:r>
            <a:r>
              <a:rPr lang="nl-NL" dirty="0"/>
              <a:t> in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project.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656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e994941ca_6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6e994941ca_6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This alignment can be illustrated by mapping the FAIR Principles to the CoreTrustSeal requirements as you can see on this table.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This work will be published and will be used as a foundation to facilitate building and assessing the FAIR data ecosystem.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911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e994941ca_6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6e994941ca_6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g6e994941ca_6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139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e994941ca_6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6e994941ca_6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6e994941ca_6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71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02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167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61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A practical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context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considered</a:t>
            </a:r>
            <a:r>
              <a:rPr lang="nl-NL" dirty="0"/>
              <a:t>, I have </a:t>
            </a:r>
            <a:r>
              <a:rPr lang="nl-NL" dirty="0" err="1"/>
              <a:t>included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picture.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An assessment of data </a:t>
            </a:r>
            <a:r>
              <a:rPr lang="nl-NL" dirty="0" err="1"/>
              <a:t>FAIRness</a:t>
            </a:r>
            <a:r>
              <a:rPr lang="nl-NL" dirty="0"/>
              <a:t> </a:t>
            </a:r>
            <a:r>
              <a:rPr lang="nl-NL" dirty="0" err="1"/>
              <a:t>cannot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level of </a:t>
            </a:r>
            <a:r>
              <a:rPr lang="nl-NL" dirty="0" err="1"/>
              <a:t>the</a:t>
            </a:r>
            <a:r>
              <a:rPr lang="nl-NL" dirty="0"/>
              <a:t> metadata/data.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 err="1"/>
              <a:t>Some</a:t>
            </a:r>
            <a:r>
              <a:rPr lang="nl-NL" dirty="0"/>
              <a:t> FAIR </a:t>
            </a:r>
            <a:r>
              <a:rPr lang="nl-NL" dirty="0" err="1"/>
              <a:t>Principles</a:t>
            </a:r>
            <a:r>
              <a:rPr lang="nl-NL" dirty="0"/>
              <a:t> </a:t>
            </a:r>
            <a:r>
              <a:rPr lang="nl-NL" dirty="0" err="1"/>
              <a:t>cannot</a:t>
            </a:r>
            <a:r>
              <a:rPr lang="nl-NL" dirty="0"/>
              <a:t> </a:t>
            </a:r>
            <a:r>
              <a:rPr lang="nl-NL" dirty="0" err="1"/>
              <a:t>actually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assessed</a:t>
            </a:r>
            <a:r>
              <a:rPr lang="nl-NL" dirty="0"/>
              <a:t> without </a:t>
            </a:r>
            <a:r>
              <a:rPr lang="nl-NL" dirty="0" err="1"/>
              <a:t>looking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data </a:t>
            </a:r>
            <a:r>
              <a:rPr lang="nl-NL" dirty="0" err="1"/>
              <a:t>repository</a:t>
            </a:r>
            <a:r>
              <a:rPr lang="nl-NL" dirty="0"/>
              <a:t> level.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For </a:t>
            </a:r>
            <a:r>
              <a:rPr lang="nl-NL" dirty="0" err="1"/>
              <a:t>Findability</a:t>
            </a:r>
            <a:r>
              <a:rPr lang="nl-NL" dirty="0"/>
              <a:t> </a:t>
            </a:r>
            <a:r>
              <a:rPr lang="nl-NL" dirty="0" err="1"/>
              <a:t>Principles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e.g. </a:t>
            </a:r>
            <a:r>
              <a:rPr lang="nl-NL" dirty="0" err="1"/>
              <a:t>Principle</a:t>
            </a:r>
            <a:r>
              <a:rPr lang="nl-NL" dirty="0"/>
              <a:t> F4. Compliance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Principle</a:t>
            </a:r>
            <a:r>
              <a:rPr lang="nl-NL" dirty="0"/>
              <a:t> </a:t>
            </a:r>
            <a:r>
              <a:rPr lang="nl-NL" dirty="0" err="1"/>
              <a:t>cannot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assessed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metadata or data level.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 err="1"/>
              <a:t>And</a:t>
            </a:r>
            <a:r>
              <a:rPr lang="nl-NL" dirty="0"/>
              <a:t> even </a:t>
            </a:r>
            <a:r>
              <a:rPr lang="nl-NL" dirty="0" err="1"/>
              <a:t>for</a:t>
            </a:r>
            <a:r>
              <a:rPr lang="nl-NL" dirty="0"/>
              <a:t> F1, F2 </a:t>
            </a:r>
            <a:r>
              <a:rPr lang="nl-NL" dirty="0" err="1"/>
              <a:t>and</a:t>
            </a:r>
            <a:r>
              <a:rPr lang="nl-NL" dirty="0"/>
              <a:t> F3, </a:t>
            </a:r>
            <a:r>
              <a:rPr lang="nl-NL" dirty="0" err="1"/>
              <a:t>ensuring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maintaining</a:t>
            </a:r>
            <a:r>
              <a:rPr lang="nl-NL" dirty="0"/>
              <a:t> compliance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depend</a:t>
            </a:r>
            <a:r>
              <a:rPr lang="nl-NL" dirty="0"/>
              <a:t> on Technologies, Procedures, Expertise, People at </a:t>
            </a:r>
            <a:r>
              <a:rPr lang="nl-NL" dirty="0" err="1"/>
              <a:t>the</a:t>
            </a:r>
            <a:r>
              <a:rPr lang="nl-NL" dirty="0"/>
              <a:t> Data </a:t>
            </a:r>
            <a:r>
              <a:rPr lang="nl-NL" dirty="0" err="1"/>
              <a:t>Repository</a:t>
            </a:r>
            <a:r>
              <a:rPr lang="nl-NL" dirty="0"/>
              <a:t> level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805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403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66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I </a:t>
            </a:r>
            <a:r>
              <a:rPr lang="nl-NL" dirty="0" err="1"/>
              <a:t>would</a:t>
            </a:r>
            <a:r>
              <a:rPr lang="nl-NL" dirty="0"/>
              <a:t> like </a:t>
            </a:r>
            <a:r>
              <a:rPr lang="nl-NL" dirty="0" err="1"/>
              <a:t>to</a:t>
            </a:r>
            <a:r>
              <a:rPr lang="nl-NL" dirty="0"/>
              <a:t> start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quote “…” 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, FAIR data </a:t>
            </a:r>
            <a:r>
              <a:rPr lang="nl-NL" dirty="0" err="1"/>
              <a:t>won’t</a:t>
            </a:r>
            <a:r>
              <a:rPr lang="nl-NL" dirty="0"/>
              <a:t> happen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magic</a:t>
            </a:r>
            <a:r>
              <a:rPr lang="nl-NL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I like </a:t>
            </a:r>
            <a:r>
              <a:rPr lang="nl-NL" dirty="0" err="1"/>
              <a:t>the</a:t>
            </a:r>
            <a:r>
              <a:rPr lang="nl-NL" dirty="0"/>
              <a:t> quote in </a:t>
            </a:r>
            <a:r>
              <a:rPr lang="nl-NL" dirty="0" err="1"/>
              <a:t>particular</a:t>
            </a:r>
            <a:r>
              <a:rPr lang="nl-NL" dirty="0"/>
              <a:t>,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sets </a:t>
            </a:r>
            <a:r>
              <a:rPr lang="nl-NL" dirty="0" err="1"/>
              <a:t>the</a:t>
            </a:r>
            <a:r>
              <a:rPr lang="nl-NL" dirty="0"/>
              <a:t> context of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of </a:t>
            </a:r>
            <a:r>
              <a:rPr lang="nl-NL" dirty="0" err="1"/>
              <a:t>trustworthy</a:t>
            </a:r>
            <a:r>
              <a:rPr lang="nl-NL" dirty="0"/>
              <a:t> data </a:t>
            </a:r>
            <a:r>
              <a:rPr lang="nl-NL" dirty="0" err="1"/>
              <a:t>repositories</a:t>
            </a:r>
            <a:r>
              <a:rPr lang="nl-NL" dirty="0"/>
              <a:t>, as data </a:t>
            </a:r>
            <a:r>
              <a:rPr lang="nl-NL" dirty="0" err="1"/>
              <a:t>repositories</a:t>
            </a:r>
            <a:r>
              <a:rPr lang="nl-NL" dirty="0"/>
              <a:t> </a:t>
            </a:r>
            <a:r>
              <a:rPr lang="nl-NL" dirty="0" err="1"/>
              <a:t>contain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,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implement</a:t>
            </a:r>
            <a:r>
              <a:rPr lang="nl-NL" dirty="0"/>
              <a:t> </a:t>
            </a:r>
            <a:r>
              <a:rPr lang="nl-NL" dirty="0" err="1"/>
              <a:t>processess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technologies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enable</a:t>
            </a:r>
            <a:r>
              <a:rPr lang="nl-NL" dirty="0"/>
              <a:t> a FAIR </a:t>
            </a:r>
            <a:r>
              <a:rPr lang="nl-NL" dirty="0" err="1"/>
              <a:t>ecosystem</a:t>
            </a:r>
            <a:r>
              <a:rPr lang="nl-NL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22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 err="1"/>
              <a:t>Overview</a:t>
            </a:r>
            <a:r>
              <a:rPr lang="nl-NL" dirty="0"/>
              <a:t> of FAIR assessment tools: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docs.google.com</a:t>
            </a:r>
            <a:r>
              <a:rPr lang="nl-NL" dirty="0"/>
              <a:t>/spreadsheets/d/14ojMSXVOITg3RoJn-PuDaPj8zuIGQz2Li-kl97HOBH4/</a:t>
            </a:r>
            <a:r>
              <a:rPr lang="nl-NL" dirty="0" err="1"/>
              <a:t>edit#gid</a:t>
            </a:r>
            <a:r>
              <a:rPr lang="nl-NL" dirty="0"/>
              <a:t>=0 </a:t>
            </a: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225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749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483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10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496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e994941ca_6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6e994941ca_6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1" name="Google Shape;451;g6e994941ca_6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93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 is on hand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FAIR data </a:t>
            </a:r>
            <a:r>
              <a:rPr lang="nl-NL" dirty="0" err="1"/>
              <a:t>objects</a:t>
            </a:r>
            <a:r>
              <a:rPr lang="nl-NL" dirty="0"/>
              <a:t> </a:t>
            </a:r>
            <a:r>
              <a:rPr lang="nl-NL" dirty="0" err="1"/>
              <a:t>themselves</a:t>
            </a:r>
            <a:r>
              <a:rPr lang="nl-NL" dirty="0"/>
              <a:t>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a model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 FAIR Digital Object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left</a:t>
            </a:r>
            <a:r>
              <a:rPr lang="nl-NL" dirty="0"/>
              <a:t> hand side.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hand,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ecosystem</a:t>
            </a:r>
            <a:r>
              <a:rPr lang="nl-NL" dirty="0"/>
              <a:t> is </a:t>
            </a:r>
            <a:r>
              <a:rPr lang="nl-NL" dirty="0" err="1"/>
              <a:t>about</a:t>
            </a:r>
            <a:r>
              <a:rPr lang="nl-NL" dirty="0"/>
              <a:t> more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FAIR data </a:t>
            </a:r>
            <a:r>
              <a:rPr lang="nl-NL" dirty="0" err="1"/>
              <a:t>objects</a:t>
            </a:r>
            <a:r>
              <a:rPr lang="nl-NL" dirty="0"/>
              <a:t> </a:t>
            </a:r>
            <a:r>
              <a:rPr lang="nl-NL" dirty="0" err="1"/>
              <a:t>themselves</a:t>
            </a:r>
            <a:r>
              <a:rPr lang="nl-NL" dirty="0"/>
              <a:t>. I have </a:t>
            </a:r>
            <a:r>
              <a:rPr lang="nl-NL" dirty="0" err="1"/>
              <a:t>highlighted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component of </a:t>
            </a:r>
            <a:r>
              <a:rPr lang="nl-NL" dirty="0" err="1"/>
              <a:t>repositories</a:t>
            </a:r>
            <a:r>
              <a:rPr lang="nl-NL" dirty="0"/>
              <a:t>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I 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of </a:t>
            </a:r>
            <a:r>
              <a:rPr lang="nl-NL" dirty="0" err="1"/>
              <a:t>vital</a:t>
            </a:r>
            <a:r>
              <a:rPr lang="nl-NL" dirty="0"/>
              <a:t> </a:t>
            </a:r>
            <a:r>
              <a:rPr lang="nl-NL" dirty="0" err="1"/>
              <a:t>importance</a:t>
            </a:r>
            <a:r>
              <a:rPr lang="nl-NL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4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European Commission’s call INFRAEOSC-05-c</a:t>
            </a:r>
            <a:r>
              <a:rPr lang="en-GB" baseline="0" dirty="0"/>
              <a:t> (</a:t>
            </a:r>
            <a:r>
              <a:rPr lang="en-GB" dirty="0"/>
              <a:t>in support of the European Open Science Cloud (EOSC) Governance)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Develop solutions to foster</a:t>
            </a:r>
            <a:r>
              <a:rPr lang="en-GB" baseline="0" dirty="0"/>
              <a:t> FAIR data culture and the applications of FAIR </a:t>
            </a:r>
            <a:r>
              <a:rPr lang="en-GB" baseline="0" dirty="0" err="1"/>
              <a:t>principes</a:t>
            </a:r>
            <a:r>
              <a:rPr lang="en-GB" baseline="0" dirty="0"/>
              <a:t> in research data life cycle.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Coordinator: </a:t>
            </a:r>
            <a:r>
              <a:rPr lang="en-GB" dirty="0"/>
              <a:t>Data Archiving and Networked Services (DANS) is the Netherlands institute for permanent access to digital research resources.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FAIR principles – focus and process (technologies procedures, expertise, people)</a:t>
            </a:r>
          </a:p>
          <a:p>
            <a: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59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These practical </a:t>
            </a:r>
            <a:r>
              <a:rPr lang="nl-NL" dirty="0" err="1"/>
              <a:t>recommendations</a:t>
            </a:r>
            <a:r>
              <a:rPr lang="nl-NL" dirty="0"/>
              <a:t> are </a:t>
            </a:r>
            <a:r>
              <a:rPr lang="nl-NL" dirty="0" err="1"/>
              <a:t>centered</a:t>
            </a:r>
            <a:r>
              <a:rPr lang="nl-NL" dirty="0"/>
              <a:t> </a:t>
            </a:r>
            <a:r>
              <a:rPr lang="nl-NL" dirty="0" err="1"/>
              <a:t>around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topics. </a:t>
            </a: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84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l-NL" sz="2000" dirty="0" err="1"/>
              <a:t>Makes</a:t>
            </a:r>
            <a:r>
              <a:rPr lang="nl-NL" sz="2000" dirty="0"/>
              <a:t> life </a:t>
            </a:r>
            <a:r>
              <a:rPr lang="nl-NL" sz="2000" dirty="0" err="1"/>
              <a:t>easier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researchers</a:t>
            </a:r>
            <a:r>
              <a:rPr lang="nl-NL" sz="2000" dirty="0"/>
              <a:t>: </a:t>
            </a:r>
            <a:r>
              <a:rPr lang="nl-NL" sz="2000" dirty="0" err="1"/>
              <a:t>it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take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burden</a:t>
            </a:r>
            <a:r>
              <a:rPr lang="nl-NL" sz="2000" dirty="0"/>
              <a:t> of </a:t>
            </a:r>
            <a:r>
              <a:rPr lang="nl-NL" sz="2000" dirty="0" err="1"/>
              <a:t>individual</a:t>
            </a:r>
            <a:r>
              <a:rPr lang="nl-NL" sz="2000" dirty="0"/>
              <a:t> </a:t>
            </a:r>
            <a:r>
              <a:rPr lang="nl-NL" sz="2000" dirty="0" err="1"/>
              <a:t>reserachers</a:t>
            </a:r>
            <a:r>
              <a:rPr lang="nl-NL" sz="2000" dirty="0"/>
              <a:t> in making data FAIR. </a:t>
            </a:r>
            <a:r>
              <a:rPr lang="nl-NL" sz="2000" dirty="0" err="1"/>
              <a:t>Much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work</a:t>
            </a:r>
            <a:r>
              <a:rPr lang="nl-NL" sz="2000" dirty="0"/>
              <a:t> in making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keeping</a:t>
            </a:r>
            <a:r>
              <a:rPr lang="nl-NL" sz="2000" dirty="0"/>
              <a:t> data FAIR is </a:t>
            </a:r>
            <a:r>
              <a:rPr lang="nl-NL" sz="2000" dirty="0" err="1"/>
              <a:t>handled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repository</a:t>
            </a:r>
            <a:r>
              <a:rPr lang="nl-NL" sz="2000" dirty="0"/>
              <a:t>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CoreTrustSeal</a:t>
            </a:r>
            <a:r>
              <a:rPr lang="en-US" sz="2000" dirty="0"/>
              <a:t> seeks to offer all basic TDR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CoreTrustSeal</a:t>
            </a:r>
            <a:r>
              <a:rPr lang="en-US" sz="2000" dirty="0"/>
              <a:t> offers </a:t>
            </a:r>
            <a:r>
              <a:rPr lang="en-US" sz="2000" b="1" dirty="0"/>
              <a:t>entry-level repository certification </a:t>
            </a:r>
            <a:r>
              <a:rPr lang="en-US" sz="2000" dirty="0"/>
              <a:t>in terms of efforts/resources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in line with Turning FAIR into Reality “certification level sought by a 	given repository should be appropriate and achievable”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Both FAIR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CoreTrustSeal</a:t>
            </a:r>
            <a:r>
              <a:rPr lang="nl-NL" sz="2000" dirty="0"/>
              <a:t> are a </a:t>
            </a:r>
            <a:r>
              <a:rPr lang="nl-NL" sz="2000" dirty="0" err="1"/>
              <a:t>result</a:t>
            </a:r>
            <a:r>
              <a:rPr lang="nl-NL" sz="2000" dirty="0"/>
              <a:t> of research data community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34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47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4e47d6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e4e47d6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g6e4e47d6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32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e994941ca_6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6e994941ca_6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1" name="Google Shape;451;g6e994941ca_6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86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73620" y="2661530"/>
            <a:ext cx="119034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73620" y="5069711"/>
            <a:ext cx="119034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content">
  <p:cSld name="Double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dt" idx="10"/>
          </p:nvPr>
        </p:nvSpPr>
        <p:spPr>
          <a:xfrm>
            <a:off x="10742763" y="6518754"/>
            <a:ext cx="13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ftr" idx="11"/>
          </p:nvPr>
        </p:nvSpPr>
        <p:spPr>
          <a:xfrm>
            <a:off x="1140124" y="6526063"/>
            <a:ext cx="9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Devaraju, A., FAIR Assessment of Research Data, Open Science Workshop 2020.</a:t>
            </a:r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43185" y="1842716"/>
            <a:ext cx="510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2"/>
          </p:nvPr>
        </p:nvSpPr>
        <p:spPr>
          <a:xfrm>
            <a:off x="6107395" y="1842716"/>
            <a:ext cx="5246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78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38"/>
          <p:cNvSpPr txBox="1">
            <a:spLocks noGrp="1"/>
          </p:cNvSpPr>
          <p:nvPr>
            <p:ph type="dt" idx="10"/>
          </p:nvPr>
        </p:nvSpPr>
        <p:spPr>
          <a:xfrm>
            <a:off x="10742763" y="6518754"/>
            <a:ext cx="13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69370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38;p39"/>
          <p:cNvSpPr txBox="1">
            <a:spLocks noGrp="1"/>
          </p:cNvSpPr>
          <p:nvPr>
            <p:ph type="ftr" idx="11"/>
          </p:nvPr>
        </p:nvSpPr>
        <p:spPr>
          <a:xfrm>
            <a:off x="822960" y="6526063"/>
            <a:ext cx="979326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l"/>
            <a:r>
              <a:rPr lang="en-GB"/>
              <a:t>Devaraju, A., FAIR Assessment of Research Data, Open Science Workshop 2020.</a:t>
            </a:r>
            <a:endParaRPr lang="en-GB" dirty="0"/>
          </a:p>
        </p:txBody>
      </p:sp>
      <p:sp>
        <p:nvSpPr>
          <p:cNvPr id="7" name="Google Shape;32;p38"/>
          <p:cNvSpPr txBox="1">
            <a:spLocks/>
          </p:cNvSpPr>
          <p:nvPr userDrawn="1"/>
        </p:nvSpPr>
        <p:spPr>
          <a:xfrm>
            <a:off x="822960" y="342267"/>
            <a:ext cx="10515600" cy="78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1800"/>
              <a:buFont typeface="Calibri"/>
              <a:buNone/>
              <a:defRPr sz="3600" b="0" i="0" u="none" strike="noStrike" cap="none">
                <a:solidFill>
                  <a:srgbClr val="4470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" name="Google Shape;29;p37"/>
          <p:cNvSpPr txBox="1">
            <a:spLocks noGrp="1"/>
          </p:cNvSpPr>
          <p:nvPr>
            <p:ph type="body" idx="1"/>
          </p:nvPr>
        </p:nvSpPr>
        <p:spPr>
          <a:xfrm>
            <a:off x="843185" y="1127760"/>
            <a:ext cx="10510615" cy="4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nt with caption">
  <p:cSld name="Cont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2800"/>
              <a:buFont typeface="Calibri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10742763" y="6518754"/>
            <a:ext cx="13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1140124" y="6526063"/>
            <a:ext cx="9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Devaraju, A., FAIR Assessment of Research Data, Open Science Workshop 2020.</a:t>
            </a:r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1"/>
          </p:nvPr>
        </p:nvSpPr>
        <p:spPr>
          <a:xfrm>
            <a:off x="5150264" y="457201"/>
            <a:ext cx="6722700" cy="5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2"/>
          </p:nvPr>
        </p:nvSpPr>
        <p:spPr>
          <a:xfrm>
            <a:off x="839788" y="2226180"/>
            <a:ext cx="3932100" cy="3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aption">
  <p:cSld name="Imag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10742763" y="6518754"/>
            <a:ext cx="13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1140124" y="6526063"/>
            <a:ext cx="9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Devaraju, A., FAIR Assessment of Research Data, Open Science Workshop 2020.</a:t>
            </a:r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>
            <a:off x="839788" y="2226180"/>
            <a:ext cx="3932100" cy="3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742763" y="6518754"/>
            <a:ext cx="1334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56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10742763" y="6518754"/>
            <a:ext cx="13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822960" y="6526063"/>
            <a:ext cx="979326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l"/>
            <a:r>
              <a:rPr lang="en-GB"/>
              <a:t>Devaraju, A., FAIR Assessment of Research Data, Open Science Workshop 2020.</a:t>
            </a:r>
            <a:endParaRPr lang="en-GB" dirty="0"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69370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57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4470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10742763" y="6518754"/>
            <a:ext cx="13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1140124" y="6526063"/>
            <a:ext cx="9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Devaraju, A., FAIR Assessment of Research Data, Open Science Workshop 2020.</a:t>
            </a:r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oi.org/10.5281/zenodo.356542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dataservices.gfz-potsdam.de/panmetaworks/showshort.php?id=escidoc:404789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4ojMSXVOITg3RoJn-PuDaPj8zuIGQz2Li-kl97HOBH4/edit#gid=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97-019-0184-5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hyperlink" Target="https://fairsharing.github.io/FAIR-Evaluator-FrontEnd/#!/evaluations/46" TargetMode="External"/><Relationship Id="rId4" Type="http://schemas.openxmlformats.org/officeDocument/2006/relationships/hyperlink" Target="https://satifyd.dans.knaw.nl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67871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evaraju@marum.d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airsfair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etoarkistoblogi.blogspot.com/2018/11/being-trustworthy-and-fai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res2019.org/static/pdf/iPres2019_paper_74.pdf" TargetMode="External"/><Relationship Id="rId5" Type="http://schemas.openxmlformats.org/officeDocument/2006/relationships/hyperlink" Target="http://doi.org/10.5281/zenodo.3409968" TargetMode="Externa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173620" y="2551355"/>
            <a:ext cx="119034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</a:pPr>
            <a:r>
              <a:rPr lang="en-GB" sz="4800" dirty="0"/>
              <a:t> FAIR digital objects in a FAIR Ecosystem – </a:t>
            </a:r>
            <a:br>
              <a:rPr lang="en-GB" sz="4800" dirty="0"/>
            </a:br>
            <a:r>
              <a:rPr lang="en-GB" sz="4800" dirty="0"/>
              <a:t>Certification and Assessment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173620" y="5069711"/>
            <a:ext cx="11903366" cy="131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b="1" dirty="0"/>
              <a:t>Mustapha Mokrane, Data Archiving and Networked Services (DANS)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lang="en-GB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dirty="0"/>
              <a:t>27 February 2020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GB" dirty="0"/>
              <a:t>RDA Germany Conference 2020, Potsdam</a:t>
            </a:r>
          </a:p>
        </p:txBody>
      </p:sp>
      <p:sp>
        <p:nvSpPr>
          <p:cNvPr id="66" name="Google Shape;66;p10"/>
          <p:cNvSpPr txBox="1"/>
          <p:nvPr/>
        </p:nvSpPr>
        <p:spPr>
          <a:xfrm>
            <a:off x="9829799" y="6196700"/>
            <a:ext cx="2247187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it-IT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FAIRsFAIR_EU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173625" y="1527950"/>
            <a:ext cx="35520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745B3-BE8C-5C41-A06C-D06CD79D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377" y="6092578"/>
            <a:ext cx="765422" cy="7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0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8"/>
          <p:cNvSpPr txBox="1">
            <a:spLocks noGrp="1"/>
          </p:cNvSpPr>
          <p:nvPr>
            <p:ph type="title"/>
          </p:nvPr>
        </p:nvSpPr>
        <p:spPr>
          <a:xfrm>
            <a:off x="777240" y="10306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dirty="0" err="1"/>
              <a:t>Contribute</a:t>
            </a:r>
            <a:r>
              <a:rPr lang="it-IT" dirty="0"/>
              <a:t> to the FAIR-</a:t>
            </a:r>
            <a:r>
              <a:rPr lang="it-IT" dirty="0" err="1"/>
              <a:t>elaboration</a:t>
            </a:r>
            <a:r>
              <a:rPr lang="it-IT" dirty="0"/>
              <a:t> of </a:t>
            </a:r>
            <a:r>
              <a:rPr lang="it-IT" dirty="0" err="1"/>
              <a:t>CoreTrustSeal</a:t>
            </a:r>
            <a:r>
              <a:rPr lang="it-IT" dirty="0"/>
              <a:t> </a:t>
            </a:r>
            <a:br>
              <a:rPr lang="it-IT" dirty="0"/>
            </a:br>
            <a:endParaRPr dirty="0"/>
          </a:p>
        </p:txBody>
      </p:sp>
      <p:sp>
        <p:nvSpPr>
          <p:cNvPr id="454" name="Google Shape;454;p48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455" name="Google Shape;455;p48"/>
          <p:cNvSpPr txBox="1">
            <a:spLocks noGrp="1"/>
          </p:cNvSpPr>
          <p:nvPr>
            <p:ph type="body" idx="4294967295"/>
          </p:nvPr>
        </p:nvSpPr>
        <p:spPr>
          <a:xfrm>
            <a:off x="342840" y="1991263"/>
            <a:ext cx="11384400" cy="4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sharing</a:t>
            </a:r>
            <a:r>
              <a:rPr lang="nl-NL" sz="2400" dirty="0"/>
              <a:t> </a:t>
            </a:r>
            <a:r>
              <a:rPr lang="nl-NL" sz="2400" dirty="0" err="1"/>
              <a:t>experiences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knowledge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FAIR </a:t>
            </a:r>
            <a:r>
              <a:rPr lang="nl-NL" sz="2400" dirty="0" err="1"/>
              <a:t>Principles</a:t>
            </a:r>
            <a:r>
              <a:rPr lang="nl-NL" sz="2400" dirty="0"/>
              <a:t> as </a:t>
            </a:r>
            <a:r>
              <a:rPr lang="nl-NL" sz="2400" dirty="0" err="1"/>
              <a:t>they</a:t>
            </a:r>
            <a:r>
              <a:rPr lang="nl-NL" sz="2400" dirty="0"/>
              <a:t> </a:t>
            </a:r>
            <a:r>
              <a:rPr lang="nl-NL" sz="2400" dirty="0" err="1"/>
              <a:t>relate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repositories</a:t>
            </a:r>
            <a:r>
              <a:rPr lang="nl-NL" sz="2400" dirty="0"/>
              <a:t> </a:t>
            </a:r>
            <a:r>
              <a:rPr lang="nl-NL" sz="2400" dirty="0" err="1"/>
              <a:t>enabling</a:t>
            </a:r>
            <a:r>
              <a:rPr lang="nl-NL" sz="2400" dirty="0"/>
              <a:t> </a:t>
            </a:r>
            <a:r>
              <a:rPr lang="nl-NL" sz="2400" dirty="0" err="1"/>
              <a:t>FAIRness</a:t>
            </a:r>
            <a:endParaRPr lang="nl-NL" sz="24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 err="1"/>
              <a:t>Mapping</a:t>
            </a:r>
            <a:r>
              <a:rPr lang="nl-NL" sz="2400" dirty="0"/>
              <a:t> of </a:t>
            </a:r>
            <a:r>
              <a:rPr lang="nl-NL" sz="2400" dirty="0" err="1"/>
              <a:t>international</a:t>
            </a:r>
            <a:r>
              <a:rPr lang="nl-NL" sz="2400" dirty="0"/>
              <a:t> data </a:t>
            </a:r>
            <a:r>
              <a:rPr lang="nl-NL" sz="2400" dirty="0" err="1"/>
              <a:t>repository</a:t>
            </a:r>
            <a:r>
              <a:rPr lang="nl-NL" sz="2400" dirty="0"/>
              <a:t> </a:t>
            </a:r>
            <a:r>
              <a:rPr lang="nl-NL" sz="2400" dirty="0" err="1"/>
              <a:t>standards</a:t>
            </a:r>
            <a:r>
              <a:rPr lang="nl-NL" sz="2400" dirty="0"/>
              <a:t> (e.g. </a:t>
            </a:r>
            <a:r>
              <a:rPr lang="nl-NL" sz="2400" dirty="0" err="1"/>
              <a:t>CoreTrustSeal</a:t>
            </a:r>
            <a:r>
              <a:rPr lang="nl-NL" sz="2400" dirty="0"/>
              <a:t>) </a:t>
            </a:r>
            <a:r>
              <a:rPr lang="nl-NL" sz="2400" dirty="0" err="1"/>
              <a:t>and</a:t>
            </a:r>
            <a:r>
              <a:rPr lang="nl-NL" sz="2400" dirty="0"/>
              <a:t> FAIR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Overlap </a:t>
            </a:r>
            <a:r>
              <a:rPr lang="nl-NL" sz="2400" dirty="0" err="1"/>
              <a:t>between</a:t>
            </a:r>
            <a:r>
              <a:rPr lang="nl-NL" sz="2400" dirty="0"/>
              <a:t> FAIR data </a:t>
            </a:r>
            <a:r>
              <a:rPr lang="nl-NL" sz="2400" dirty="0" err="1"/>
              <a:t>properties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implications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CoreTrustSeal</a:t>
            </a:r>
            <a:r>
              <a:rPr lang="nl-NL" sz="2400" dirty="0"/>
              <a:t> 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 err="1"/>
              <a:t>Which</a:t>
            </a:r>
            <a:r>
              <a:rPr lang="nl-NL" sz="2400" dirty="0"/>
              <a:t> </a:t>
            </a:r>
            <a:r>
              <a:rPr lang="nl-NL" sz="2400" dirty="0" err="1"/>
              <a:t>repository</a:t>
            </a:r>
            <a:r>
              <a:rPr lang="nl-NL" sz="2400" dirty="0"/>
              <a:t> </a:t>
            </a:r>
            <a:r>
              <a:rPr lang="nl-NL" sz="2400" dirty="0" err="1"/>
              <a:t>requirements</a:t>
            </a:r>
            <a:r>
              <a:rPr lang="nl-NL" sz="2400" dirty="0"/>
              <a:t> best </a:t>
            </a:r>
            <a:r>
              <a:rPr lang="nl-NL" sz="2400" dirty="0" err="1"/>
              <a:t>suppport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enabling</a:t>
            </a:r>
            <a:r>
              <a:rPr lang="nl-NL" sz="2400" dirty="0"/>
              <a:t> of FAIR data?</a:t>
            </a:r>
          </a:p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119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 txBox="1">
            <a:spLocks noGrp="1"/>
          </p:cNvSpPr>
          <p:nvPr>
            <p:ph type="title" idx="4294967295"/>
          </p:nvPr>
        </p:nvSpPr>
        <p:spPr>
          <a:xfrm>
            <a:off x="524550" y="673252"/>
            <a:ext cx="89244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sz="3000" dirty="0" err="1"/>
              <a:t>CoreTrustSeal</a:t>
            </a:r>
            <a:r>
              <a:rPr lang="it-IT" sz="3000" dirty="0"/>
              <a:t>-FAIR </a:t>
            </a:r>
            <a:r>
              <a:rPr lang="it-IT" sz="3000" dirty="0" err="1"/>
              <a:t>mapping</a:t>
            </a:r>
            <a:endParaRPr sz="3000" dirty="0"/>
          </a:p>
        </p:txBody>
      </p:sp>
      <p:pic>
        <p:nvPicPr>
          <p:cNvPr id="399" name="Google Shape;3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825" y="1212477"/>
            <a:ext cx="8833752" cy="5244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6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FAIR to </a:t>
            </a:r>
            <a:r>
              <a:rPr lang="it-IT" dirty="0" err="1"/>
              <a:t>CoreTrustSeal</a:t>
            </a:r>
            <a:endParaRPr dirty="0"/>
          </a:p>
        </p:txBody>
      </p:sp>
      <p:sp>
        <p:nvSpPr>
          <p:cNvPr id="414" name="Google Shape;414;p43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415" name="Google Shape;415;p43"/>
          <p:cNvSpPr txBox="1">
            <a:spLocks noGrp="1"/>
          </p:cNvSpPr>
          <p:nvPr>
            <p:ph type="body" idx="4294967295"/>
          </p:nvPr>
        </p:nvSpPr>
        <p:spPr>
          <a:xfrm>
            <a:off x="485475" y="1350775"/>
            <a:ext cx="11384400" cy="4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err="1"/>
              <a:t>Accessible</a:t>
            </a:r>
            <a:endParaRPr b="1" dirty="0"/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dirty="0"/>
              <a:t>A1 (meta)data are </a:t>
            </a:r>
            <a:r>
              <a:rPr lang="it-IT" b="1" dirty="0" err="1"/>
              <a:t>retrievable</a:t>
            </a:r>
            <a:r>
              <a:rPr lang="it-IT" b="1" dirty="0"/>
              <a:t> </a:t>
            </a:r>
            <a:r>
              <a:rPr lang="it-IT" dirty="0"/>
              <a:t>by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identifier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a </a:t>
            </a:r>
            <a:r>
              <a:rPr lang="it-IT" dirty="0" err="1"/>
              <a:t>s</a:t>
            </a:r>
            <a:r>
              <a:rPr lang="it-IT" b="1" dirty="0" err="1"/>
              <a:t>tandardized</a:t>
            </a:r>
            <a:r>
              <a:rPr lang="it-IT" b="1" dirty="0"/>
              <a:t> </a:t>
            </a:r>
            <a:r>
              <a:rPr lang="it-IT" b="1" dirty="0" err="1"/>
              <a:t>communications</a:t>
            </a:r>
            <a:r>
              <a:rPr lang="it-IT" b="1" dirty="0"/>
              <a:t> </a:t>
            </a:r>
            <a:r>
              <a:rPr lang="it-IT" b="1" dirty="0" err="1"/>
              <a:t>protocol</a:t>
            </a:r>
            <a:r>
              <a:rPr lang="it-IT" dirty="0"/>
              <a:t>.</a:t>
            </a:r>
            <a:endParaRPr dirty="0"/>
          </a:p>
          <a:p>
            <a:pPr marL="18288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R15. Technical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dirty="0"/>
              <a:t>A1.1 the </a:t>
            </a:r>
            <a:r>
              <a:rPr lang="it-IT" b="1" dirty="0" err="1"/>
              <a:t>protocol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open</a:t>
            </a:r>
            <a:r>
              <a:rPr lang="it-IT" dirty="0"/>
              <a:t>, free, and </a:t>
            </a:r>
            <a:r>
              <a:rPr lang="it-IT" dirty="0" err="1"/>
              <a:t>universally</a:t>
            </a:r>
            <a:r>
              <a:rPr lang="it-IT" dirty="0"/>
              <a:t> </a:t>
            </a:r>
            <a:r>
              <a:rPr lang="it-IT" dirty="0" err="1"/>
              <a:t>implementable</a:t>
            </a:r>
            <a:r>
              <a:rPr lang="it-IT" dirty="0"/>
              <a:t>.	</a:t>
            </a:r>
            <a:endParaRPr dirty="0"/>
          </a:p>
          <a:p>
            <a:pPr marL="18288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R15. Technical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infrastructure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dirty="0"/>
              <a:t>A1.2 the </a:t>
            </a:r>
            <a:r>
              <a:rPr lang="it-IT" b="1" dirty="0" err="1"/>
              <a:t>protocol</a:t>
            </a:r>
            <a:r>
              <a:rPr lang="it-IT" b="1" dirty="0"/>
              <a:t> </a:t>
            </a:r>
            <a:r>
              <a:rPr lang="it-IT" dirty="0" err="1"/>
              <a:t>allows</a:t>
            </a:r>
            <a:r>
              <a:rPr lang="it-IT" dirty="0"/>
              <a:t> for an </a:t>
            </a:r>
            <a:r>
              <a:rPr lang="it-IT" b="1" dirty="0" err="1"/>
              <a:t>authentication</a:t>
            </a:r>
            <a:r>
              <a:rPr lang="it-IT" b="1" dirty="0"/>
              <a:t> </a:t>
            </a:r>
            <a:r>
              <a:rPr lang="it-IT" dirty="0"/>
              <a:t>and </a:t>
            </a:r>
            <a:r>
              <a:rPr lang="it-IT" b="1" dirty="0" err="1"/>
              <a:t>authorization</a:t>
            </a:r>
            <a:r>
              <a:rPr lang="it-IT" b="1" dirty="0"/>
              <a:t> </a:t>
            </a:r>
            <a:r>
              <a:rPr lang="it-IT" dirty="0"/>
              <a:t>procedure,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.	</a:t>
            </a:r>
            <a:endParaRPr dirty="0"/>
          </a:p>
          <a:p>
            <a:pPr marL="18288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R16. Security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dirty="0"/>
              <a:t>A2 </a:t>
            </a:r>
            <a:r>
              <a:rPr lang="it-IT" b="1" dirty="0" err="1"/>
              <a:t>metadata</a:t>
            </a:r>
            <a:r>
              <a:rPr lang="it-IT" b="1" dirty="0"/>
              <a:t> </a:t>
            </a:r>
            <a:r>
              <a:rPr lang="it-IT" dirty="0"/>
              <a:t>are </a:t>
            </a:r>
            <a:r>
              <a:rPr lang="it-IT" dirty="0" err="1"/>
              <a:t>accessible</a:t>
            </a:r>
            <a:r>
              <a:rPr lang="it-IT" dirty="0"/>
              <a:t>,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b="1" dirty="0" err="1"/>
              <a:t>when</a:t>
            </a:r>
            <a:r>
              <a:rPr lang="it-IT" b="1" dirty="0"/>
              <a:t> </a:t>
            </a:r>
            <a:r>
              <a:rPr lang="it-IT" dirty="0"/>
              <a:t>the </a:t>
            </a:r>
            <a:r>
              <a:rPr lang="it-IT" b="1" dirty="0"/>
              <a:t>data </a:t>
            </a:r>
            <a:r>
              <a:rPr lang="it-IT" dirty="0"/>
              <a:t>are </a:t>
            </a:r>
            <a:r>
              <a:rPr lang="it-IT" b="1" dirty="0"/>
              <a:t>no </a:t>
            </a:r>
            <a:r>
              <a:rPr lang="it-IT" b="1" dirty="0" err="1"/>
              <a:t>longer</a:t>
            </a:r>
            <a:r>
              <a:rPr lang="it-IT" b="1" dirty="0"/>
              <a:t> </a:t>
            </a:r>
            <a:r>
              <a:rPr lang="it-IT" b="1" dirty="0" err="1"/>
              <a:t>available</a:t>
            </a:r>
            <a:r>
              <a:rPr lang="it-IT" dirty="0"/>
              <a:t>.	</a:t>
            </a:r>
            <a:endParaRPr dirty="0"/>
          </a:p>
          <a:p>
            <a:pPr marL="18288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it-IT" dirty="0"/>
              <a:t>R10.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Preservation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plan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159E76B-2F62-2A40-9201-2160504C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838" y="290773"/>
            <a:ext cx="1043924" cy="10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How do </a:t>
            </a:r>
            <a:r>
              <a:rPr lang="it-IT" dirty="0" err="1"/>
              <a:t>repository</a:t>
            </a:r>
            <a:r>
              <a:rPr lang="it-IT" dirty="0"/>
              <a:t> </a:t>
            </a:r>
            <a:r>
              <a:rPr lang="it-IT" dirty="0" err="1"/>
              <a:t>requirements</a:t>
            </a:r>
            <a:r>
              <a:rPr lang="it-IT" dirty="0"/>
              <a:t> </a:t>
            </a:r>
            <a:r>
              <a:rPr lang="it-IT" dirty="0" err="1"/>
              <a:t>enable</a:t>
            </a:r>
            <a:r>
              <a:rPr lang="it-IT" dirty="0"/>
              <a:t> FAIR data?</a:t>
            </a:r>
            <a:endParaRPr dirty="0"/>
          </a:p>
        </p:txBody>
      </p:sp>
      <p:sp>
        <p:nvSpPr>
          <p:cNvPr id="438" name="Google Shape;438;p46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439" name="Google Shape;439;p46"/>
          <p:cNvSpPr txBox="1">
            <a:spLocks noGrp="1"/>
          </p:cNvSpPr>
          <p:nvPr>
            <p:ph type="body" idx="4294967295"/>
          </p:nvPr>
        </p:nvSpPr>
        <p:spPr>
          <a:xfrm>
            <a:off x="485475" y="1350775"/>
            <a:ext cx="11384400" cy="4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e.g.</a:t>
            </a:r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b="1" dirty="0"/>
              <a:t>R1. </a:t>
            </a:r>
            <a:r>
              <a:rPr lang="it-IT" b="1" dirty="0" err="1"/>
              <a:t>Mission</a:t>
            </a:r>
            <a:r>
              <a:rPr lang="it-IT" b="1" dirty="0"/>
              <a:t>/Scope	</a:t>
            </a:r>
            <a:endParaRPr b="1" dirty="0"/>
          </a:p>
          <a:p>
            <a:pPr marL="18288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it-IT" dirty="0" err="1"/>
              <a:t>Trustworthy</a:t>
            </a:r>
            <a:r>
              <a:rPr lang="it-IT" dirty="0"/>
              <a:t> Digital </a:t>
            </a:r>
            <a:r>
              <a:rPr lang="it-IT" dirty="0" err="1"/>
              <a:t>Repository</a:t>
            </a:r>
            <a:r>
              <a:rPr lang="it-IT" dirty="0"/>
              <a:t> </a:t>
            </a:r>
            <a:r>
              <a:rPr lang="it-IT" dirty="0" err="1"/>
              <a:t>Mission</a:t>
            </a:r>
            <a:r>
              <a:rPr lang="it-IT" dirty="0"/>
              <a:t> </a:t>
            </a:r>
            <a:r>
              <a:rPr lang="it-IT" dirty="0" err="1"/>
              <a:t>Enables</a:t>
            </a:r>
            <a:r>
              <a:rPr lang="it-IT" dirty="0"/>
              <a:t> FAIR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b="1" dirty="0"/>
              <a:t>R3. </a:t>
            </a:r>
            <a:r>
              <a:rPr lang="it-IT" b="1" dirty="0" err="1"/>
              <a:t>Continuity</a:t>
            </a:r>
            <a:r>
              <a:rPr lang="it-IT" b="1" dirty="0"/>
              <a:t> of </a:t>
            </a:r>
            <a:r>
              <a:rPr lang="it-IT" b="1" dirty="0" err="1"/>
              <a:t>access</a:t>
            </a:r>
            <a:endParaRPr b="1" dirty="0"/>
          </a:p>
          <a:p>
            <a:pPr marL="18288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it-IT" dirty="0" err="1"/>
              <a:t>Organisational</a:t>
            </a:r>
            <a:r>
              <a:rPr lang="it-IT" dirty="0"/>
              <a:t> </a:t>
            </a:r>
            <a:r>
              <a:rPr lang="it-IT" dirty="0" err="1"/>
              <a:t>Continuity</a:t>
            </a:r>
            <a:r>
              <a:rPr lang="it-IT" dirty="0"/>
              <a:t> </a:t>
            </a:r>
            <a:r>
              <a:rPr lang="it-IT" dirty="0" err="1"/>
              <a:t>reduces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to FAIR Data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3716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it-IT" b="1" dirty="0"/>
              <a:t>10. </a:t>
            </a:r>
            <a:r>
              <a:rPr lang="it-IT" b="1" dirty="0" err="1"/>
              <a:t>Preservation</a:t>
            </a:r>
            <a:r>
              <a:rPr lang="it-IT" b="1" dirty="0"/>
              <a:t> </a:t>
            </a:r>
            <a:r>
              <a:rPr lang="it-IT" b="1" dirty="0" err="1"/>
              <a:t>plan</a:t>
            </a:r>
            <a:r>
              <a:rPr lang="it-IT" b="1" dirty="0"/>
              <a:t>	</a:t>
            </a:r>
            <a:endParaRPr b="1" dirty="0"/>
          </a:p>
          <a:p>
            <a:pPr marL="18288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it-IT" dirty="0" err="1"/>
              <a:t>Preservation</a:t>
            </a:r>
            <a:r>
              <a:rPr lang="it-IT" dirty="0"/>
              <a:t> </a:t>
            </a:r>
            <a:r>
              <a:rPr lang="it-IT" dirty="0" err="1"/>
              <a:t>ensures</a:t>
            </a:r>
            <a:r>
              <a:rPr lang="it-IT" dirty="0"/>
              <a:t> FAIR over time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C3688FB-E676-7544-B8B5-1D036729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838" y="290773"/>
            <a:ext cx="1043924" cy="10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8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F72CBFC-D873-8E4B-8614-34BC6D84CE25}"/>
              </a:ext>
            </a:extLst>
          </p:cNvPr>
          <p:cNvSpPr/>
          <p:nvPr/>
        </p:nvSpPr>
        <p:spPr>
          <a:xfrm>
            <a:off x="838200" y="1930712"/>
            <a:ext cx="9875520" cy="509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lvl="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Trustworthy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FAIR data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Evaluation and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FAIRsFAIR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+mj-lt"/>
              <a:buAutoNum type="arabicPeriod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FAIR-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elaboration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and FAIR data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complementarity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FAIRsFAIR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b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Evaluation and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of FAIR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FAIRsFAIR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b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>
              <a:lnSpc>
                <a:spcPct val="115000"/>
              </a:lnSpc>
              <a:buSzPts val="2400"/>
            </a:pP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>
              <a:lnSpc>
                <a:spcPct val="115000"/>
              </a:lnSpc>
              <a:buSzPts val="2400"/>
            </a:pPr>
            <a:endParaRPr lang="nl-N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 err="1"/>
              <a:t>Measuring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FAIRness</a:t>
            </a:r>
            <a:r>
              <a:rPr lang="nl-NL" dirty="0"/>
              <a:t> of data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F72CBFC-D873-8E4B-8614-34BC6D84CE25}"/>
              </a:ext>
            </a:extLst>
          </p:cNvPr>
          <p:cNvSpPr/>
          <p:nvPr/>
        </p:nvSpPr>
        <p:spPr>
          <a:xfrm>
            <a:off x="838200" y="2174552"/>
            <a:ext cx="9875520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F. A. I. R. are not new to repositories</a:t>
            </a:r>
          </a:p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FAIR implementation for digital objects not fully defined</a:t>
            </a:r>
          </a:p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can you tell how FAIR is your research data?</a:t>
            </a:r>
          </a:p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Outcomes &amp; scores: pass/fail vs benchmark/progress (maturity)</a:t>
            </a:r>
          </a:p>
          <a:p>
            <a:pPr marL="457200" indent="-381000">
              <a:lnSpc>
                <a:spcPct val="115000"/>
              </a:lnSpc>
              <a:buSzPts val="2400"/>
              <a:buFont typeface="Arial"/>
              <a:buChar char="●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FAIR data assessment must include context and infrastructure</a:t>
            </a:r>
          </a:p>
          <a:p>
            <a:pPr marL="457200" lvl="0" indent="-381000">
              <a:lnSpc>
                <a:spcPct val="115000"/>
              </a:lnSpc>
              <a:buSzPts val="2400"/>
              <a:buChar char="●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>
              <a:lnSpc>
                <a:spcPct val="115000"/>
              </a:lnSpc>
              <a:buSzPts val="2400"/>
            </a:pP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ED41042-5455-2649-8C0F-3C1C8A3D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095" y="967100"/>
            <a:ext cx="6889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0AAC5C2-C4CA-954E-9879-A90FAFAE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070" y="967100"/>
            <a:ext cx="6889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E19222-A368-D043-8371-D78691C2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23810"/>
          <a:stretch>
            <a:fillRect/>
          </a:stretch>
        </p:blipFill>
        <p:spPr bwMode="auto">
          <a:xfrm>
            <a:off x="10139045" y="967100"/>
            <a:ext cx="3968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578" r="238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66BD545-5CBD-264F-B89E-2E9F2C8B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20" y="967100"/>
            <a:ext cx="68897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22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611711"/>
            <a:ext cx="1094232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 err="1"/>
              <a:t>Wider</a:t>
            </a:r>
            <a:r>
              <a:rPr lang="nl-NL" dirty="0"/>
              <a:t> context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pic>
        <p:nvPicPr>
          <p:cNvPr id="11" name="Google Shape;350;p35">
            <a:extLst>
              <a:ext uri="{FF2B5EF4-FFF2-40B4-BE49-F238E27FC236}">
                <a16:creationId xmlns:a16="http://schemas.microsoft.com/office/drawing/2014/main" id="{B839C6B5-67E5-2347-9440-700E322F1C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085" y="374754"/>
            <a:ext cx="5953243" cy="57578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A17FB9-626A-D04F-868E-5AAA7FE94AA1}"/>
              </a:ext>
            </a:extLst>
          </p:cNvPr>
          <p:cNvSpPr/>
          <p:nvPr/>
        </p:nvSpPr>
        <p:spPr>
          <a:xfrm>
            <a:off x="838200" y="19374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Ecosystem Components: Vision</a:t>
            </a:r>
          </a:p>
          <a:p>
            <a:pPr algn="just"/>
            <a:r>
              <a:rPr lang="en-GB" sz="2400" dirty="0">
                <a:solidFill>
                  <a:srgbClr val="5684C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http://doi.org/10.5281/zenodo.3565428</a:t>
            </a:r>
            <a:endParaRPr lang="en-GB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Principles to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3184" y="1690827"/>
            <a:ext cx="10510615" cy="4503089"/>
          </a:xfrm>
        </p:spPr>
        <p:txBody>
          <a:bodyPr/>
          <a:lstStyle/>
          <a:p>
            <a:r>
              <a:rPr lang="en-GB" sz="2000" dirty="0"/>
              <a:t>FAIR principles are not strict measures, but rather</a:t>
            </a:r>
            <a:r>
              <a:rPr lang="en-US" sz="2000" dirty="0"/>
              <a:t> ‘fundamental concepts’ which should be further </a:t>
            </a:r>
            <a:r>
              <a:rPr lang="en-US" sz="2000" b="1" dirty="0"/>
              <a:t>developed</a:t>
            </a:r>
            <a:r>
              <a:rPr lang="en-US" sz="2000" dirty="0"/>
              <a:t> and </a:t>
            </a:r>
            <a:r>
              <a:rPr lang="en-US" sz="2000" b="1" dirty="0"/>
              <a:t>implemented</a:t>
            </a:r>
            <a:r>
              <a:rPr lang="en-US" sz="2000" dirty="0"/>
              <a:t>.</a:t>
            </a:r>
          </a:p>
          <a:p>
            <a:r>
              <a:rPr lang="en-GB" sz="2000" dirty="0"/>
              <a:t>Be </a:t>
            </a:r>
            <a:r>
              <a:rPr lang="en-GB" sz="2000" b="1" dirty="0"/>
              <a:t>inclusive</a:t>
            </a:r>
            <a:r>
              <a:rPr lang="en-GB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–</a:t>
            </a:r>
            <a:r>
              <a:rPr lang="en-GB" sz="2000" dirty="0"/>
              <a:t> disciplinary practices are heterogeneous (&amp; valid). </a:t>
            </a:r>
          </a:p>
          <a:p>
            <a:r>
              <a:rPr lang="en-GB" sz="2000" b="1" dirty="0"/>
              <a:t>Who</a:t>
            </a:r>
            <a:r>
              <a:rPr lang="en-GB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–</a:t>
            </a:r>
            <a:r>
              <a:rPr lang="en-GB" sz="2000" dirty="0"/>
              <a:t> Identify and keep the stakeholders in the loop!</a:t>
            </a:r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b="1" dirty="0">
                <a:sym typeface="Wingdings" panose="05000000000000000000" pitchFamily="2" charset="2"/>
              </a:rPr>
              <a:t>When</a:t>
            </a:r>
            <a:r>
              <a:rPr lang="en-GB" sz="2000" dirty="0">
                <a:sym typeface="Wingdings" panose="05000000000000000000" pitchFamily="2" charset="2"/>
              </a:rPr>
              <a:t> – Integrate FAIR assessment as part of research data lifecycle</a:t>
            </a:r>
          </a:p>
          <a:p>
            <a:r>
              <a:rPr lang="en-GB" sz="2000" dirty="0"/>
              <a:t>FAIR assessment mechanisms</a:t>
            </a:r>
          </a:p>
          <a:p>
            <a:pPr lvl="1"/>
            <a:r>
              <a:rPr lang="en-GB" sz="2000" b="1" dirty="0"/>
              <a:t>Manual</a:t>
            </a:r>
            <a:r>
              <a:rPr lang="en-GB" sz="2000" dirty="0"/>
              <a:t> assessment (e.g., through data authors and stewards) provides insightful analysis, but is not practically feasible. </a:t>
            </a:r>
          </a:p>
          <a:p>
            <a:pPr lvl="1"/>
            <a:r>
              <a:rPr lang="en-GB" sz="2000" b="1" dirty="0"/>
              <a:t>Automated</a:t>
            </a:r>
            <a:r>
              <a:rPr lang="en-GB" sz="2000" dirty="0"/>
              <a:t> assessment saves costs, but at present not all components of the research data ecosystem are machine-friendly.</a:t>
            </a:r>
          </a:p>
          <a:p>
            <a:r>
              <a:rPr lang="en-GB" sz="2000" b="1" dirty="0"/>
              <a:t>Technical, non-technical </a:t>
            </a:r>
            <a:r>
              <a:rPr lang="en-GB" sz="2000" dirty="0"/>
              <a:t>(organization, education) solutions enabling FAIR data are important.</a:t>
            </a:r>
          </a:p>
          <a:p>
            <a:r>
              <a:rPr lang="en-GB" sz="2000" dirty="0"/>
              <a:t>FAIR Data vs. Open Data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624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611711"/>
            <a:ext cx="1094232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FAIR data </a:t>
            </a:r>
            <a:r>
              <a:rPr lang="it-IT" dirty="0" err="1"/>
              <a:t>assessment</a:t>
            </a:r>
            <a:r>
              <a:rPr lang="it-IT" dirty="0"/>
              <a:t>: </a:t>
            </a:r>
            <a:r>
              <a:rPr lang="it-IT" dirty="0" err="1"/>
              <a:t>levels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  <p:sp>
        <p:nvSpPr>
          <p:cNvPr id="6" name="Google Shape;392;p39">
            <a:extLst>
              <a:ext uri="{FF2B5EF4-FFF2-40B4-BE49-F238E27FC236}">
                <a16:creationId xmlns:a16="http://schemas.microsoft.com/office/drawing/2014/main" id="{4E0C0B7C-49DD-224A-99D1-C8013683573C}"/>
              </a:ext>
            </a:extLst>
          </p:cNvPr>
          <p:cNvSpPr/>
          <p:nvPr/>
        </p:nvSpPr>
        <p:spPr>
          <a:xfrm>
            <a:off x="6168265" y="2115855"/>
            <a:ext cx="3082415" cy="3340065"/>
          </a:xfrm>
          <a:prstGeom prst="can">
            <a:avLst>
              <a:gd name="adj" fmla="val 8783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500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GB" sz="1800" b="1" dirty="0">
                <a:latin typeface="+mn-lt"/>
                <a:ea typeface="Roboto Medium"/>
                <a:cs typeface="Roboto Medium"/>
                <a:sym typeface="Roboto Medium"/>
              </a:rPr>
              <a:t>DATA REPOSITORY</a:t>
            </a:r>
            <a:endParaRPr sz="1800" b="1" dirty="0">
              <a:latin typeface="+mn-lt"/>
              <a:ea typeface="Roboto Medium"/>
              <a:cs typeface="Roboto Medium"/>
              <a:sym typeface="Roboto Medium"/>
            </a:endParaRPr>
          </a:p>
          <a:p>
            <a:pPr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GB" sz="1400" b="1" dirty="0">
                <a:latin typeface="+mn-lt"/>
                <a:ea typeface="Roboto"/>
                <a:cs typeface="Roboto"/>
                <a:sym typeface="Roboto"/>
              </a:rPr>
              <a:t>F4. </a:t>
            </a:r>
            <a:r>
              <a:rPr lang="en-GB" sz="1400" dirty="0">
                <a:latin typeface="+mn-lt"/>
                <a:ea typeface="Roboto"/>
                <a:cs typeface="Roboto"/>
                <a:sym typeface="Roboto"/>
              </a:rPr>
              <a:t>(meta)data are registered or indexed in a searchable resource</a:t>
            </a:r>
          </a:p>
          <a:p>
            <a:pPr marL="342900" indent="-257175">
              <a:lnSpc>
                <a:spcPct val="115000"/>
              </a:lnSpc>
              <a:spcBef>
                <a:spcPts val="750"/>
              </a:spcBef>
              <a:buSzPts val="1800"/>
              <a:buFont typeface="Roboto Medium"/>
              <a:buChar char="+"/>
            </a:pPr>
            <a:r>
              <a:rPr lang="en-GB" sz="1400" dirty="0">
                <a:latin typeface="+mn-lt"/>
                <a:ea typeface="Roboto Medium"/>
                <a:cs typeface="Roboto Medium"/>
                <a:sym typeface="Roboto Medium"/>
              </a:rPr>
              <a:t>TECHNOLOGIES</a:t>
            </a:r>
          </a:p>
          <a:p>
            <a:pPr marL="342900" indent="-257175">
              <a:lnSpc>
                <a:spcPct val="115000"/>
              </a:lnSpc>
              <a:spcBef>
                <a:spcPts val="750"/>
              </a:spcBef>
              <a:buSzPts val="1800"/>
              <a:buFont typeface="Roboto Medium"/>
              <a:buChar char="+"/>
            </a:pPr>
            <a:r>
              <a:rPr lang="en-GB" sz="1400" dirty="0">
                <a:latin typeface="+mn-lt"/>
                <a:ea typeface="Roboto Medium"/>
                <a:cs typeface="Roboto Medium"/>
                <a:sym typeface="Roboto Medium"/>
              </a:rPr>
              <a:t>PROCEDURES</a:t>
            </a:r>
          </a:p>
          <a:p>
            <a:pPr marL="342900" indent="-257175">
              <a:lnSpc>
                <a:spcPct val="115000"/>
              </a:lnSpc>
              <a:spcBef>
                <a:spcPts val="750"/>
              </a:spcBef>
              <a:buSzPts val="1800"/>
              <a:buFont typeface="Roboto Medium"/>
              <a:buChar char="+"/>
            </a:pPr>
            <a:r>
              <a:rPr lang="en-GB" sz="1400" dirty="0">
                <a:latin typeface="+mn-lt"/>
                <a:ea typeface="Roboto Medium"/>
                <a:cs typeface="Roboto Medium"/>
                <a:sym typeface="Roboto Medium"/>
              </a:rPr>
              <a:t>EXPERTISE</a:t>
            </a:r>
          </a:p>
          <a:p>
            <a:pPr marL="342900" indent="-257175">
              <a:lnSpc>
                <a:spcPct val="115000"/>
              </a:lnSpc>
              <a:spcBef>
                <a:spcPts val="750"/>
              </a:spcBef>
              <a:buSzPts val="1800"/>
              <a:buFont typeface="Roboto Medium"/>
              <a:buChar char="+"/>
            </a:pPr>
            <a:r>
              <a:rPr lang="en-GB" sz="1400" dirty="0">
                <a:latin typeface="+mn-lt"/>
                <a:ea typeface="Roboto Medium"/>
                <a:cs typeface="Roboto Medium"/>
                <a:sym typeface="Roboto Medium"/>
              </a:rPr>
              <a:t>PEOPLE</a:t>
            </a:r>
            <a:endParaRPr lang="en-GB" sz="1400" dirty="0">
              <a:latin typeface="+mn-lt"/>
            </a:endParaRPr>
          </a:p>
        </p:txBody>
      </p:sp>
      <p:sp>
        <p:nvSpPr>
          <p:cNvPr id="7" name="Google Shape;391;p39">
            <a:extLst>
              <a:ext uri="{FF2B5EF4-FFF2-40B4-BE49-F238E27FC236}">
                <a16:creationId xmlns:a16="http://schemas.microsoft.com/office/drawing/2014/main" id="{F462CCB6-57E5-894B-8E24-F6D223A84E86}"/>
              </a:ext>
            </a:extLst>
          </p:cNvPr>
          <p:cNvSpPr/>
          <p:nvPr/>
        </p:nvSpPr>
        <p:spPr>
          <a:xfrm>
            <a:off x="5328213" y="2713677"/>
            <a:ext cx="106875" cy="1635975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100"/>
            </a:pPr>
            <a:endParaRPr sz="1350"/>
          </a:p>
        </p:txBody>
      </p:sp>
      <p:pic>
        <p:nvPicPr>
          <p:cNvPr id="8" name="Google Shape;388;p39">
            <a:extLst>
              <a:ext uri="{FF2B5EF4-FFF2-40B4-BE49-F238E27FC236}">
                <a16:creationId xmlns:a16="http://schemas.microsoft.com/office/drawing/2014/main" id="{9B30AE55-6190-A843-9B77-BF323D1477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692" y="1937410"/>
            <a:ext cx="3711904" cy="38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5F9FC73-0789-1E46-BE6C-B0D0FF114A9E}"/>
              </a:ext>
            </a:extLst>
          </p:cNvPr>
          <p:cNvSpPr/>
          <p:nvPr/>
        </p:nvSpPr>
        <p:spPr>
          <a:xfrm>
            <a:off x="1391664" y="2713677"/>
            <a:ext cx="3489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ea typeface="Roboto Medium"/>
                <a:cs typeface="Roboto Medium"/>
                <a:sym typeface="Roboto Medium"/>
              </a:rPr>
              <a:t>(META)DATA</a:t>
            </a:r>
            <a:endParaRPr lang="en-GB" dirty="0">
              <a:ea typeface="Roboto"/>
              <a:cs typeface="Roboto"/>
              <a:sym typeface="Roboto"/>
            </a:endParaRPr>
          </a:p>
          <a:p>
            <a:pPr lvl="0">
              <a:spcBef>
                <a:spcPts val="1600"/>
              </a:spcBef>
            </a:pPr>
            <a:r>
              <a:rPr lang="en-GB" b="1" dirty="0">
                <a:ea typeface="Roboto"/>
                <a:cs typeface="Roboto"/>
                <a:sym typeface="Roboto"/>
              </a:rPr>
              <a:t>F1.</a:t>
            </a:r>
            <a:r>
              <a:rPr lang="en-GB" dirty="0">
                <a:ea typeface="Roboto"/>
                <a:cs typeface="Roboto"/>
                <a:sym typeface="Roboto"/>
              </a:rPr>
              <a:t> (meta)data are assigned a globally unique and persistent identifier</a:t>
            </a:r>
          </a:p>
          <a:p>
            <a:pPr lvl="0">
              <a:spcBef>
                <a:spcPts val="1000"/>
              </a:spcBef>
            </a:pPr>
            <a:r>
              <a:rPr lang="en-GB" b="1" dirty="0">
                <a:ea typeface="Roboto"/>
                <a:cs typeface="Roboto"/>
                <a:sym typeface="Roboto"/>
              </a:rPr>
              <a:t>F2.</a:t>
            </a:r>
            <a:r>
              <a:rPr lang="en-GB" dirty="0">
                <a:ea typeface="Roboto"/>
                <a:cs typeface="Roboto"/>
                <a:sym typeface="Roboto"/>
              </a:rPr>
              <a:t> data are described with rich metadata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GB" b="1" dirty="0">
                <a:ea typeface="Roboto"/>
                <a:cs typeface="Roboto"/>
                <a:sym typeface="Roboto"/>
              </a:rPr>
              <a:t>F3.</a:t>
            </a:r>
            <a:r>
              <a:rPr lang="en-GB" dirty="0">
                <a:ea typeface="Roboto"/>
                <a:cs typeface="Roboto"/>
                <a:sym typeface="Roboto"/>
              </a:rPr>
              <a:t> metadata clearly and explicitly include the identifier of the data it describes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9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(F1 Principle)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1507" y="1127760"/>
            <a:ext cx="11685181" cy="4805219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(Meta)data are assigned a </a:t>
            </a:r>
            <a:r>
              <a:rPr lang="en-GB" dirty="0">
                <a:solidFill>
                  <a:srgbClr val="0070C0"/>
                </a:solidFill>
              </a:rPr>
              <a:t>globally unique </a:t>
            </a:r>
            <a:r>
              <a:rPr lang="en-GB" dirty="0"/>
              <a:t>and eternally </a:t>
            </a:r>
            <a:r>
              <a:rPr lang="en-GB" dirty="0">
                <a:solidFill>
                  <a:srgbClr val="0070C0"/>
                </a:solidFill>
              </a:rPr>
              <a:t>persistent</a:t>
            </a:r>
            <a:r>
              <a:rPr lang="en-GB" dirty="0">
                <a:solidFill>
                  <a:srgbClr val="4470A7"/>
                </a:solidFill>
              </a:rPr>
              <a:t> </a:t>
            </a:r>
            <a:r>
              <a:rPr lang="en-GB" dirty="0"/>
              <a:t>identifier.</a:t>
            </a:r>
          </a:p>
          <a:p>
            <a:pPr marL="571500" lvl="1" indent="0">
              <a:buNone/>
            </a:pPr>
            <a:endParaRPr lang="en-GB" sz="2800" dirty="0"/>
          </a:p>
          <a:p>
            <a:pPr marL="571500" lvl="1" indent="0">
              <a:buNone/>
            </a:pPr>
            <a:endParaRPr lang="en-GB" sz="2800" dirty="0"/>
          </a:p>
          <a:p>
            <a:pPr marL="114300" indent="0">
              <a:buNone/>
            </a:pP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29908" y="2002524"/>
            <a:ext cx="10093941" cy="4113042"/>
            <a:chOff x="1429908" y="2002524"/>
            <a:chExt cx="10093941" cy="4113042"/>
          </a:xfrm>
        </p:grpSpPr>
        <p:grpSp>
          <p:nvGrpSpPr>
            <p:cNvPr id="10" name="Group 9"/>
            <p:cNvGrpSpPr/>
            <p:nvPr/>
          </p:nvGrpSpPr>
          <p:grpSpPr>
            <a:xfrm>
              <a:off x="6292258" y="2002524"/>
              <a:ext cx="5231591" cy="4113042"/>
              <a:chOff x="6292258" y="2002524"/>
              <a:chExt cx="5231591" cy="411304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259" y="2002524"/>
                <a:ext cx="5061542" cy="34745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292258" y="5592346"/>
                <a:ext cx="5231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hlinkClick r:id="rId4"/>
                  </a:rPr>
                  <a:t>http://dataservices.gfz-potsdam.de/panmetaworks/showshort.php?id=escidoc:4047893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429908" y="2279922"/>
              <a:ext cx="4862350" cy="2011194"/>
              <a:chOff x="1429908" y="2279922"/>
              <a:chExt cx="4862350" cy="201119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29908" y="2279922"/>
                <a:ext cx="449674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http://doi.org/10.5880/fidgeo.2019.011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41033" y="3010070"/>
                <a:ext cx="1356632" cy="128104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Resolver Service</a:t>
                </a:r>
                <a:endParaRPr lang="en-US" b="1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3234654" y="2512596"/>
                <a:ext cx="902" cy="49747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6"/>
              </p:cNvCxnSpPr>
              <p:nvPr/>
            </p:nvCxnSpPr>
            <p:spPr>
              <a:xfrm flipV="1">
                <a:off x="3897665" y="3620278"/>
                <a:ext cx="2394593" cy="3031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283157" y="2640738"/>
            <a:ext cx="3491401" cy="3671567"/>
            <a:chOff x="283157" y="2640738"/>
            <a:chExt cx="3491401" cy="36715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157" y="4724719"/>
              <a:ext cx="3491401" cy="1587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Freeform 20"/>
            <p:cNvSpPr/>
            <p:nvPr/>
          </p:nvSpPr>
          <p:spPr>
            <a:xfrm>
              <a:off x="1579530" y="2640738"/>
              <a:ext cx="586723" cy="2083981"/>
            </a:xfrm>
            <a:custGeom>
              <a:avLst/>
              <a:gdLst>
                <a:gd name="connsiteX0" fmla="*/ 586723 w 586723"/>
                <a:gd name="connsiteY0" fmla="*/ 0 h 2083981"/>
                <a:gd name="connsiteX1" fmla="*/ 12565 w 586723"/>
                <a:gd name="connsiteY1" fmla="*/ 627321 h 2083981"/>
                <a:gd name="connsiteX2" fmla="*/ 246481 w 586723"/>
                <a:gd name="connsiteY2" fmla="*/ 2083981 h 208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723" h="2083981">
                  <a:moveTo>
                    <a:pt x="586723" y="0"/>
                  </a:moveTo>
                  <a:cubicBezTo>
                    <a:pt x="327997" y="139995"/>
                    <a:pt x="69272" y="279991"/>
                    <a:pt x="12565" y="627321"/>
                  </a:cubicBezTo>
                  <a:cubicBezTo>
                    <a:pt x="-44142" y="974651"/>
                    <a:pt x="101169" y="1529316"/>
                    <a:pt x="246481" y="2083981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857" y="4231220"/>
              <a:ext cx="732893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Cite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805" y="4072392"/>
              <a:ext cx="546001" cy="54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0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3267" y="1295711"/>
            <a:ext cx="11137321" cy="4805219"/>
          </a:xfrm>
        </p:spPr>
        <p:txBody>
          <a:bodyPr/>
          <a:lstStyle/>
          <a:p>
            <a:pPr marL="114300" indent="0">
              <a:buNone/>
            </a:pPr>
            <a:r>
              <a:rPr lang="en-GB" sz="4000" b="1" dirty="0"/>
              <a:t>How much do you know about the FAIR principles?</a:t>
            </a:r>
          </a:p>
          <a:p>
            <a:pPr marL="857250" indent="-742950">
              <a:buSzPct val="80000"/>
              <a:buFont typeface="+mj-lt"/>
              <a:buAutoNum type="alphaUcPeriod"/>
            </a:pPr>
            <a:r>
              <a:rPr lang="en-GB" sz="3600" dirty="0"/>
              <a:t>Haven’t heard of it</a:t>
            </a:r>
          </a:p>
          <a:p>
            <a:pPr marL="857250" indent="-742950">
              <a:buSzPct val="80000"/>
              <a:buFont typeface="+mj-lt"/>
              <a:buAutoNum type="alphaUcPeriod"/>
            </a:pPr>
            <a:r>
              <a:rPr lang="en-GB" sz="3600" dirty="0"/>
              <a:t>Heard of it, but don’t know much about it</a:t>
            </a:r>
          </a:p>
          <a:p>
            <a:pPr marL="857250" indent="-742950">
              <a:buSzPct val="80000"/>
              <a:buFont typeface="+mj-lt"/>
              <a:buAutoNum type="alphaUcPeriod"/>
            </a:pPr>
            <a:r>
              <a:rPr lang="en-GB" sz="3600" dirty="0"/>
              <a:t>Know the principles, but not in great detail</a:t>
            </a:r>
          </a:p>
          <a:p>
            <a:pPr marL="857250" indent="-742950">
              <a:buSzPct val="80000"/>
              <a:buFont typeface="+mj-lt"/>
              <a:buAutoNum type="alphaUcPeriod"/>
            </a:pPr>
            <a:r>
              <a:rPr lang="en-GB" sz="3600" dirty="0"/>
              <a:t>I know everything about FAIR – Champion </a:t>
            </a:r>
            <a:r>
              <a:rPr lang="en-GB" sz="3600" dirty="0">
                <a:sym typeface="Wingdings" panose="05000000000000000000" pitchFamily="2" charset="2"/>
              </a:rPr>
              <a:t> </a:t>
            </a:r>
            <a:endParaRPr lang="en-GB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3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(F4 Principle)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9317" y="1150620"/>
            <a:ext cx="10510615" cy="4805219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(Meta)data are </a:t>
            </a:r>
            <a:r>
              <a:rPr lang="en-GB" dirty="0">
                <a:solidFill>
                  <a:srgbClr val="0070C0"/>
                </a:solidFill>
              </a:rPr>
              <a:t>registered or indexed </a:t>
            </a:r>
            <a:r>
              <a:rPr lang="en-GB" dirty="0"/>
              <a:t>in a searchable resource.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0" name="AutoShape 2" descr="Image result for figsh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894193" y="1897128"/>
            <a:ext cx="6787676" cy="4255681"/>
            <a:chOff x="4894193" y="1897128"/>
            <a:chExt cx="6787676" cy="42556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840" y="2722571"/>
              <a:ext cx="3753293" cy="2700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8565099" y="1897128"/>
              <a:ext cx="3010949" cy="2598774"/>
              <a:chOff x="7644809" y="2072218"/>
              <a:chExt cx="3010949" cy="259877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l="28127"/>
              <a:stretch/>
            </p:blipFill>
            <p:spPr>
              <a:xfrm>
                <a:off x="7644809" y="2072218"/>
                <a:ext cx="3010949" cy="25987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t="29453" b="31293"/>
              <a:stretch/>
            </p:blipFill>
            <p:spPr>
              <a:xfrm>
                <a:off x="9003068" y="2095788"/>
                <a:ext cx="1652690" cy="426250"/>
              </a:xfrm>
              <a:prstGeom prst="rect">
                <a:avLst/>
              </a:prstGeom>
            </p:spPr>
          </p:pic>
        </p:grpSp>
        <p:sp>
          <p:nvSpPr>
            <p:cNvPr id="17" name="Freeform 16"/>
            <p:cNvSpPr/>
            <p:nvPr/>
          </p:nvSpPr>
          <p:spPr>
            <a:xfrm>
              <a:off x="5328838" y="2013560"/>
              <a:ext cx="3236261" cy="706881"/>
            </a:xfrm>
            <a:custGeom>
              <a:avLst/>
              <a:gdLst>
                <a:gd name="connsiteX0" fmla="*/ 2721935 w 2721935"/>
                <a:gd name="connsiteY0" fmla="*/ 394911 h 522502"/>
                <a:gd name="connsiteX1" fmla="*/ 1531088 w 2721935"/>
                <a:gd name="connsiteY1" fmla="*/ 1507 h 522502"/>
                <a:gd name="connsiteX2" fmla="*/ 0 w 2721935"/>
                <a:gd name="connsiteY2" fmla="*/ 522502 h 52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1935" h="522502">
                  <a:moveTo>
                    <a:pt x="2721935" y="394911"/>
                  </a:moveTo>
                  <a:cubicBezTo>
                    <a:pt x="2353339" y="187576"/>
                    <a:pt x="1984744" y="-19758"/>
                    <a:pt x="1531088" y="1507"/>
                  </a:cubicBezTo>
                  <a:cubicBezTo>
                    <a:pt x="1077432" y="22772"/>
                    <a:pt x="538716" y="272637"/>
                    <a:pt x="0" y="52250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94193" y="3085680"/>
              <a:ext cx="2360428" cy="1235668"/>
            </a:xfrm>
            <a:custGeom>
              <a:avLst/>
              <a:gdLst>
                <a:gd name="connsiteX0" fmla="*/ 0 w 2360428"/>
                <a:gd name="connsiteY0" fmla="*/ 0 h 1235668"/>
                <a:gd name="connsiteX1" fmla="*/ 1084521 w 2360428"/>
                <a:gd name="connsiteY1" fmla="*/ 1073888 h 1235668"/>
                <a:gd name="connsiteX2" fmla="*/ 2360428 w 2360428"/>
                <a:gd name="connsiteY2" fmla="*/ 1212111 h 123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0428" h="1235668">
                  <a:moveTo>
                    <a:pt x="0" y="0"/>
                  </a:moveTo>
                  <a:cubicBezTo>
                    <a:pt x="345558" y="435935"/>
                    <a:pt x="691116" y="871870"/>
                    <a:pt x="1084521" y="1073888"/>
                  </a:cubicBezTo>
                  <a:cubicBezTo>
                    <a:pt x="1477926" y="1275906"/>
                    <a:pt x="1919177" y="1244008"/>
                    <a:pt x="2360428" y="1212111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0732" y="4705014"/>
              <a:ext cx="3881137" cy="1447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Freeform 21"/>
            <p:cNvSpPr/>
            <p:nvPr/>
          </p:nvSpPr>
          <p:spPr>
            <a:xfrm>
              <a:off x="5231220" y="4391247"/>
              <a:ext cx="2743200" cy="1543884"/>
            </a:xfrm>
            <a:custGeom>
              <a:avLst/>
              <a:gdLst>
                <a:gd name="connsiteX0" fmla="*/ 0 w 2647507"/>
                <a:gd name="connsiteY0" fmla="*/ 0 h 1543884"/>
                <a:gd name="connsiteX1" fmla="*/ 978195 w 2647507"/>
                <a:gd name="connsiteY1" fmla="*/ 1477925 h 1543884"/>
                <a:gd name="connsiteX2" fmla="*/ 2647507 w 2647507"/>
                <a:gd name="connsiteY2" fmla="*/ 1148316 h 154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7507" h="1543884">
                  <a:moveTo>
                    <a:pt x="0" y="0"/>
                  </a:moveTo>
                  <a:cubicBezTo>
                    <a:pt x="268472" y="643269"/>
                    <a:pt x="536944" y="1286539"/>
                    <a:pt x="978195" y="1477925"/>
                  </a:cubicBezTo>
                  <a:cubicBezTo>
                    <a:pt x="1419446" y="1669311"/>
                    <a:pt x="2033476" y="1408813"/>
                    <a:pt x="2647507" y="1148316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5028" y="1897128"/>
            <a:ext cx="4847051" cy="4462687"/>
            <a:chOff x="525028" y="1768744"/>
            <a:chExt cx="4847051" cy="45910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028" y="1768744"/>
              <a:ext cx="4847051" cy="4207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615546" y="6052038"/>
              <a:ext cx="46049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A dataset published via PANGAEA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52914" y="1907440"/>
            <a:ext cx="7876498" cy="4452375"/>
            <a:chOff x="6128203" y="2055344"/>
            <a:chExt cx="7876498" cy="44523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8203" y="2055344"/>
              <a:ext cx="7876498" cy="40974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6128203" y="6199942"/>
              <a:ext cx="78764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(A Trustworthy Repository for Earth and Environmental Science Data)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199" y="28497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nl-NL" dirty="0"/>
            </a:br>
            <a:r>
              <a:rPr lang="nl-NL" dirty="0"/>
              <a:t>Tools </a:t>
            </a:r>
            <a:r>
              <a:rPr lang="nl-NL" dirty="0" err="1"/>
              <a:t>to</a:t>
            </a:r>
            <a:r>
              <a:rPr lang="nl-NL" dirty="0"/>
              <a:t> help </a:t>
            </a:r>
            <a:r>
              <a:rPr lang="nl-NL" dirty="0" err="1"/>
              <a:t>assess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FAIRness</a:t>
            </a:r>
            <a:r>
              <a:rPr lang="nl-NL" dirty="0"/>
              <a:t> of data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F72CBFC-D873-8E4B-8614-34BC6D84CE25}"/>
              </a:ext>
            </a:extLst>
          </p:cNvPr>
          <p:cNvSpPr/>
          <p:nvPr/>
        </p:nvSpPr>
        <p:spPr>
          <a:xfrm>
            <a:off x="838199" y="1756808"/>
            <a:ext cx="9875520" cy="495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The RDA FAIR Data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Maturity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Model WG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provides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nice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overview of FAIR assessment tools (10+)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1">
              <a:lnSpc>
                <a:spcPct val="115000"/>
              </a:lnSpc>
              <a:buSzPts val="2400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develops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a set of core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1">
              <a:lnSpc>
                <a:spcPct val="115000"/>
              </a:lnSpc>
              <a:buSzPts val="2400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	- no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evaluate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the core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0" indent="-381000">
              <a:lnSpc>
                <a:spcPct val="115000"/>
              </a:lnSpc>
              <a:buSzPts val="2400"/>
              <a:buChar char="●"/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FAIR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6200" lvl="1">
              <a:lnSpc>
                <a:spcPct val="115000"/>
              </a:lnSpc>
              <a:buSzPts val="2400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	- serve a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variety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	- serve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data life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cylce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1">
              <a:lnSpc>
                <a:spcPct val="115000"/>
              </a:lnSpc>
              <a:buSzPts val="2400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	- serve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>
              <a:lnSpc>
                <a:spcPct val="115000"/>
              </a:lnSpc>
              <a:buSzPts val="2400"/>
            </a:pPr>
            <a:endParaRPr lang="nl-N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71F8C4-F8DC-174A-BE5F-7045F0B2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773" y="2174552"/>
            <a:ext cx="1741893" cy="11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42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60501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 err="1"/>
              <a:t>FAIRsFAIR</a:t>
            </a:r>
            <a:r>
              <a:rPr lang="nl-NL" dirty="0"/>
              <a:t> approach </a:t>
            </a:r>
            <a:r>
              <a:rPr lang="nl-NL" dirty="0" err="1"/>
              <a:t>to</a:t>
            </a:r>
            <a:r>
              <a:rPr lang="nl-NL" dirty="0"/>
              <a:t> assessment of data </a:t>
            </a:r>
            <a:r>
              <a:rPr lang="nl-NL" dirty="0" err="1"/>
              <a:t>FAIRness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F72CBFC-D873-8E4B-8614-34BC6D84CE25}"/>
              </a:ext>
            </a:extLst>
          </p:cNvPr>
          <p:cNvSpPr/>
          <p:nvPr/>
        </p:nvSpPr>
        <p:spPr>
          <a:xfrm>
            <a:off x="838200" y="1828859"/>
            <a:ext cx="10789920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Pilots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help support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assessment of FAIR data in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trustworthy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>
              <a:lnSpc>
                <a:spcPct val="115000"/>
              </a:lnSpc>
              <a:buSzPts val="2400"/>
              <a:buChar char="●"/>
            </a:pP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-case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approach:</a:t>
            </a:r>
          </a:p>
          <a:p>
            <a:pPr marL="76200" lvl="1">
              <a:lnSpc>
                <a:spcPct val="115000"/>
              </a:lnSpc>
              <a:buSzPts val="2400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	manual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-assessment – </a:t>
            </a:r>
            <a:r>
              <a:rPr lang="nl-N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– prior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deposit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1">
              <a:lnSpc>
                <a:spcPct val="115000"/>
              </a:lnSpc>
              <a:buSzPts val="2400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	automatic assessment – 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nl-N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published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data sets</a:t>
            </a:r>
          </a:p>
          <a:p>
            <a:pPr marL="76200" lvl="1">
              <a:lnSpc>
                <a:spcPct val="115000"/>
              </a:lnSpc>
              <a:buSzPts val="2400"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F13CCD-61B9-5744-9A6C-7F543990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17" y="4019908"/>
            <a:ext cx="4827572" cy="2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1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4.5 (FAIR Assessment of Data Objects)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3186" y="1127760"/>
            <a:ext cx="4934120" cy="4805219"/>
          </a:xfrm>
        </p:spPr>
        <p:txBody>
          <a:bodyPr/>
          <a:lstStyle/>
          <a:p>
            <a:pPr marL="628650" indent="-514350">
              <a:buSzPct val="80000"/>
              <a:buFont typeface="+mj-lt"/>
              <a:buAutoNum type="arabicPeriod"/>
            </a:pPr>
            <a:r>
              <a:rPr lang="en-GB" sz="2400" dirty="0"/>
              <a:t>Identify </a:t>
            </a:r>
            <a:r>
              <a:rPr lang="en-GB" sz="2400" dirty="0">
                <a:solidFill>
                  <a:srgbClr val="0070C0"/>
                </a:solidFill>
              </a:rPr>
              <a:t>use cases </a:t>
            </a:r>
            <a:r>
              <a:rPr lang="en-GB" sz="2400" dirty="0"/>
              <a:t>(&amp; </a:t>
            </a:r>
            <a:r>
              <a:rPr lang="en-GB" sz="2400" dirty="0">
                <a:solidFill>
                  <a:srgbClr val="0070C0"/>
                </a:solidFill>
              </a:rPr>
              <a:t>stakeholders</a:t>
            </a:r>
            <a:r>
              <a:rPr lang="en-GB" sz="2400" dirty="0"/>
              <a:t> involved)</a:t>
            </a:r>
          </a:p>
          <a:p>
            <a:pPr marL="628650" indent="-514350">
              <a:buSzPct val="80000"/>
              <a:buFont typeface="+mj-lt"/>
              <a:buAutoNum type="arabicPeriod"/>
            </a:pPr>
            <a:r>
              <a:rPr lang="en-GB" sz="2400" dirty="0"/>
              <a:t>Develop requirements (including </a:t>
            </a:r>
            <a:r>
              <a:rPr lang="en-GB" sz="2400" dirty="0">
                <a:solidFill>
                  <a:srgbClr val="0070C0"/>
                </a:solidFill>
              </a:rPr>
              <a:t>metrics</a:t>
            </a:r>
            <a:r>
              <a:rPr lang="en-GB" sz="2400" dirty="0"/>
              <a:t>) to assess the </a:t>
            </a:r>
            <a:r>
              <a:rPr lang="en-GB" sz="2400" dirty="0" err="1"/>
              <a:t>FAIRness</a:t>
            </a:r>
            <a:r>
              <a:rPr lang="en-GB" sz="2400" dirty="0"/>
              <a:t> of a data object in the context of the selected use cases.</a:t>
            </a:r>
          </a:p>
          <a:p>
            <a:pPr marL="628650" indent="-514350">
              <a:buSzPct val="80000"/>
              <a:buFont typeface="+mj-lt"/>
              <a:buAutoNum type="arabicPeriod"/>
            </a:pPr>
            <a:r>
              <a:rPr lang="en-GB" sz="2400" dirty="0">
                <a:solidFill>
                  <a:srgbClr val="0070C0"/>
                </a:solidFill>
              </a:rPr>
              <a:t>Implement </a:t>
            </a:r>
            <a:r>
              <a:rPr lang="en-GB" sz="2400" dirty="0"/>
              <a:t>a </a:t>
            </a:r>
            <a:r>
              <a:rPr lang="en-GB" sz="2400" dirty="0">
                <a:solidFill>
                  <a:srgbClr val="0070C0"/>
                </a:solidFill>
              </a:rPr>
              <a:t>toolset</a:t>
            </a:r>
            <a:r>
              <a:rPr lang="en-GB" sz="2400" dirty="0"/>
              <a:t> that enables the stakeholders to evaluate the </a:t>
            </a:r>
            <a:r>
              <a:rPr lang="en-GB" sz="2400" dirty="0" err="1"/>
              <a:t>FAIRness</a:t>
            </a:r>
            <a:r>
              <a:rPr lang="en-GB" sz="2400" dirty="0"/>
              <a:t> of their data objects.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97" y="1127760"/>
            <a:ext cx="5576494" cy="43519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5563647"/>
            <a:ext cx="5629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C1E29"/>
                </a:solidFill>
                <a:latin typeface="Calibri" panose="020F0502020204030204" pitchFamily="34" charset="0"/>
              </a:rPr>
              <a:t>FAIR stakeholders; </a:t>
            </a:r>
            <a:r>
              <a:rPr lang="en-GB" dirty="0">
                <a:latin typeface="Calibri" panose="020F0502020204030204" pitchFamily="34" charset="0"/>
              </a:rPr>
              <a:t>figure is derived from 8.3 Stakeholder Groups Assigned Actions (European Commission Expert Group on FAIR Data, 2018).</a:t>
            </a:r>
            <a:r>
              <a:rPr lang="en-GB" dirty="0">
                <a:solidFill>
                  <a:srgbClr val="1C1E29"/>
                </a:solidFill>
                <a:latin typeface="Calibri" panose="020F0502020204030204" pitchFamily="34" charset="0"/>
              </a:rPr>
              <a:t> Dotted lines represent the stakeholders of the FAIRsFAIR Task 4.5 use cases.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GB"/>
              <a:t>Devaraju, A., FAIR Assessment of Research Data, Open Science Workshop 2020.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71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 and Stakeholders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5898" y="1150620"/>
          <a:ext cx="11030856" cy="2758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22433">
                  <a:extLst>
                    <a:ext uri="{9D8B030D-6E8A-4147-A177-3AD203B41FA5}">
                      <a16:colId xmlns:a16="http://schemas.microsoft.com/office/drawing/2014/main" val="799532446"/>
                    </a:ext>
                  </a:extLst>
                </a:gridCol>
                <a:gridCol w="4833258">
                  <a:extLst>
                    <a:ext uri="{9D8B030D-6E8A-4147-A177-3AD203B41FA5}">
                      <a16:colId xmlns:a16="http://schemas.microsoft.com/office/drawing/2014/main" val="1613747351"/>
                    </a:ext>
                  </a:extLst>
                </a:gridCol>
                <a:gridCol w="3775165">
                  <a:extLst>
                    <a:ext uri="{9D8B030D-6E8A-4147-A177-3AD203B41FA5}">
                      <a16:colId xmlns:a16="http://schemas.microsoft.com/office/drawing/2014/main" val="1331401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Use Case 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Use</a:t>
                      </a:r>
                      <a:r>
                        <a:rPr lang="en-GB" sz="1600" baseline="0" dirty="0"/>
                        <a:t> Case 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Evaluator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Researchers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Trustworthy Data</a:t>
                      </a:r>
                      <a:r>
                        <a:rPr lang="en-GB" sz="1600" baseline="0" dirty="0"/>
                        <a:t> Repositories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5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Description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/>
                        <a:t>Researchers self-assess their data objects manually to check certain aspects of objects </a:t>
                      </a:r>
                      <a:r>
                        <a:rPr lang="en-GB" sz="1600" dirty="0" err="1"/>
                        <a:t>FAIRness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before depositing the objects in a repository.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trustworthy data repository automatically assess its published datasets for their level of </a:t>
                      </a:r>
                      <a:r>
                        <a:rPr lang="en-GB" sz="1600" dirty="0" err="1"/>
                        <a:t>FAIRness</a:t>
                      </a:r>
                      <a:r>
                        <a:rPr lang="en-GB" sz="1600" dirty="0"/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0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Repository-of-interest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/>
                        <a:t>DANS EASY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PANGAEA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7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Repository domain(s)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/>
                        <a:t>humanities, health sciences, social and behavioural sciences, oral history and spatial sciences.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strike="noStrike" cap="none" dirty="0">
                          <a:effectLst/>
                          <a:sym typeface="Arial"/>
                        </a:rPr>
                        <a:t>Earth and environmental sciences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84434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55898" y="4092427"/>
            <a:ext cx="11146048" cy="2267265"/>
            <a:chOff x="489994" y="3213637"/>
            <a:chExt cx="11146048" cy="22672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61"/>
            <a:stretch/>
          </p:blipFill>
          <p:spPr>
            <a:xfrm>
              <a:off x="6019800" y="3254259"/>
              <a:ext cx="2739140" cy="1786999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6019800" y="3639845"/>
              <a:ext cx="8878" cy="1467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019800" y="3622090"/>
              <a:ext cx="2370338" cy="17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649462" y="3622090"/>
              <a:ext cx="2370338" cy="17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37007" y="5111570"/>
              <a:ext cx="172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 Publication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1116" y="321856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0442" y="3213637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44932" y="4918021"/>
              <a:ext cx="150554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Image: Michael Thompson, Noun Project</a:t>
              </a:r>
            </a:p>
          </p:txBody>
        </p:sp>
        <p:sp>
          <p:nvSpPr>
            <p:cNvPr id="30" name="Rounded Rectangular Callout 29"/>
            <p:cNvSpPr/>
            <p:nvPr/>
          </p:nvSpPr>
          <p:spPr>
            <a:xfrm>
              <a:off x="489994" y="3780203"/>
              <a:ext cx="2584345" cy="995351"/>
            </a:xfrm>
            <a:prstGeom prst="wedgeRoundRectCallout">
              <a:avLst>
                <a:gd name="adj1" fmla="val 72958"/>
                <a:gd name="adj2" fmla="val -28092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Researchers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FAIR awareness and education</a:t>
              </a:r>
              <a:endParaRPr lang="en-US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9025595" y="3577878"/>
              <a:ext cx="2610447" cy="1486225"/>
            </a:xfrm>
            <a:prstGeom prst="wedgeRoundRectCallout">
              <a:avLst>
                <a:gd name="adj1" fmla="val -73248"/>
                <a:gd name="adj2" fmla="val 7241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Trustworthy Data Repositories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FAIR data assessment of published datasets</a:t>
              </a:r>
              <a:endParaRPr lang="en-US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3"/>
          <a:stretch/>
        </p:blipFill>
        <p:spPr>
          <a:xfrm>
            <a:off x="3844555" y="4500880"/>
            <a:ext cx="1458356" cy="12197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15366" y="5758228"/>
            <a:ext cx="1146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Image: </a:t>
            </a:r>
            <a:r>
              <a:rPr lang="en-US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Parkjisun</a:t>
            </a: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Noun Project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19165" y="2847"/>
            <a:ext cx="53886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Pilot testing will cover 3 additional repositories, e.g., repositories selected through the FAIRsFAIR Open Calls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FAIRsFAIR Data Assessment Metrics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3186" y="1127760"/>
            <a:ext cx="4434208" cy="4805219"/>
          </a:xfrm>
        </p:spPr>
        <p:txBody>
          <a:bodyPr/>
          <a:lstStyle/>
          <a:p>
            <a:r>
              <a:rPr lang="en-GB" dirty="0"/>
              <a:t>There are 13 metrics built on existing work.</a:t>
            </a:r>
          </a:p>
          <a:p>
            <a:pPr lvl="1"/>
            <a:r>
              <a:rPr lang="en-GB" dirty="0"/>
              <a:t>RDA FAIR Data Maturity Model</a:t>
            </a:r>
          </a:p>
          <a:p>
            <a:pPr lvl="1"/>
            <a:r>
              <a:rPr lang="en-GB" dirty="0"/>
              <a:t>DANS </a:t>
            </a:r>
            <a:r>
              <a:rPr lang="en-GB" dirty="0" err="1"/>
              <a:t>Fairdat</a:t>
            </a:r>
            <a:r>
              <a:rPr lang="en-GB" dirty="0"/>
              <a:t>/</a:t>
            </a:r>
            <a:r>
              <a:rPr lang="en-GB" dirty="0" err="1"/>
              <a:t>FAIREnough</a:t>
            </a:r>
            <a:endParaRPr lang="en-GB" dirty="0"/>
          </a:p>
          <a:p>
            <a:pPr lvl="1"/>
            <a:r>
              <a:rPr lang="en-GB" dirty="0"/>
              <a:t>WDS/RDA Assessment of Data Fitness</a:t>
            </a:r>
          </a:p>
          <a:p>
            <a:r>
              <a:rPr lang="en-GB" dirty="0"/>
              <a:t>Iteratively improve and extend the metrics through a number of pilot tests.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12526" y="1319348"/>
          <a:ext cx="6374674" cy="4820193"/>
        </p:xfrm>
        <a:graphic>
          <a:graphicData uri="http://schemas.openxmlformats.org/drawingml/2006/table">
            <a:tbl>
              <a:tblPr/>
              <a:tblGrid>
                <a:gridCol w="1039840">
                  <a:extLst>
                    <a:ext uri="{9D8B030D-6E8A-4147-A177-3AD203B41FA5}">
                      <a16:colId xmlns:a16="http://schemas.microsoft.com/office/drawing/2014/main" val="1408371592"/>
                    </a:ext>
                  </a:extLst>
                </a:gridCol>
                <a:gridCol w="1519071">
                  <a:extLst>
                    <a:ext uri="{9D8B030D-6E8A-4147-A177-3AD203B41FA5}">
                      <a16:colId xmlns:a16="http://schemas.microsoft.com/office/drawing/2014/main" val="296284224"/>
                    </a:ext>
                  </a:extLst>
                </a:gridCol>
                <a:gridCol w="3815763">
                  <a:extLst>
                    <a:ext uri="{9D8B030D-6E8A-4147-A177-3AD203B41FA5}">
                      <a16:colId xmlns:a16="http://schemas.microsoft.com/office/drawing/2014/main" val="49580"/>
                    </a:ext>
                  </a:extLst>
                </a:gridCol>
              </a:tblGrid>
              <a:tr h="4953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</a:rPr>
                        <a:t>FAIR Principles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FAIRsFAIR Metric Identifier and Short Name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D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FAIRsFAIR Metric and Maturity Levels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79789"/>
                  </a:ext>
                </a:extLst>
              </a:tr>
              <a:tr h="6493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F1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FsF-F1-01D</a:t>
                      </a:r>
                      <a:b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Universally Unique Identifier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Does the data have a universally unique identifier assigned?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Yes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No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GB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62762"/>
                  </a:ext>
                </a:extLst>
              </a:tr>
              <a:tr h="4953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F1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FsF-F1-02D</a:t>
                      </a:r>
                      <a:b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Persistent Identifier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Does the data have a persistent identifier assigned?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Yes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No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13078"/>
                  </a:ext>
                </a:extLst>
              </a:tr>
              <a:tr h="126538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F2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FsF-F2-01M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Descriptive Metadata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Are metadata elements to support data citation and discovery provided (e.g., creator, title, data identifier, publisher, title, creator, publication date/year, summary/keywords describing the data)?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Not provided 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Partially provided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Completely provided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GB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078458"/>
                  </a:ext>
                </a:extLst>
              </a:tr>
              <a:tr h="4953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F3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FsF-F3-01M</a:t>
                      </a:r>
                      <a:br>
                        <a:rPr lang="en-GB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Inclusion of data identifier in metadata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Does the metadata include the data identifier?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Yes</a:t>
                      </a:r>
                      <a:b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</a:rPr>
                        <a:t>• No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96904"/>
                  </a:ext>
                </a:extLst>
              </a:tr>
              <a:tr h="14193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F4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FsF-F4-01M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Searchable metadata</a:t>
                      </a: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Is the metadata offered in such a way that it can be harvested?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• Metadata is not offered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• Metadata is offered through a metadata registry, e.g., general-purpose, domain/discipline specific or institutional registries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• Metadata is offered as structured data on the data page for use by a web search engine</a:t>
                      </a:r>
                      <a:b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GB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4742" marR="24742" marT="16495" marB="164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38374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GB"/>
              <a:t>Devaraju, A., FAIR Assessment of Research Data, Open Science Workshop 2020.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82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Toolset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061"/>
          <a:stretch/>
        </p:blipFill>
        <p:spPr>
          <a:xfrm>
            <a:off x="394000" y="1279061"/>
            <a:ext cx="5454853" cy="447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34928" y="416341"/>
            <a:ext cx="55438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* Wilkinson, Mark D., Michel </a:t>
            </a:r>
            <a:r>
              <a:rPr lang="en-US" sz="1100" dirty="0" err="1"/>
              <a:t>Dumontier</a:t>
            </a:r>
            <a:r>
              <a:rPr lang="en-US" sz="1100" dirty="0"/>
              <a:t>, Susanna-</a:t>
            </a:r>
            <a:r>
              <a:rPr lang="en-US" sz="1100" dirty="0" err="1"/>
              <a:t>Assunta</a:t>
            </a:r>
            <a:r>
              <a:rPr lang="en-US" sz="1100" dirty="0"/>
              <a:t> Sansone, Luiz </a:t>
            </a:r>
            <a:r>
              <a:rPr lang="en-US" sz="1100" dirty="0" err="1"/>
              <a:t>Olavo</a:t>
            </a:r>
            <a:r>
              <a:rPr lang="en-US" sz="1100" dirty="0"/>
              <a:t> Bonino da Silva Santos, Mario Prieto, Dominique Batista, Peter </a:t>
            </a:r>
            <a:r>
              <a:rPr lang="en-US" sz="1100" dirty="0" err="1"/>
              <a:t>McQuilton</a:t>
            </a:r>
            <a:r>
              <a:rPr lang="en-US" sz="1100" dirty="0"/>
              <a:t>, et al. 2019. ‘Evaluating FAIR Maturity through a Scalable, Automated, Community-Governed Framework’. Scientific Data 6 (1): 1–12. </a:t>
            </a:r>
            <a:r>
              <a:rPr lang="en-US" sz="1100" dirty="0">
                <a:hlinkClick r:id="rId3"/>
              </a:rPr>
              <a:t>https://doi.org/10.1038/s41597-019-0184-5</a:t>
            </a:r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93763" y="5095564"/>
            <a:ext cx="505532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Use Case 1 (Researchers)</a:t>
            </a:r>
          </a:p>
          <a:p>
            <a:pPr algn="ctr"/>
            <a:r>
              <a:rPr lang="en-GB" sz="1800" dirty="0"/>
              <a:t>prototype available at </a:t>
            </a:r>
            <a:r>
              <a:rPr lang="en-GB" sz="1800" dirty="0">
                <a:hlinkClick r:id="rId4"/>
              </a:rPr>
              <a:t>https://satifyd.dans.knaw.nl/</a:t>
            </a:r>
            <a:endParaRPr lang="en-GB" sz="1800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213" y="1279061"/>
            <a:ext cx="5410170" cy="419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73859" y="4858314"/>
            <a:ext cx="506602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Use Case 2 (Data Repositories)</a:t>
            </a:r>
          </a:p>
          <a:p>
            <a:pPr algn="ctr"/>
            <a:r>
              <a:rPr lang="en-GB" sz="1800" dirty="0"/>
              <a:t>Adapt and reuse existing </a:t>
            </a:r>
          </a:p>
          <a:p>
            <a:pPr algn="ctr"/>
            <a:r>
              <a:rPr lang="en-GB" sz="1800" dirty="0"/>
              <a:t>automated assessment tool* </a:t>
            </a:r>
          </a:p>
          <a:p>
            <a:pPr algn="ctr"/>
            <a:r>
              <a:rPr lang="en-GB" sz="1800" dirty="0"/>
              <a:t>to evaluate published data objects.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066394"/>
            <a:ext cx="9525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29" y="4878342"/>
            <a:ext cx="952500" cy="952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GB"/>
              <a:t>Devaraju, A., FAIR Assessment of Research Data, Open Science Workshop 2020.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49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60501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remember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measuring</a:t>
            </a:r>
            <a:r>
              <a:rPr lang="nl-NL" dirty="0"/>
              <a:t> FAIR data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263764-0918-B441-95B4-E0B1394BD17B}"/>
              </a:ext>
            </a:extLst>
          </p:cNvPr>
          <p:cNvGrpSpPr/>
          <p:nvPr/>
        </p:nvGrpSpPr>
        <p:grpSpPr>
          <a:xfrm>
            <a:off x="1012096" y="1915486"/>
            <a:ext cx="10341703" cy="4337501"/>
            <a:chOff x="8718487" y="286176"/>
            <a:chExt cx="4692787" cy="1406953"/>
          </a:xfrm>
        </p:grpSpPr>
        <p:sp>
          <p:nvSpPr>
            <p:cNvPr id="6" name="Snip Single Corner Rectangle 53">
              <a:extLst>
                <a:ext uri="{FF2B5EF4-FFF2-40B4-BE49-F238E27FC236}">
                  <a16:creationId xmlns:a16="http://schemas.microsoft.com/office/drawing/2014/main" id="{8EF57C40-BCF2-CF43-886E-54005218033A}"/>
                </a:ext>
              </a:extLst>
            </p:cNvPr>
            <p:cNvSpPr/>
            <p:nvPr/>
          </p:nvSpPr>
          <p:spPr>
            <a:xfrm>
              <a:off x="8718487" y="286176"/>
              <a:ext cx="4692787" cy="1406953"/>
            </a:xfrm>
            <a:prstGeom prst="snip1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/>
                <a:t>Use-case</a:t>
              </a:r>
              <a:r>
                <a:rPr lang="en-US" sz="2400" dirty="0"/>
                <a:t> driven approach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/>
                <a:t>Iterative</a:t>
              </a:r>
              <a:r>
                <a:rPr lang="en-US" sz="2400" dirty="0"/>
                <a:t> implementation and testing (through </a:t>
              </a:r>
              <a:r>
                <a:rPr lang="en-US" sz="2400" b="1" dirty="0"/>
                <a:t>pilots</a:t>
              </a:r>
              <a:r>
                <a:rPr lang="en-US" sz="2400" dirty="0"/>
                <a:t>)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/>
                <a:t>Adapt and reuse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/>
                <a:t>FAIR for objects is not fully defined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/>
                <a:t>FAIR enabling for repositories evolves in parallel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/>
                <a:t>Other components of the FAIR ecosystem might need evaluation and certification (e.g. services, software)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939616-716C-E740-8EFA-C6DD65BED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1371" y="391385"/>
              <a:ext cx="503326" cy="430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3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Feb 2020 </a:t>
            </a:r>
            <a:r>
              <a:rPr lang="en-GB" dirty="0"/>
              <a:t>- D4.1: Draft recommendations on requirements for FAIR data objects in trustworthy data repositories </a:t>
            </a:r>
            <a:br>
              <a:rPr lang="en-GB" dirty="0"/>
            </a:br>
            <a:r>
              <a:rPr lang="en-GB" dirty="0">
                <a:hlinkClick r:id="rId3"/>
              </a:rPr>
              <a:t>https://doi.org/10.5281/zenodo.3678716</a:t>
            </a:r>
            <a:r>
              <a:rPr lang="en-GB" dirty="0"/>
              <a:t> </a:t>
            </a:r>
          </a:p>
          <a:p>
            <a:r>
              <a:rPr lang="en-GB" b="1" dirty="0"/>
              <a:t>Aug 2020 </a:t>
            </a:r>
            <a:r>
              <a:rPr lang="en-GB" dirty="0"/>
              <a:t>– M4.9 Pilots of FAIR data assessment (DANS EASY, PANGAEA)</a:t>
            </a:r>
          </a:p>
          <a:p>
            <a:r>
              <a:rPr lang="en-GB" b="1" dirty="0"/>
              <a:t>Aug 2021 </a:t>
            </a:r>
            <a:r>
              <a:rPr lang="en-GB" dirty="0"/>
              <a:t>– D4.5 FAIR Assessment of data objects in 5 repositories implemented and tested.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If you would like to participate in pilot testing, please contact </a:t>
            </a:r>
            <a:r>
              <a:rPr lang="en-GB" dirty="0">
                <a:hlinkClick r:id="rId4"/>
              </a:rPr>
              <a:t>adevaraju@marum.de</a:t>
            </a:r>
            <a:r>
              <a:rPr lang="en-GB" dirty="0"/>
              <a:t> </a:t>
            </a:r>
          </a:p>
          <a:p>
            <a:pPr marL="11430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GB"/>
              <a:t>Devaraju, A., FAIR Assessment of Research Data, Open Science Workshop 2020.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71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8"/>
          <p:cNvSpPr txBox="1">
            <a:spLocks noGrp="1"/>
          </p:cNvSpPr>
          <p:nvPr>
            <p:ph type="title"/>
          </p:nvPr>
        </p:nvSpPr>
        <p:spPr>
          <a:xfrm>
            <a:off x="777240" y="2458386"/>
            <a:ext cx="10515600" cy="136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it-IT" dirty="0"/>
            </a:br>
            <a:br>
              <a:rPr lang="it-IT" dirty="0"/>
            </a:br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dirty="0"/>
          </a:p>
        </p:txBody>
      </p:sp>
      <p:sp>
        <p:nvSpPr>
          <p:cNvPr id="454" name="Google Shape;454;p48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  <p:sp>
        <p:nvSpPr>
          <p:cNvPr id="455" name="Google Shape;455;p48"/>
          <p:cNvSpPr txBox="1">
            <a:spLocks noGrp="1"/>
          </p:cNvSpPr>
          <p:nvPr>
            <p:ph type="body" idx="4294967295"/>
          </p:nvPr>
        </p:nvSpPr>
        <p:spPr>
          <a:xfrm>
            <a:off x="-440872" y="4700640"/>
            <a:ext cx="4474029" cy="215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00" b="1" dirty="0"/>
              <a:t>Slide acknowledgements: </a:t>
            </a: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00" dirty="0"/>
              <a:t>Ilona von Stein (DANS)</a:t>
            </a: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00" dirty="0" err="1"/>
              <a:t>Anusuriya</a:t>
            </a:r>
            <a:r>
              <a:rPr lang="en-GB" sz="2000" dirty="0"/>
              <a:t> </a:t>
            </a:r>
            <a:r>
              <a:rPr lang="en-GB" sz="2000" dirty="0" err="1"/>
              <a:t>Devaraju</a:t>
            </a:r>
            <a:r>
              <a:rPr lang="en-GB" sz="2000" dirty="0"/>
              <a:t> (PANGAEA)</a:t>
            </a:r>
            <a:endParaRPr lang="en-GB" sz="2000" dirty="0">
              <a:solidFill>
                <a:srgbClr val="4470A7"/>
              </a:solidFill>
            </a:endParaRP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00" dirty="0" err="1"/>
              <a:t>Herve</a:t>
            </a:r>
            <a:r>
              <a:rPr lang="en-GB" sz="2000" dirty="0"/>
              <a:t> </a:t>
            </a:r>
            <a:r>
              <a:rPr lang="en-GB" sz="2000" dirty="0" err="1"/>
              <a:t>L’Hours</a:t>
            </a:r>
            <a:r>
              <a:rPr lang="en-GB" sz="2000" dirty="0"/>
              <a:t> (UKDA)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6F1A416-BF48-784F-BBC4-6819CE078E32}"/>
              </a:ext>
            </a:extLst>
          </p:cNvPr>
          <p:cNvSpPr/>
          <p:nvPr/>
        </p:nvSpPr>
        <p:spPr>
          <a:xfrm>
            <a:off x="9698635" y="5779319"/>
            <a:ext cx="2803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it-IT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FAIRsFAIR_EU</a:t>
            </a:r>
            <a:endParaRPr lang="it-IT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3D67A-2965-4741-8E0B-EDB418215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213" y="5627441"/>
            <a:ext cx="765422" cy="765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60A40-AAAE-3046-B570-B6BA0BBE371F}"/>
              </a:ext>
            </a:extLst>
          </p:cNvPr>
          <p:cNvSpPr txBox="1"/>
          <p:nvPr/>
        </p:nvSpPr>
        <p:spPr>
          <a:xfrm>
            <a:off x="5164050" y="5779319"/>
            <a:ext cx="263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www.fairsfair.eu</a:t>
            </a:r>
            <a:endParaRPr lang="it-IT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0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10C99D-BA13-1E4F-9810-366D7B4E9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4" t="20828" r="13576" b="23208"/>
          <a:stretch/>
        </p:blipFill>
        <p:spPr>
          <a:xfrm>
            <a:off x="343710" y="757873"/>
            <a:ext cx="1357312" cy="1492568"/>
          </a:xfrm>
          <a:prstGeom prst="rect">
            <a:avLst/>
          </a:prstGeom>
        </p:spPr>
      </p:pic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72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4400" dirty="0"/>
              <a:t>FAIR-y-tale?</a:t>
            </a:r>
            <a:endParaRPr sz="4400"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965C-FF0E-B44B-AC50-677B6B0DF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185" y="2085975"/>
            <a:ext cx="10510615" cy="3847004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 i="1" dirty="0"/>
              <a:t>“</a:t>
            </a:r>
            <a:r>
              <a:rPr lang="en-US" sz="3600" b="1" i="1" dirty="0"/>
              <a:t>Research data </a:t>
            </a:r>
            <a:r>
              <a:rPr lang="en-US" sz="3600" i="1" dirty="0"/>
              <a:t>will not become nor stay </a:t>
            </a:r>
            <a:r>
              <a:rPr lang="en-US" sz="3600" b="1" i="1" dirty="0"/>
              <a:t>FAIR</a:t>
            </a:r>
            <a:r>
              <a:rPr lang="en-US" sz="3600" i="1" dirty="0"/>
              <a:t> by magic. We need skilled </a:t>
            </a:r>
            <a:r>
              <a:rPr lang="en-US" sz="3600" b="1" i="1" dirty="0"/>
              <a:t>people</a:t>
            </a:r>
            <a:r>
              <a:rPr lang="en-US" sz="3600" i="1" dirty="0"/>
              <a:t>, transparent </a:t>
            </a:r>
            <a:r>
              <a:rPr lang="en-US" sz="3600" b="1" i="1" dirty="0"/>
              <a:t>processes</a:t>
            </a:r>
            <a:r>
              <a:rPr lang="en-US" sz="3600" i="1" dirty="0"/>
              <a:t>, interoperable </a:t>
            </a:r>
            <a:r>
              <a:rPr lang="en-US" sz="3600" b="1" i="1" dirty="0"/>
              <a:t>technologies</a:t>
            </a:r>
            <a:r>
              <a:rPr lang="en-US" sz="3600" i="1" dirty="0"/>
              <a:t> and collaboration to build, operate and maintain</a:t>
            </a:r>
            <a:r>
              <a:rPr lang="en-US" sz="3600" b="1" i="1" dirty="0"/>
              <a:t> research data infrastructures</a:t>
            </a:r>
            <a:r>
              <a:rPr lang="en-US" sz="3600" i="1" dirty="0"/>
              <a:t>.”</a:t>
            </a:r>
            <a:endParaRPr lang="en-US" dirty="0"/>
          </a:p>
          <a:p>
            <a:pPr marL="0" indent="0">
              <a:spcBef>
                <a:spcPts val="2200"/>
              </a:spcBef>
              <a:buFont typeface="Arial" panose="020B0604020202020204" pitchFamily="34" charset="0"/>
              <a:buNone/>
            </a:pPr>
            <a:r>
              <a:rPr lang="en-US" sz="2000" dirty="0"/>
              <a:t>Mari </a:t>
            </a:r>
            <a:r>
              <a:rPr lang="en-US" sz="2000" dirty="0" err="1"/>
              <a:t>Kleemola</a:t>
            </a:r>
            <a:r>
              <a:rPr lang="en-US" sz="2000" dirty="0"/>
              <a:t>, Finnish Social Science Data Archive and </a:t>
            </a:r>
            <a:r>
              <a:rPr lang="en-US" sz="2000" dirty="0" err="1"/>
              <a:t>CoreTrustSeal</a:t>
            </a:r>
            <a:r>
              <a:rPr lang="en-US" sz="2000" dirty="0"/>
              <a:t> Board Secretary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https://tietoarkistoblogi.blogspot.com/2018/11/being-trustworthy-and-fair.html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CF99E9-9D95-C74A-AE7B-6EDBF7397F9E}"/>
              </a:ext>
            </a:extLst>
          </p:cNvPr>
          <p:cNvSpPr txBox="1"/>
          <p:nvPr/>
        </p:nvSpPr>
        <p:spPr>
          <a:xfrm>
            <a:off x="152400" y="6016639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Icon </a:t>
            </a:r>
            <a:r>
              <a:rPr lang="nl-NL" sz="1000" dirty="0" err="1"/>
              <a:t>by</a:t>
            </a:r>
            <a:r>
              <a:rPr lang="nl-NL" sz="1000" dirty="0"/>
              <a:t> </a:t>
            </a:r>
            <a:r>
              <a:rPr lang="nl-NL" sz="1000" dirty="0" err="1"/>
              <a:t>Freepik</a:t>
            </a:r>
            <a:r>
              <a:rPr lang="nl-NL" sz="1000" dirty="0"/>
              <a:t> </a:t>
            </a:r>
            <a:r>
              <a:rPr lang="nl-NL" sz="1000" dirty="0" err="1"/>
              <a:t>from</a:t>
            </a:r>
            <a:r>
              <a:rPr lang="nl-NL" sz="1000" dirty="0"/>
              <a:t> </a:t>
            </a:r>
            <a:r>
              <a:rPr lang="nl-NL" sz="1000" dirty="0" err="1"/>
              <a:t>flaticon.com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10793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FAIR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object</a:t>
            </a:r>
            <a:r>
              <a:rPr lang="it-IT" dirty="0"/>
              <a:t> / FAIR </a:t>
            </a:r>
            <a:r>
              <a:rPr lang="it-IT" dirty="0" err="1"/>
              <a:t>ecosystem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pic>
        <p:nvPicPr>
          <p:cNvPr id="8" name="Google Shape;145;p23">
            <a:extLst>
              <a:ext uri="{FF2B5EF4-FFF2-40B4-BE49-F238E27FC236}">
                <a16:creationId xmlns:a16="http://schemas.microsoft.com/office/drawing/2014/main" id="{21485E36-C27C-DB4C-A93B-3A5769CA6A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75" t="36079" r="16916" b="25370"/>
          <a:stretch/>
        </p:blipFill>
        <p:spPr>
          <a:xfrm>
            <a:off x="1045125" y="1789599"/>
            <a:ext cx="4399966" cy="31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6;p23">
            <a:extLst>
              <a:ext uri="{FF2B5EF4-FFF2-40B4-BE49-F238E27FC236}">
                <a16:creationId xmlns:a16="http://schemas.microsoft.com/office/drawing/2014/main" id="{E4196C41-A355-E44B-8F0D-10BC361B05CD}"/>
              </a:ext>
            </a:extLst>
          </p:cNvPr>
          <p:cNvSpPr txBox="1"/>
          <p:nvPr/>
        </p:nvSpPr>
        <p:spPr>
          <a:xfrm>
            <a:off x="1045125" y="5045357"/>
            <a:ext cx="3625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 model for FAIR Digital Objects</a:t>
            </a:r>
            <a:endParaRPr sz="14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0" name="Google Shape;147;p23">
            <a:extLst>
              <a:ext uri="{FF2B5EF4-FFF2-40B4-BE49-F238E27FC236}">
                <a16:creationId xmlns:a16="http://schemas.microsoft.com/office/drawing/2014/main" id="{97DE82BB-F6B2-254C-B619-234DE3F2B501}"/>
              </a:ext>
            </a:extLst>
          </p:cNvPr>
          <p:cNvSpPr txBox="1"/>
          <p:nvPr/>
        </p:nvSpPr>
        <p:spPr>
          <a:xfrm>
            <a:off x="5714596" y="5076754"/>
            <a:ext cx="4146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The components of a FAIR Ecosystem</a:t>
            </a:r>
            <a:endParaRPr sz="14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E936A3F-D0C9-5046-AAF2-7463BD9461EA}"/>
              </a:ext>
            </a:extLst>
          </p:cNvPr>
          <p:cNvSpPr/>
          <p:nvPr/>
        </p:nvSpPr>
        <p:spPr>
          <a:xfrm>
            <a:off x="838200" y="5966553"/>
            <a:ext cx="7896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Turning FAIR data </a:t>
            </a:r>
            <a:r>
              <a:rPr lang="nl-NL" altLang="nl-NL" sz="1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reality</a:t>
            </a:r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1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</a:t>
            </a:r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report </a:t>
            </a:r>
            <a:r>
              <a:rPr lang="nl-NL" altLang="nl-NL" sz="1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Action Plan </a:t>
            </a:r>
            <a:r>
              <a:rPr lang="nl-NL" altLang="nl-NL" sz="1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European </a:t>
            </a:r>
            <a:r>
              <a:rPr lang="nl-NL" altLang="nl-NL" sz="1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</a:t>
            </a:r>
            <a:r>
              <a:rPr lang="nl-NL" altLang="nl-NL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Expert Group on FAIR Data  </a:t>
            </a:r>
            <a:r>
              <a:rPr lang="nl-NL" altLang="nl-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20EA7A-4FD7-2446-A738-58E96397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25" y="1705254"/>
            <a:ext cx="3669964" cy="3377203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A6441FBA-82FB-C84D-A36C-80A92C0A757C}"/>
              </a:ext>
            </a:extLst>
          </p:cNvPr>
          <p:cNvSpPr/>
          <p:nvPr/>
        </p:nvSpPr>
        <p:spPr>
          <a:xfrm>
            <a:off x="6429691" y="4196261"/>
            <a:ext cx="2592888" cy="92119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10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FAIRsFAIR - Fostering FAIR Data Practices in Europe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43186" y="1127760"/>
            <a:ext cx="4616582" cy="4805219"/>
          </a:xfrm>
        </p:spPr>
        <p:txBody>
          <a:bodyPr/>
          <a:lstStyle/>
          <a:p>
            <a:r>
              <a:rPr lang="en-GB" sz="2400" dirty="0"/>
              <a:t>Aims to supply </a:t>
            </a:r>
            <a:r>
              <a:rPr lang="en-GB" sz="2400" b="1" dirty="0"/>
              <a:t>practical solutions </a:t>
            </a:r>
            <a:r>
              <a:rPr lang="en-GB" sz="2400" dirty="0"/>
              <a:t>for the </a:t>
            </a:r>
            <a:r>
              <a:rPr lang="en-GB" sz="2400" b="1" dirty="0"/>
              <a:t>use of the FAIR data </a:t>
            </a:r>
            <a:r>
              <a:rPr lang="en-GB" sz="2400" dirty="0"/>
              <a:t>principles throughout the research data life cycle. </a:t>
            </a:r>
          </a:p>
          <a:p>
            <a:r>
              <a:rPr lang="en-GB" sz="2400" dirty="0"/>
              <a:t>Budget: €10 million</a:t>
            </a:r>
          </a:p>
          <a:p>
            <a:r>
              <a:rPr lang="en-GB" sz="2400" dirty="0"/>
              <a:t>Start date : 1</a:t>
            </a:r>
            <a:r>
              <a:rPr lang="en-GB" sz="2400" baseline="30000" dirty="0"/>
              <a:t>st</a:t>
            </a:r>
            <a:r>
              <a:rPr lang="en-GB" sz="2400" dirty="0"/>
              <a:t> March 2019 </a:t>
            </a:r>
          </a:p>
          <a:p>
            <a:r>
              <a:rPr lang="en-GB" sz="2400" dirty="0"/>
              <a:t>Duration: 36 months</a:t>
            </a:r>
          </a:p>
          <a:p>
            <a:r>
              <a:rPr lang="en-GB" sz="2400" dirty="0"/>
              <a:t>22 partners from 8 member states</a:t>
            </a:r>
          </a:p>
          <a:p>
            <a:r>
              <a:rPr lang="en-GB" sz="2400" dirty="0"/>
              <a:t>Project coordinator : </a:t>
            </a:r>
            <a:br>
              <a:rPr lang="en-GB" sz="2400" dirty="0"/>
            </a:br>
            <a:r>
              <a:rPr lang="en-GB" sz="2400" dirty="0"/>
              <a:t>DANS-KNAW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54" y="1322315"/>
            <a:ext cx="6371102" cy="49920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98602" y="1014538"/>
            <a:ext cx="2056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https://www.fairsfair.eu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B5A59-B6DB-B547-B665-7D05DF6409FC}"/>
              </a:ext>
            </a:extLst>
          </p:cNvPr>
          <p:cNvSpPr/>
          <p:nvPr/>
        </p:nvSpPr>
        <p:spPr>
          <a:xfrm>
            <a:off x="7786688" y="3771900"/>
            <a:ext cx="3957638" cy="8510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770FF-EF31-824A-8013-A44A9D304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50360" b="33905"/>
          <a:stretch/>
        </p:blipFill>
        <p:spPr>
          <a:xfrm>
            <a:off x="933416" y="2848498"/>
            <a:ext cx="11021740" cy="221455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F72CBFC-D873-8E4B-8614-34BC6D84CE25}"/>
              </a:ext>
            </a:extLst>
          </p:cNvPr>
          <p:cNvSpPr/>
          <p:nvPr/>
        </p:nvSpPr>
        <p:spPr>
          <a:xfrm>
            <a:off x="838200" y="1930712"/>
            <a:ext cx="9875520" cy="417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lvl="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Trustworthy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FAIR data</a:t>
            </a:r>
            <a:b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Evaluation and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457200">
              <a:lnSpc>
                <a:spcPct val="115000"/>
              </a:lnSpc>
              <a:buSzPts val="2400"/>
              <a:buFont typeface="+mj-lt"/>
              <a:buAutoNum type="arabicPeriod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FAIR-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elaboration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and FAIR data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complementarity</a:t>
            </a:r>
            <a:b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lvl="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valuation and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FAIR </a:t>
            </a:r>
            <a:r>
              <a:rPr lang="it-IT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457200">
              <a:lnSpc>
                <a:spcPct val="115000"/>
              </a:lnSpc>
              <a:buSzPts val="2400"/>
              <a:buFont typeface="+mj-lt"/>
              <a:buAutoNum type="arabicPeriod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 err="1"/>
              <a:t>Deposit</a:t>
            </a:r>
            <a:r>
              <a:rPr lang="it-IT" dirty="0"/>
              <a:t> in a </a:t>
            </a:r>
            <a:r>
              <a:rPr lang="it-IT" b="1" dirty="0"/>
              <a:t>(</a:t>
            </a:r>
            <a:r>
              <a:rPr lang="it-IT" b="1" dirty="0" err="1"/>
              <a:t>certified</a:t>
            </a:r>
            <a:r>
              <a:rPr lang="it-IT" b="1" dirty="0"/>
              <a:t>) </a:t>
            </a:r>
            <a:r>
              <a:rPr lang="it-IT" b="1" dirty="0" err="1"/>
              <a:t>trustworthy</a:t>
            </a:r>
            <a:r>
              <a:rPr lang="it-IT" dirty="0"/>
              <a:t> </a:t>
            </a:r>
            <a:r>
              <a:rPr lang="it-IT" dirty="0" err="1"/>
              <a:t>repository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B190-E846-3748-A3B1-CA22436F8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184" y="1842716"/>
            <a:ext cx="7968848" cy="43512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Practices </a:t>
            </a:r>
            <a:r>
              <a:rPr lang="en-GB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enable FAIR Principles for digital objects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spc="-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Provides services that ensure </a:t>
            </a:r>
            <a:r>
              <a:rPr lang="en-GB" sz="2400" b="1" spc="-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FAIRness</a:t>
            </a:r>
            <a:r>
              <a:rPr lang="en-GB" sz="2400" b="1" spc="-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your dataset</a:t>
            </a:r>
            <a:r>
              <a:rPr lang="en-GB" sz="2400" spc="-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Performs long-term stewardship and curation so</a:t>
            </a:r>
            <a:r>
              <a:rPr lang="en-GB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data remains FAIR over time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Assessed against guidelines to evaluate their </a:t>
            </a:r>
            <a:r>
              <a:rPr lang="en-GB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trustworthiness</a:t>
            </a:r>
            <a:endParaRPr lang="en-GB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few certification frameworks exist to assess the quality of a repository: </a:t>
            </a:r>
            <a:r>
              <a:rPr lang="en-GB" sz="24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CoreTrustSeal</a:t>
            </a:r>
            <a:r>
              <a:rPr lang="en-GB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is in common use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44FDFF-E30A-4A47-9F2D-B288D056FEF7}"/>
              </a:ext>
            </a:extLst>
          </p:cNvPr>
          <p:cNvGrpSpPr/>
          <p:nvPr/>
        </p:nvGrpSpPr>
        <p:grpSpPr>
          <a:xfrm>
            <a:off x="8721545" y="2235851"/>
            <a:ext cx="3377110" cy="2783388"/>
            <a:chOff x="8683445" y="2154374"/>
            <a:chExt cx="3377110" cy="27833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6291F6-7A33-4440-AF84-F2AA4C75FE12}"/>
                </a:ext>
              </a:extLst>
            </p:cNvPr>
            <p:cNvGrpSpPr/>
            <p:nvPr/>
          </p:nvGrpSpPr>
          <p:grpSpPr>
            <a:xfrm>
              <a:off x="8683445" y="2154374"/>
              <a:ext cx="3248523" cy="2489305"/>
              <a:chOff x="8812032" y="2076329"/>
              <a:chExt cx="3248523" cy="2489305"/>
            </a:xfrm>
          </p:grpSpPr>
          <p:pic>
            <p:nvPicPr>
              <p:cNvPr id="13" name="Afbeelding 9">
                <a:extLst>
                  <a:ext uri="{FF2B5EF4-FFF2-40B4-BE49-F238E27FC236}">
                    <a16:creationId xmlns:a16="http://schemas.microsoft.com/office/drawing/2014/main" id="{EC8B9049-565A-DA4A-86BA-64FD3830D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2032" y="2076345"/>
                <a:ext cx="3248523" cy="2489289"/>
              </a:xfrm>
              <a:prstGeom prst="rect">
                <a:avLst/>
              </a:prstGeom>
            </p:spPr>
          </p:pic>
          <p:pic>
            <p:nvPicPr>
              <p:cNvPr id="11" name="Picture 7">
                <a:extLst>
                  <a:ext uri="{FF2B5EF4-FFF2-40B4-BE49-F238E27FC236}">
                    <a16:creationId xmlns:a16="http://schemas.microsoft.com/office/drawing/2014/main" id="{86FC267D-9DDB-4943-85D9-0661F1C42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2032" y="2076329"/>
                <a:ext cx="974906" cy="974906"/>
              </a:xfrm>
              <a:prstGeom prst="rect">
                <a:avLst/>
              </a:prstGeom>
            </p:spPr>
          </p:pic>
        </p:grpSp>
        <p:sp>
          <p:nvSpPr>
            <p:cNvPr id="12" name="Rechthoek 8">
              <a:extLst>
                <a:ext uri="{FF2B5EF4-FFF2-40B4-BE49-F238E27FC236}">
                  <a16:creationId xmlns:a16="http://schemas.microsoft.com/office/drawing/2014/main" id="{7601B7C5-9372-C546-B9AE-2FA7B25FB21D}"/>
                </a:ext>
              </a:extLst>
            </p:cNvPr>
            <p:cNvSpPr/>
            <p:nvPr/>
          </p:nvSpPr>
          <p:spPr>
            <a:xfrm>
              <a:off x="9184778" y="4660763"/>
              <a:ext cx="28757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nl-NL" sz="1200" dirty="0" err="1"/>
                <a:t>Illustration</a:t>
              </a:r>
              <a:r>
                <a:rPr lang="nl-NL" sz="1200" dirty="0"/>
                <a:t>: </a:t>
              </a:r>
              <a:r>
                <a:rPr lang="nl-NL" sz="1200" dirty="0" err="1"/>
                <a:t>Ainsley</a:t>
              </a:r>
              <a:r>
                <a:rPr lang="nl-NL" sz="1200" dirty="0"/>
                <a:t> </a:t>
              </a:r>
              <a:r>
                <a:rPr lang="nl-NL" sz="1200" dirty="0" err="1"/>
                <a:t>Seago</a:t>
              </a:r>
              <a:r>
                <a:rPr lang="nl-NL" sz="1200" dirty="0"/>
                <a:t> CC BY</a:t>
              </a:r>
            </a:p>
          </p:txBody>
        </p:sp>
      </p:grpSp>
      <p:sp>
        <p:nvSpPr>
          <p:cNvPr id="14" name="Rechthoek 7">
            <a:extLst>
              <a:ext uri="{FF2B5EF4-FFF2-40B4-BE49-F238E27FC236}">
                <a16:creationId xmlns:a16="http://schemas.microsoft.com/office/drawing/2014/main" id="{37604356-C1ED-8845-86B4-E8B2087B0722}"/>
              </a:ext>
            </a:extLst>
          </p:cNvPr>
          <p:cNvSpPr/>
          <p:nvPr/>
        </p:nvSpPr>
        <p:spPr>
          <a:xfrm>
            <a:off x="766351" y="5981619"/>
            <a:ext cx="1133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See </a:t>
            </a:r>
            <a:r>
              <a:rPr lang="nl-NL" sz="1200" dirty="0" err="1"/>
              <a:t>also</a:t>
            </a:r>
            <a:r>
              <a:rPr lang="nl-NL" sz="1200" dirty="0"/>
              <a:t> “Top 10 FAIR Data &amp; Software </a:t>
            </a:r>
            <a:r>
              <a:rPr lang="nl-NL" sz="1200" dirty="0" err="1"/>
              <a:t>Things</a:t>
            </a:r>
            <a:r>
              <a:rPr lang="nl-NL" sz="1200" dirty="0"/>
              <a:t>”. </a:t>
            </a:r>
            <a:r>
              <a:rPr lang="nl-NL" sz="1200" dirty="0" err="1"/>
              <a:t>Zenodo</a:t>
            </a:r>
            <a:r>
              <a:rPr lang="nl-NL" sz="1200" dirty="0"/>
              <a:t>. </a:t>
            </a:r>
            <a:r>
              <a:rPr lang="nl-NL" sz="1200" dirty="0">
                <a:hlinkClick r:id="rId5"/>
              </a:rPr>
              <a:t>http://doi.org/10.5281/zenodo.3409968</a:t>
            </a:r>
            <a:endParaRPr lang="nl-NL" sz="1200" dirty="0"/>
          </a:p>
          <a:p>
            <a:r>
              <a:rPr lang="nl-NL" sz="1200" dirty="0"/>
              <a:t>See </a:t>
            </a:r>
            <a:r>
              <a:rPr lang="nl-NL" sz="1200" dirty="0" err="1"/>
              <a:t>also</a:t>
            </a:r>
            <a:r>
              <a:rPr lang="nl-NL" sz="1200" dirty="0"/>
              <a:t>  Mokrane &amp; Recker, 2019. </a:t>
            </a:r>
            <a:r>
              <a:rPr lang="nl-NL" sz="1200" dirty="0" err="1"/>
              <a:t>CoreTrustSeal-certified</a:t>
            </a:r>
            <a:r>
              <a:rPr lang="nl-NL" sz="1200" dirty="0"/>
              <a:t> </a:t>
            </a:r>
            <a:r>
              <a:rPr lang="nl-NL" sz="1200" dirty="0" err="1"/>
              <a:t>repositories</a:t>
            </a:r>
            <a:r>
              <a:rPr lang="nl-NL" sz="1200" dirty="0"/>
              <a:t>. </a:t>
            </a:r>
            <a:r>
              <a:rPr lang="nl-NL" sz="1200" dirty="0" err="1"/>
              <a:t>Enabling</a:t>
            </a:r>
            <a:r>
              <a:rPr lang="nl-NL" sz="1200" dirty="0"/>
              <a:t> FAIR data.  </a:t>
            </a:r>
            <a:r>
              <a:rPr lang="nl-NL" sz="1200" dirty="0">
                <a:hlinkClick r:id="rId6"/>
              </a:rPr>
              <a:t>https://ipres2019.org/static/pdf/iPres2019_paper_74.pdf</a:t>
            </a:r>
            <a:r>
              <a:rPr lang="nl-NL" sz="1200" dirty="0"/>
              <a:t> </a:t>
            </a:r>
          </a:p>
          <a:p>
            <a:r>
              <a:rPr lang="nl-N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10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56897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 err="1"/>
              <a:t>FAIRsFAIR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assessment </a:t>
            </a:r>
            <a:br>
              <a:rPr lang="nl-NL" dirty="0"/>
            </a:br>
            <a:r>
              <a:rPr lang="nl-NL" dirty="0"/>
              <a:t>of FAIR-</a:t>
            </a:r>
            <a:r>
              <a:rPr lang="nl-NL" dirty="0" err="1"/>
              <a:t>enabling</a:t>
            </a:r>
            <a:r>
              <a:rPr lang="nl-NL" dirty="0"/>
              <a:t> </a:t>
            </a:r>
            <a:r>
              <a:rPr lang="nl-NL" dirty="0" err="1"/>
              <a:t>repositories</a:t>
            </a: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F72CBFC-D873-8E4B-8614-34BC6D84CE25}"/>
              </a:ext>
            </a:extLst>
          </p:cNvPr>
          <p:cNvSpPr/>
          <p:nvPr/>
        </p:nvSpPr>
        <p:spPr>
          <a:xfrm>
            <a:off x="838200" y="2098440"/>
            <a:ext cx="7559040" cy="461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FAIR alignment of certification schemes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data repositories, building on existing frameworks such 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CoreTrustSeal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Call for repositories involvement – in depth FAIR-aligned certification support - to expand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European network of trustworthy repositories enabling FAIR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an improved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registry for finding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selecting relevant trustworthy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</a:p>
          <a:p>
            <a:pPr marL="76200">
              <a:lnSpc>
                <a:spcPct val="115000"/>
              </a:lnSpc>
              <a:buSzPts val="2400"/>
            </a:pP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>
              <a:lnSpc>
                <a:spcPct val="115000"/>
              </a:lnSpc>
              <a:buSzPts val="2400"/>
            </a:pPr>
            <a:endParaRPr lang="nl-N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AB4387-ECD4-234E-94F3-D7C6DB7E8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9"/>
          <a:stretch/>
        </p:blipFill>
        <p:spPr>
          <a:xfrm>
            <a:off x="9127216" y="4128799"/>
            <a:ext cx="2821871" cy="14147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07AB21-DE9D-8541-A8F2-C4A653AD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397" y="1945879"/>
            <a:ext cx="2600613" cy="17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5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F72CBFC-D873-8E4B-8614-34BC6D84CE25}"/>
              </a:ext>
            </a:extLst>
          </p:cNvPr>
          <p:cNvSpPr/>
          <p:nvPr/>
        </p:nvSpPr>
        <p:spPr>
          <a:xfrm>
            <a:off x="838200" y="1930712"/>
            <a:ext cx="9875520" cy="459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lvl="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Trustworthy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FAIR data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Evaluation and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FAIRsFAIR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533400" lvl="0" indent="-457200">
              <a:lnSpc>
                <a:spcPct val="115000"/>
              </a:lnSpc>
              <a:buSzPts val="2400"/>
              <a:buFont typeface="+mj-lt"/>
              <a:buAutoNum type="arabicPeriod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lvl="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FAIR-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elaboration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and FAIR data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complementarity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FAIRsFAIR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b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lvl="0" indent="-514350">
              <a:lnSpc>
                <a:spcPct val="115000"/>
              </a:lnSpc>
              <a:buSzPts val="2400"/>
              <a:buFont typeface="+mj-lt"/>
              <a:buAutoNum type="arabicPeriod"/>
            </a:pP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FAIRness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  <a:b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Evaluation and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of FAIR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FAIRsFAIR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76200">
              <a:lnSpc>
                <a:spcPct val="115000"/>
              </a:lnSpc>
              <a:buSzPts val="2400"/>
            </a:pP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>
              <a:lnSpc>
                <a:spcPct val="115000"/>
              </a:lnSpc>
              <a:buSzPts val="2400"/>
            </a:pPr>
            <a:endParaRPr lang="nl-N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slid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2637</Words>
  <Application>Microsoft Macintosh PowerPoint</Application>
  <PresentationFormat>Widescreen</PresentationFormat>
  <Paragraphs>305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Century Gothic</vt:lpstr>
      <vt:lpstr>Roboto Medium</vt:lpstr>
      <vt:lpstr>Calibri</vt:lpstr>
      <vt:lpstr>Arial</vt:lpstr>
      <vt:lpstr>Wingdings</vt:lpstr>
      <vt:lpstr>Verdana</vt:lpstr>
      <vt:lpstr>Master slide</vt:lpstr>
      <vt:lpstr> FAIR digital objects in a FAIR Ecosystem –  Certification and Assessment</vt:lpstr>
      <vt:lpstr>PowerPoint Presentation</vt:lpstr>
      <vt:lpstr>FAIR-y-tale?</vt:lpstr>
      <vt:lpstr>FAIR digital object / FAIR ecosystem</vt:lpstr>
      <vt:lpstr>FAIRsFAIR - Fostering FAIR Data Practices in Europe</vt:lpstr>
      <vt:lpstr>PowerPoint Presentation</vt:lpstr>
      <vt:lpstr>Deposit in a (certified) trustworthy repository</vt:lpstr>
      <vt:lpstr>FAIRsFAIR and assessment  of FAIR-enabling repositories</vt:lpstr>
      <vt:lpstr>PowerPoint Presentation</vt:lpstr>
      <vt:lpstr>Contribute to the FAIR-elaboration of CoreTrustSeal  </vt:lpstr>
      <vt:lpstr>CoreTrustSeal-FAIR mapping</vt:lpstr>
      <vt:lpstr>FAIR to CoreTrustSeal</vt:lpstr>
      <vt:lpstr>How do repository requirements enable FAIR data?</vt:lpstr>
      <vt:lpstr>PowerPoint Presentation</vt:lpstr>
      <vt:lpstr>Measuring the FAIRness of data</vt:lpstr>
      <vt:lpstr>Wider context</vt:lpstr>
      <vt:lpstr>From Principles to Practice</vt:lpstr>
      <vt:lpstr>FAIR data assessment: levels</vt:lpstr>
      <vt:lpstr>Example (F1 Principle)</vt:lpstr>
      <vt:lpstr>Example (F4 Principle)</vt:lpstr>
      <vt:lpstr> Tools to help assess the FAIRness of data</vt:lpstr>
      <vt:lpstr>FAIRsFAIR approach to assessment of data FAIRness</vt:lpstr>
      <vt:lpstr>Task 4.5 (FAIR Assessment of Data Objects)</vt:lpstr>
      <vt:lpstr>Use Cases and Stakeholders</vt:lpstr>
      <vt:lpstr>FAIRsFAIR Data Assessment Metrics</vt:lpstr>
      <vt:lpstr>Toolset Implementation</vt:lpstr>
      <vt:lpstr>To remember about measuring FAIR data</vt:lpstr>
      <vt:lpstr>Conclusions</vt:lpstr>
      <vt:lpstr>  Thank you for your attention!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FAIRness of Individual Data  (Requirements and Use Cases)</dc:title>
  <dc:creator>Anusuriya Devaraju</dc:creator>
  <cp:lastModifiedBy>Mustapha Mokrane</cp:lastModifiedBy>
  <cp:revision>296</cp:revision>
  <dcterms:modified xsi:type="dcterms:W3CDTF">2020-02-27T06:23:34Z</dcterms:modified>
</cp:coreProperties>
</file>