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93" r:id="rId1"/>
  </p:sldMasterIdLst>
  <p:notesMasterIdLst>
    <p:notesMasterId r:id="rId14"/>
  </p:notesMasterIdLst>
  <p:handoutMasterIdLst>
    <p:handoutMasterId r:id="rId15"/>
  </p:handoutMasterIdLst>
  <p:sldIdLst>
    <p:sldId id="301" r:id="rId2"/>
    <p:sldId id="266" r:id="rId3"/>
    <p:sldId id="302" r:id="rId4"/>
    <p:sldId id="327" r:id="rId5"/>
    <p:sldId id="293" r:id="rId6"/>
    <p:sldId id="320" r:id="rId7"/>
    <p:sldId id="305" r:id="rId8"/>
    <p:sldId id="316" r:id="rId9"/>
    <p:sldId id="323" r:id="rId10"/>
    <p:sldId id="321" r:id="rId11"/>
    <p:sldId id="325" r:id="rId12"/>
    <p:sldId id="272" r:id="rId13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72F70F4-98A2-4474-962A-3A83D72605A5}">
          <p14:sldIdLst>
            <p14:sldId id="301"/>
            <p14:sldId id="266"/>
            <p14:sldId id="302"/>
            <p14:sldId id="327"/>
            <p14:sldId id="293"/>
            <p14:sldId id="320"/>
            <p14:sldId id="305"/>
            <p14:sldId id="316"/>
            <p14:sldId id="323"/>
            <p14:sldId id="321"/>
            <p14:sldId id="325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51F"/>
    <a:srgbClr val="68851F"/>
    <a:srgbClr val="FF3300"/>
    <a:srgbClr val="002E50"/>
    <a:srgbClr val="FFFFFF"/>
    <a:srgbClr val="595959"/>
    <a:srgbClr val="EC008C"/>
    <a:srgbClr val="6666FF"/>
    <a:srgbClr val="CACACA"/>
    <a:srgbClr val="791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0929" autoAdjust="0"/>
  </p:normalViewPr>
  <p:slideViewPr>
    <p:cSldViewPr>
      <p:cViewPr varScale="1">
        <p:scale>
          <a:sx n="64" d="100"/>
          <a:sy n="64" d="100"/>
        </p:scale>
        <p:origin x="616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46" d="100"/>
          <a:sy n="46" d="100"/>
        </p:scale>
        <p:origin x="3798" y="13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83" y="3"/>
            <a:ext cx="3170717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062" tIns="47531" rIns="95062" bIns="4753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675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0"/>
            <a:ext cx="3170717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062" tIns="47531" rIns="95062" bIns="47531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675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83" y="9121140"/>
            <a:ext cx="3170717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062" tIns="47531" rIns="95062" bIns="4753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entury Gothic" pitchFamily="34" charset="0"/>
              </a:defRPr>
            </a:lvl1pPr>
          </a:lstStyle>
          <a:p>
            <a:pPr>
              <a:defRPr/>
            </a:pPr>
            <a:fld id="{994726F6-505D-4431-83CA-6E203E10343E}" type="slidenum">
              <a:rPr lang="en-US">
                <a:latin typeface="Trebuchet MS" panose="020B0603020202020204" pitchFamily="34" charset="0"/>
              </a:rPr>
              <a:pPr>
                <a:defRPr/>
              </a:pPr>
              <a:t>‹Nr.›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4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170717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062" tIns="47531" rIns="95062" bIns="47531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476" y="4561344"/>
            <a:ext cx="5364252" cy="4320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062" tIns="47531" rIns="95062" bIns="475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0"/>
            <a:ext cx="3170717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062" tIns="47531" rIns="95062" bIns="47531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483" y="9121140"/>
            <a:ext cx="3170717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062" tIns="47531" rIns="95062" bIns="4753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EAAA2CC-1401-476F-8029-399444C0F4FD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7" cy="480060"/>
          </a:xfrm>
          <a:prstGeom prst="rect">
            <a:avLst/>
          </a:prstGeom>
        </p:spPr>
        <p:txBody>
          <a:bodyPr vert="horz" lIns="95062" tIns="47531" rIns="95062" bIns="47531" rtlCol="0"/>
          <a:lstStyle>
            <a:lvl1pPr algn="r">
              <a:defRPr sz="11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84716085-1800-432B-A753-486FCC776CB7}" type="datetimeFigureOut">
              <a:rPr lang="nl-NL" smtClean="0"/>
              <a:pPr>
                <a:defRPr/>
              </a:pPr>
              <a:t>27-2-2020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193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AA2CC-1401-476F-8029-399444C0F4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2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6833869e6_7_17:notes"/>
          <p:cNvSpPr txBox="1">
            <a:spLocks noGrp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445" name="Google Shape;445;g76833869e6_7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03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="" xmlns:a16="http://schemas.microsoft.com/office/drawing/2014/main" id="{06185D11-3410-420F-ACF9-CFEAA9FA4D96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753FFC4A-3477-4454-AEF2-B1323027B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40"/>
            <a:ext cx="12203998" cy="6864748"/>
          </a:xfrm>
          <a:prstGeom prst="rect">
            <a:avLst/>
          </a:prstGeom>
        </p:spPr>
      </p:pic>
      <p:sp>
        <p:nvSpPr>
          <p:cNvPr id="5" name="Rectangle 74"/>
          <p:cNvSpPr>
            <a:spLocks noChangeArrowheads="1"/>
          </p:cNvSpPr>
          <p:nvPr/>
        </p:nvSpPr>
        <p:spPr bwMode="auto">
          <a:xfrm>
            <a:off x="6989239" y="-2381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60000" y="2805168"/>
            <a:ext cx="10272000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1"/>
              <a:t>KLIK OM STIJL TE BEWERKEN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60000" y="3458753"/>
            <a:ext cx="10272000" cy="1561178"/>
          </a:xfrm>
          <a:prstGeom prst="rect">
            <a:avLst/>
          </a:prstGeom>
          <a:noFill/>
          <a:ln>
            <a:noFill/>
          </a:ln>
        </p:spPr>
        <p:txBody>
          <a:bodyPr wrap="square" lIns="0" tIns="72000" rIns="0" bIns="72000">
            <a:spAutoFit/>
          </a:bodyPr>
          <a:lstStyle>
            <a:lvl1pPr algn="l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 algn="l">
              <a:buNone/>
              <a:defRPr sz="1500" baseline="0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sz="1500" baseline="0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sz="1500" baseline="0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sz="150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noProof="1"/>
              <a:t>Tekststijl van het model bewerken</a:t>
            </a:r>
          </a:p>
          <a:p>
            <a:pPr lvl="1"/>
            <a:r>
              <a:rPr lang="en-GB" noProof="1"/>
              <a:t>Tweede niveau</a:t>
            </a:r>
          </a:p>
          <a:p>
            <a:pPr lvl="2"/>
            <a:r>
              <a:rPr lang="en-GB" noProof="1"/>
              <a:t>Derde niveau</a:t>
            </a:r>
          </a:p>
          <a:p>
            <a:pPr lvl="3"/>
            <a:r>
              <a:rPr lang="en-GB" noProof="1"/>
              <a:t>Vierde niveau</a:t>
            </a:r>
          </a:p>
          <a:p>
            <a:pPr lvl="4"/>
            <a:r>
              <a:rPr lang="en-GB" noProof="1"/>
              <a:t>Vijfde niveau</a:t>
            </a:r>
          </a:p>
        </p:txBody>
      </p:sp>
      <p:sp>
        <p:nvSpPr>
          <p:cNvPr id="12" name="Rectangle 74">
            <a:extLst>
              <a:ext uri="{FF2B5EF4-FFF2-40B4-BE49-F238E27FC236}">
                <a16:creationId xmlns="" xmlns:a16="http://schemas.microsoft.com/office/drawing/2014/main" id="{F9660C1D-620C-4ECF-BE8E-AE577088C1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89239" y="-2381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FE67375B-321C-408B-AF07-DB663369BF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9800" y="5181600"/>
            <a:ext cx="10292200" cy="1484234"/>
          </a:xfrm>
          <a:prstGeom prst="rect">
            <a:avLst/>
          </a:prstGeom>
          <a:noFill/>
          <a:ln>
            <a:noFill/>
          </a:ln>
        </p:spPr>
        <p:txBody>
          <a:bodyPr wrap="square" lIns="0" tIns="72000" rIns="0" bIns="72000">
            <a:spAutoFit/>
          </a:bodyPr>
          <a:lstStyle>
            <a:lvl1pPr algn="r">
              <a:buNone/>
              <a:defRPr sz="1500" baseline="0">
                <a:solidFill>
                  <a:schemeClr val="accent1"/>
                </a:solidFill>
                <a:latin typeface="+mj-lt"/>
              </a:defRPr>
            </a:lvl1pPr>
            <a:lvl2pPr algn="r">
              <a:buNone/>
              <a:defRPr sz="1500" baseline="0">
                <a:solidFill>
                  <a:schemeClr val="accent1"/>
                </a:solidFill>
                <a:latin typeface="+mj-lt"/>
              </a:defRPr>
            </a:lvl2pPr>
            <a:lvl3pPr algn="r">
              <a:buNone/>
              <a:defRPr sz="1500" baseline="0">
                <a:solidFill>
                  <a:schemeClr val="accent1"/>
                </a:solidFill>
                <a:latin typeface="+mj-lt"/>
              </a:defRPr>
            </a:lvl3pPr>
            <a:lvl4pPr algn="r">
              <a:buNone/>
              <a:defRPr sz="1500" baseline="0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500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 noProof="1"/>
              <a:t>Tekststijl van het model bewerken</a:t>
            </a:r>
          </a:p>
          <a:p>
            <a:pPr lvl="1"/>
            <a:r>
              <a:rPr lang="en-GB" noProof="1"/>
              <a:t>Tweede niveau</a:t>
            </a:r>
          </a:p>
          <a:p>
            <a:pPr lvl="2"/>
            <a:r>
              <a:rPr lang="en-GB" noProof="1"/>
              <a:t>Derde niveau</a:t>
            </a:r>
          </a:p>
          <a:p>
            <a:pPr lvl="3"/>
            <a:r>
              <a:rPr lang="en-GB" noProof="1"/>
              <a:t>Vierde niveau</a:t>
            </a:r>
          </a:p>
          <a:p>
            <a:pPr lvl="4"/>
            <a:r>
              <a:rPr lang="en-GB" noProof="1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7609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28600"/>
            <a:ext cx="10752000" cy="43088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2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1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66801"/>
            <a:ext cx="10752000" cy="509587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5"/>
              </a:buClr>
              <a:defRPr sz="2000">
                <a:solidFill>
                  <a:schemeClr val="accent5"/>
                </a:solidFill>
                <a:latin typeface="+mj-lt"/>
              </a:defRPr>
            </a:lvl1pPr>
            <a:lvl2pPr>
              <a:buClr>
                <a:schemeClr val="accent5"/>
              </a:buClr>
              <a:defRPr sz="1800" b="0">
                <a:solidFill>
                  <a:schemeClr val="accent5"/>
                </a:solidFill>
                <a:latin typeface="+mj-lt"/>
              </a:defRPr>
            </a:lvl2pPr>
            <a:lvl3pPr>
              <a:buClr>
                <a:schemeClr val="accent5"/>
              </a:buClr>
              <a:defRPr b="0">
                <a:solidFill>
                  <a:schemeClr val="accent5"/>
                </a:solidFill>
                <a:latin typeface="+mj-lt"/>
              </a:defRPr>
            </a:lvl3pPr>
            <a:lvl4pPr>
              <a:buClr>
                <a:schemeClr val="accent5"/>
              </a:buClr>
              <a:defRPr>
                <a:solidFill>
                  <a:schemeClr val="accent5"/>
                </a:solidFill>
                <a:latin typeface="+mj-lt"/>
              </a:defRPr>
            </a:lvl4pPr>
            <a:lvl5pPr>
              <a:buClr>
                <a:schemeClr val="accent5"/>
              </a:buClr>
              <a:defRPr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GB" noProof="1"/>
              <a:t>Tekststijl van het model bewerken</a:t>
            </a:r>
          </a:p>
          <a:p>
            <a:pPr lvl="1"/>
            <a:r>
              <a:rPr lang="en-GB" noProof="1"/>
              <a:t>Tweede niveau</a:t>
            </a:r>
          </a:p>
          <a:p>
            <a:pPr lvl="2"/>
            <a:r>
              <a:rPr lang="en-GB" noProof="1"/>
              <a:t>Derde niveau</a:t>
            </a:r>
          </a:p>
          <a:p>
            <a:pPr lvl="3"/>
            <a:r>
              <a:rPr lang="en-GB" noProof="1"/>
              <a:t>Vierde niveau</a:t>
            </a:r>
          </a:p>
          <a:p>
            <a:pPr lvl="4"/>
            <a:r>
              <a:rPr lang="en-GB" noProof="1"/>
              <a:t>Vijfde niveau</a:t>
            </a:r>
          </a:p>
        </p:txBody>
      </p:sp>
      <p:pic>
        <p:nvPicPr>
          <p:cNvPr id="4" name="Google Shape;13;p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953000" y="6365412"/>
            <a:ext cx="914400" cy="322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84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40608"/>
            <a:ext cx="12192000" cy="1955392"/>
          </a:xfrm>
          <a:prstGeom prst="rect">
            <a:avLst/>
          </a:prstGeom>
          <a:solidFill>
            <a:schemeClr val="tx2"/>
          </a:solidFill>
        </p:spPr>
        <p:txBody>
          <a:bodyPr lIns="540000" tIns="360000" rIns="540000" bIns="360000"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24000"/>
            <a:ext cx="12192000" cy="2628000"/>
          </a:xfrm>
          <a:prstGeom prst="rect">
            <a:avLst/>
          </a:prstGeom>
          <a:noFill/>
        </p:spPr>
        <p:txBody>
          <a:bodyPr lIns="540000" tIns="270000" rIns="540000" bIns="270000" anchor="b"/>
          <a:lstStyle>
            <a:lvl1pPr marL="0" indent="0">
              <a:buNone/>
              <a:defRPr sz="1800">
                <a:solidFill>
                  <a:schemeClr val="accent5"/>
                </a:solidFill>
                <a:latin typeface="+mj-lt"/>
              </a:defRPr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GB" noProof="1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68437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1" y="1066800"/>
            <a:ext cx="5274400" cy="50905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5"/>
              </a:buClr>
              <a:defRPr sz="20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20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200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80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80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1"/>
              <a:t>Tekststijl van het model bewerken</a:t>
            </a:r>
          </a:p>
          <a:p>
            <a:pPr lvl="1"/>
            <a:r>
              <a:rPr lang="en-GB" noProof="1"/>
              <a:t>Tweede niveau</a:t>
            </a:r>
          </a:p>
          <a:p>
            <a:pPr lvl="2"/>
            <a:r>
              <a:rPr lang="en-GB" noProof="1"/>
              <a:t>Derde niveau</a:t>
            </a:r>
          </a:p>
          <a:p>
            <a:pPr lvl="3"/>
            <a:r>
              <a:rPr lang="en-GB" noProof="1"/>
              <a:t>Vierde niveau</a:t>
            </a:r>
          </a:p>
          <a:p>
            <a:pPr lvl="4"/>
            <a:r>
              <a:rPr lang="en-GB" noProof="1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7" y="1066800"/>
            <a:ext cx="5281083" cy="50905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5"/>
              </a:buClr>
              <a:defRPr sz="20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20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200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80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80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 dirty="0"/>
              <a:t>Tekststijl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FF20332-4B4A-4B37-9E38-193E0A345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28600"/>
            <a:ext cx="10752000" cy="43088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2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1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3230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065600"/>
            <a:ext cx="5274400" cy="3159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GB" noProof="1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1600200"/>
            <a:ext cx="5274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5"/>
              </a:buClr>
              <a:defRPr sz="20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20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80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60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60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1"/>
              <a:t>Tekststijl van het model bewerken</a:t>
            </a:r>
          </a:p>
          <a:p>
            <a:pPr lvl="1"/>
            <a:r>
              <a:rPr lang="en-GB" noProof="1"/>
              <a:t>Tweede niveau</a:t>
            </a:r>
          </a:p>
          <a:p>
            <a:pPr lvl="2"/>
            <a:r>
              <a:rPr lang="en-GB" noProof="1"/>
              <a:t>Derde niveau</a:t>
            </a:r>
          </a:p>
          <a:p>
            <a:pPr lvl="3"/>
            <a:r>
              <a:rPr lang="en-GB" noProof="1"/>
              <a:t>Vierde niveau</a:t>
            </a:r>
          </a:p>
          <a:p>
            <a:pPr lvl="4"/>
            <a:r>
              <a:rPr lang="en-GB" noProof="1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0573" y="1065600"/>
            <a:ext cx="5220233" cy="3159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GB" noProof="1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0573" y="1600200"/>
            <a:ext cx="5220233" cy="4572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5"/>
              </a:buClr>
              <a:defRPr sz="20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20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80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60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60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1"/>
              <a:t>Tekststijl van het model bewerken</a:t>
            </a:r>
          </a:p>
          <a:p>
            <a:pPr lvl="1"/>
            <a:r>
              <a:rPr lang="en-GB" noProof="1"/>
              <a:t>Tweede niveau</a:t>
            </a:r>
          </a:p>
          <a:p>
            <a:pPr lvl="2"/>
            <a:r>
              <a:rPr lang="en-GB" noProof="1"/>
              <a:t>Derde niveau</a:t>
            </a:r>
          </a:p>
          <a:p>
            <a:pPr lvl="3"/>
            <a:r>
              <a:rPr lang="en-GB" noProof="1"/>
              <a:t>Vierde niveau</a:t>
            </a:r>
          </a:p>
          <a:p>
            <a:pPr lvl="4"/>
            <a:r>
              <a:rPr lang="en-GB" noProof="1"/>
              <a:t>Vijfde niveau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6DB593AA-B6CE-4CF9-B479-B58186FE8BEF}"/>
              </a:ext>
            </a:extLst>
          </p:cNvPr>
          <p:cNvSpPr txBox="1">
            <a:spLocks/>
          </p:cNvSpPr>
          <p:nvPr userDrawn="1"/>
        </p:nvSpPr>
        <p:spPr>
          <a:xfrm>
            <a:off x="720000" y="228600"/>
            <a:ext cx="10752000" cy="43088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9pPr>
          </a:lstStyle>
          <a:p>
            <a:r>
              <a:rPr lang="en-GB" kern="0" noProof="1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3900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12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3" y="1080000"/>
            <a:ext cx="4011084" cy="818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 cap="all" baseline="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noProof="1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0" y="1080000"/>
            <a:ext cx="6502400" cy="47808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5"/>
              </a:buClr>
              <a:defRPr sz="22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22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200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200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200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1"/>
              <a:t>Tekststijl van het model bewerken</a:t>
            </a:r>
          </a:p>
          <a:p>
            <a:pPr lvl="1"/>
            <a:r>
              <a:rPr lang="en-GB" noProof="1"/>
              <a:t>Tweede niveau</a:t>
            </a:r>
          </a:p>
          <a:p>
            <a:pPr lvl="2"/>
            <a:r>
              <a:rPr lang="en-GB" noProof="1"/>
              <a:t>Derde niveau</a:t>
            </a:r>
          </a:p>
          <a:p>
            <a:pPr lvl="3"/>
            <a:r>
              <a:rPr lang="en-GB" noProof="1"/>
              <a:t>Vierde niveau</a:t>
            </a:r>
          </a:p>
          <a:p>
            <a:pPr lvl="4"/>
            <a:r>
              <a:rPr lang="en-GB" noProof="1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3" y="1966800"/>
            <a:ext cx="4011084" cy="388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GB" noProof="1"/>
              <a:t>Tekststijl van het model bewerken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DE59384-45F8-4925-A913-91190E2C5924}"/>
              </a:ext>
            </a:extLst>
          </p:cNvPr>
          <p:cNvSpPr txBox="1">
            <a:spLocks/>
          </p:cNvSpPr>
          <p:nvPr userDrawn="1"/>
        </p:nvSpPr>
        <p:spPr>
          <a:xfrm>
            <a:off x="720000" y="228600"/>
            <a:ext cx="10752000" cy="43088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9pPr>
          </a:lstStyle>
          <a:p>
            <a:r>
              <a:rPr lang="en-GB" kern="0" noProof="1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6268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280862"/>
            <a:ext cx="7315200" cy="33813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800" b="1" cap="none" baseline="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noProof="1"/>
              <a:t>Klik om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80000"/>
            <a:ext cx="7315200" cy="411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GB" noProof="1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728538"/>
            <a:ext cx="7315200" cy="271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GB" noProof="1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65688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tx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719999" y="228600"/>
            <a:ext cx="10752003" cy="43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719999" y="1066801"/>
            <a:ext cx="10752003" cy="509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45" lvl="0" indent="-355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1pPr>
            <a:lvl2pPr marL="914290" lvl="1" indent="-355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■"/>
              <a:defRPr/>
            </a:lvl2pPr>
            <a:lvl3pPr marL="1371435" lvl="2" indent="-355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/>
            </a:lvl3pPr>
            <a:lvl4pPr marL="1828581" lvl="3" indent="-355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4pPr>
            <a:lvl5pPr marL="2285726" lvl="4" indent="-355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5pPr>
            <a:lvl6pPr marL="2742872" lvl="5" indent="-355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017" lvl="6" indent="-355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162" lvl="7" indent="-355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307" lvl="8" indent="-355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0272465" y="6381328"/>
            <a:ext cx="256501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69" tIns="45669" rIns="45669" bIns="45669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Times"/>
              <a:buNone/>
              <a:defRPr sz="1100">
                <a:latin typeface="Trebuchet MS" panose="020B0603020202020204" pitchFamily="34" charset="0"/>
                <a:ea typeface="Trebuchet MS" panose="020B0603020202020204" pitchFamily="34" charset="0"/>
                <a:cs typeface="Times"/>
                <a:sym typeface="Time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Times"/>
              <a:buNone/>
              <a:defRPr sz="1200">
                <a:latin typeface="Times"/>
                <a:ea typeface="Times"/>
                <a:cs typeface="Times"/>
                <a:sym typeface="Time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Times"/>
              <a:buNone/>
              <a:defRPr sz="1200">
                <a:latin typeface="Times"/>
                <a:ea typeface="Times"/>
                <a:cs typeface="Times"/>
                <a:sym typeface="Time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Times"/>
              <a:buNone/>
              <a:defRPr sz="1200">
                <a:latin typeface="Times"/>
                <a:ea typeface="Times"/>
                <a:cs typeface="Times"/>
                <a:sym typeface="Time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Times"/>
              <a:buNone/>
              <a:defRPr sz="1200">
                <a:latin typeface="Times"/>
                <a:ea typeface="Times"/>
                <a:cs typeface="Times"/>
                <a:sym typeface="Time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Times"/>
              <a:buNone/>
              <a:defRPr sz="1200">
                <a:latin typeface="Times"/>
                <a:ea typeface="Times"/>
                <a:cs typeface="Times"/>
                <a:sym typeface="Time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Times"/>
              <a:buNone/>
              <a:defRPr sz="1200">
                <a:latin typeface="Times"/>
                <a:ea typeface="Times"/>
                <a:cs typeface="Times"/>
                <a:sym typeface="Time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Times"/>
              <a:buNone/>
              <a:defRPr sz="1200">
                <a:latin typeface="Times"/>
                <a:ea typeface="Times"/>
                <a:cs typeface="Times"/>
                <a:sym typeface="Time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Times"/>
              <a:buNone/>
              <a:defRPr sz="1200">
                <a:latin typeface="Times"/>
                <a:ea typeface="Times"/>
                <a:cs typeface="Times"/>
                <a:sym typeface="Times"/>
              </a:defRPr>
            </a:lvl9pPr>
          </a:lstStyle>
          <a:p>
            <a:fld id="{00000000-1234-1234-1234-123412341234}" type="slidenum">
              <a:rPr lang="cs-CZ" smtClean="0"/>
              <a:pPr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8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B49D5F59-B596-4FAA-BC53-A830627E398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326705"/>
            <a:ext cx="1190408" cy="33118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6A38EEB0-F421-4EB9-87A3-1156F6CC647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72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Rechthoekige driehoek 7">
            <a:extLst>
              <a:ext uri="{FF2B5EF4-FFF2-40B4-BE49-F238E27FC236}">
                <a16:creationId xmlns="" xmlns:a16="http://schemas.microsoft.com/office/drawing/2014/main" id="{04206E53-B52D-4F65-9DDF-7169B1138D2D}"/>
              </a:ext>
            </a:extLst>
          </p:cNvPr>
          <p:cNvSpPr>
            <a:spLocks noChangeAspect="1"/>
          </p:cNvSpPr>
          <p:nvPr userDrawn="1"/>
        </p:nvSpPr>
        <p:spPr bwMode="auto">
          <a:xfrm rot="16200000">
            <a:off x="11454000" y="0"/>
            <a:ext cx="738000" cy="738000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DBD32A2E-83AB-4DB0-BB44-66258AF22D6C}"/>
              </a:ext>
            </a:extLst>
          </p:cNvPr>
          <p:cNvSpPr txBox="1"/>
          <p:nvPr userDrawn="1"/>
        </p:nvSpPr>
        <p:spPr bwMode="auto">
          <a:xfrm>
            <a:off x="6131859" y="6373354"/>
            <a:ext cx="2286000" cy="2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tlCol="0">
            <a:noAutofit/>
          </a:bodyPr>
          <a:lstStyle/>
          <a:p>
            <a:pPr algn="l"/>
            <a:r>
              <a:rPr lang="en-GB" sz="1200" kern="0" noProof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GO FAIR 2017</a:t>
            </a:r>
          </a:p>
        </p:txBody>
      </p:sp>
      <p:pic>
        <p:nvPicPr>
          <p:cNvPr id="6" name="Picture 7" descr="Logo_ZBW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0" y="6387077"/>
            <a:ext cx="1518572" cy="30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3;p1"/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4953000" y="6365412"/>
            <a:ext cx="914400" cy="322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81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7" r:id="rId3"/>
    <p:sldLayoutId id="2147483798" r:id="rId4"/>
    <p:sldLayoutId id="2147483799" r:id="rId5"/>
    <p:sldLayoutId id="2147483801" r:id="rId6"/>
    <p:sldLayoutId id="2147483802" r:id="rId7"/>
    <p:sldLayoutId id="2147483803" r:id="rId8"/>
    <p:sldLayoutId id="2147483804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cap="none" baseline="0">
          <a:solidFill>
            <a:srgbClr val="005A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A83"/>
          </a:solidFill>
          <a:latin typeface="Asap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A83"/>
          </a:solidFill>
          <a:latin typeface="Asap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A83"/>
          </a:solidFill>
          <a:latin typeface="Asap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A83"/>
          </a:solidFill>
          <a:latin typeface="Asap" pitchFamily="2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791F6D"/>
          </a:solidFill>
          <a:latin typeface="Trebuchet MS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791F6D"/>
          </a:solidFill>
          <a:latin typeface="Trebuchet MS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791F6D"/>
          </a:solidFill>
          <a:latin typeface="Trebuchet MS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791F6D"/>
          </a:solidFill>
          <a:latin typeface="Trebuchet MS" pitchFamily="34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2200" b="1">
          <a:solidFill>
            <a:srgbClr val="595959"/>
          </a:solidFill>
          <a:latin typeface="+mj-lt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000" b="1">
          <a:solidFill>
            <a:srgbClr val="595959"/>
          </a:solidFill>
          <a:latin typeface="+mj-lt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b="1">
          <a:solidFill>
            <a:srgbClr val="595959"/>
          </a:solidFill>
          <a:latin typeface="+mj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rgbClr val="595959"/>
          </a:solidFill>
          <a:latin typeface="+mj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SzPct val="85000"/>
        <a:buChar char="•"/>
        <a:defRPr>
          <a:solidFill>
            <a:srgbClr val="595959"/>
          </a:solidFill>
          <a:latin typeface="+mj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go-fair-initiative/contact/" TargetMode="External"/><Relationship Id="rId2" Type="http://schemas.openxmlformats.org/officeDocument/2006/relationships/hyperlink" Target="https://www.go-fair.org/implementation-networks/overview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-fair.org/" TargetMode="External"/><Relationship Id="rId7" Type="http://schemas.openxmlformats.org/officeDocument/2006/relationships/image" Target="../media/image17.png"/><Relationship Id="rId2" Type="http://schemas.openxmlformats.org/officeDocument/2006/relationships/hyperlink" Target="mailto:s.wissel@zbw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sites/default/files/Common_Patterns_in_Revolutionising_Infrastructures-final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F8BFDE-7D5F-43B1-843B-ACE8DFA42C95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60000" y="2965847"/>
            <a:ext cx="10272000" cy="615553"/>
          </a:xfrm>
        </p:spPr>
        <p:txBody>
          <a:bodyPr/>
          <a:lstStyle/>
          <a:p>
            <a:r>
              <a:rPr lang="de-DE" altLang="de-DE" dirty="0"/>
              <a:t>GO FAIR </a:t>
            </a:r>
            <a:r>
              <a:rPr lang="de-DE" altLang="de-DE" dirty="0" smtClean="0"/>
              <a:t>Initiative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AC8F2E03-3FFD-42DA-B81D-7D1C68364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000" y="3749485"/>
            <a:ext cx="10272000" cy="1561178"/>
          </a:xfrm>
        </p:spPr>
        <p:txBody>
          <a:bodyPr/>
          <a:lstStyle/>
          <a:p>
            <a:pPr algn="ctr"/>
            <a:r>
              <a:rPr lang="en-US" altLang="de-DE" dirty="0" smtClean="0"/>
              <a:t>Supporting a community towards convergence</a:t>
            </a:r>
            <a:endParaRPr lang="en-US" altLang="de-DE" dirty="0"/>
          </a:p>
          <a:p>
            <a:pPr algn="ctr"/>
            <a:r>
              <a:rPr lang="en-US" altLang="de-DE" dirty="0" smtClean="0"/>
              <a:t>@ RDA DE 2020</a:t>
            </a:r>
          </a:p>
          <a:p>
            <a:pPr algn="ctr"/>
            <a:r>
              <a:rPr lang="en-US" altLang="de-DE" dirty="0" smtClean="0"/>
              <a:t>February 27, 2020</a:t>
            </a:r>
            <a:endParaRPr lang="en-US" altLang="de-DE" dirty="0"/>
          </a:p>
          <a:p>
            <a:endParaRPr lang="de-DE" dirty="0" smtClean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212D6C15-74C8-4F34-9D94-F0A3D68C2C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9800" y="5181600"/>
            <a:ext cx="10292200" cy="1207235"/>
          </a:xfrm>
        </p:spPr>
        <p:txBody>
          <a:bodyPr/>
          <a:lstStyle/>
          <a:p>
            <a:pPr algn="l"/>
            <a:r>
              <a:rPr lang="de-DE" altLang="de-DE" i="1" dirty="0"/>
              <a:t>Silvia Wissel</a:t>
            </a:r>
            <a:endParaRPr lang="en-GB" i="1" dirty="0"/>
          </a:p>
          <a:p>
            <a:pPr algn="l"/>
            <a:r>
              <a:rPr lang="en-GB" i="1" dirty="0"/>
              <a:t>GO FAIR International Support &amp; Coordination </a:t>
            </a:r>
            <a:r>
              <a:rPr lang="en-GB" i="1" dirty="0" smtClean="0"/>
              <a:t>Office Hamburg</a:t>
            </a:r>
            <a:endParaRPr lang="en-GB" i="1" dirty="0"/>
          </a:p>
          <a:p>
            <a:pPr algn="l"/>
            <a:r>
              <a:rPr lang="en-GB" i="1" dirty="0"/>
              <a:t>s.wissel@zbw.eu</a:t>
            </a:r>
            <a:endParaRPr lang="de-DE" i="1" dirty="0"/>
          </a:p>
          <a:p>
            <a:pPr algn="l"/>
            <a:endParaRPr lang="nl-NL" dirty="0"/>
          </a:p>
        </p:txBody>
      </p:sp>
      <p:sp>
        <p:nvSpPr>
          <p:cNvPr id="5" name="Textfeld 4"/>
          <p:cNvSpPr txBox="1"/>
          <p:nvPr/>
        </p:nvSpPr>
        <p:spPr>
          <a:xfrm>
            <a:off x="9525980" y="4958838"/>
            <a:ext cx="1980220" cy="23083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900" dirty="0">
                <a:latin typeface="+mj-lt"/>
              </a:rPr>
              <a:t>GO FAIR receives funding from</a:t>
            </a:r>
          </a:p>
        </p:txBody>
      </p:sp>
      <p:pic>
        <p:nvPicPr>
          <p:cNvPr id="6" name="Picture 2" descr="Bildergebnis für bmbf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/>
          <a:stretch/>
        </p:blipFill>
        <p:spPr bwMode="auto">
          <a:xfrm>
            <a:off x="8924541" y="5257800"/>
            <a:ext cx="1226243" cy="6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Bildergebnis für Ministère de lʼEnseignement supérieur, de la Recherche et de lʼInnova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263" y="5160964"/>
            <a:ext cx="1113893" cy="153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Ministerie van OCW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903590"/>
            <a:ext cx="2164432" cy="802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1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Convergence</a:t>
            </a:r>
            <a:r>
              <a:rPr lang="de-DE" dirty="0" smtClean="0"/>
              <a:t> Topics </a:t>
            </a:r>
            <a:r>
              <a:rPr lang="de-DE" dirty="0" err="1" smtClean="0"/>
              <a:t>of</a:t>
            </a:r>
            <a:r>
              <a:rPr lang="de-DE" dirty="0" smtClean="0"/>
              <a:t> Implementation </a:t>
            </a:r>
            <a:r>
              <a:rPr lang="de-DE" dirty="0" err="1" smtClean="0"/>
              <a:t>networks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Annual meeting January 2020 breakout sessions of INs: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Distributed </a:t>
            </a:r>
            <a:r>
              <a:rPr lang="en-US" sz="2200" dirty="0"/>
              <a:t>learning on federated data</a:t>
            </a:r>
            <a:r>
              <a:rPr lang="en-US" sz="2200" b="0" dirty="0"/>
              <a:t/>
            </a:r>
            <a:br>
              <a:rPr lang="en-US" sz="2200" b="0" dirty="0"/>
            </a:br>
            <a:r>
              <a:rPr lang="en-US" sz="2200" b="0" dirty="0"/>
              <a:t>How could the </a:t>
            </a:r>
            <a:r>
              <a:rPr lang="en-US" sz="2200" b="0" dirty="0" smtClean="0"/>
              <a:t>FAIR Digital Object (FDO) </a:t>
            </a:r>
            <a:r>
              <a:rPr lang="en-US" sz="2200" b="0" dirty="0"/>
              <a:t>help/be used to support the data trains</a:t>
            </a:r>
            <a:r>
              <a:rPr lang="en-US" sz="2200" b="0" dirty="0" smtClean="0"/>
              <a:t>? (PHT IN)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FAIR data objects: </a:t>
            </a:r>
            <a:r>
              <a:rPr lang="en-US" sz="2200" b="0" dirty="0" smtClean="0"/>
              <a:t>The creation of FDO specification for use across all domains. (Chemistry IN), (FAIR Microbiome IN)</a:t>
            </a:r>
            <a:endParaRPr lang="en-US" sz="22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Semantic interoperability (GO Inter IN)</a:t>
            </a:r>
            <a:endParaRPr lang="en-US" sz="22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Data </a:t>
            </a:r>
            <a:r>
              <a:rPr lang="en-US" sz="2200" dirty="0"/>
              <a:t>stewardship competences – terminology, training </a:t>
            </a:r>
            <a:r>
              <a:rPr lang="en-US" sz="2200" dirty="0" smtClean="0"/>
              <a:t>materials (DSCC IN)</a:t>
            </a:r>
            <a:endParaRPr lang="en-US" sz="22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GO Change: Scaling FAIR to industry and global goals (SDGs</a:t>
            </a:r>
            <a:r>
              <a:rPr lang="en-US" sz="2200" dirty="0" smtClean="0"/>
              <a:t>) (FOOD Systems IN)</a:t>
            </a:r>
            <a:endParaRPr lang="en-US" sz="22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Discovery: how to make your data </a:t>
            </a:r>
            <a:r>
              <a:rPr lang="en-US" sz="2200" dirty="0" smtClean="0"/>
              <a:t>discoverable (Discovery IN)</a:t>
            </a:r>
            <a:r>
              <a:rPr lang="en-US" sz="2200" dirty="0"/>
              <a:t/>
            </a:r>
            <a:br>
              <a:rPr lang="en-US" sz="2200" dirty="0"/>
            </a:b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8710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Planned</a:t>
            </a:r>
            <a:r>
              <a:rPr lang="de-DE" dirty="0" smtClean="0"/>
              <a:t> Events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workshops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2020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200" b="0" dirty="0" smtClean="0"/>
              <a:t>April </a:t>
            </a:r>
            <a:r>
              <a:rPr lang="de-DE" sz="2200" b="0" dirty="0"/>
              <a:t>2</a:t>
            </a:r>
            <a:r>
              <a:rPr lang="de-DE" sz="2200" b="0" dirty="0" smtClean="0"/>
              <a:t>: Kick-off Meeting German Chapter </a:t>
            </a:r>
            <a:r>
              <a:rPr lang="de-DE" sz="2200" b="0" dirty="0" err="1" smtClean="0"/>
              <a:t>of</a:t>
            </a:r>
            <a:r>
              <a:rPr lang="de-DE" sz="2200" b="0" dirty="0" smtClean="0"/>
              <a:t> </a:t>
            </a:r>
            <a:r>
              <a:rPr lang="de-DE" sz="2200" dirty="0" smtClean="0"/>
              <a:t>Data Steward Competence Center IN</a:t>
            </a:r>
            <a:r>
              <a:rPr lang="de-DE" sz="2200" b="0" dirty="0" smtClean="0"/>
              <a:t>, Erfurt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200" b="0" dirty="0" err="1" smtClean="0"/>
              <a:t>Several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Convergence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workshops</a:t>
            </a:r>
            <a:r>
              <a:rPr lang="de-DE" sz="2200" b="0" dirty="0" smtClean="0"/>
              <a:t> (</a:t>
            </a:r>
            <a:r>
              <a:rPr lang="de-DE" sz="2200" b="0" dirty="0" err="1" smtClean="0"/>
              <a:t>two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planned</a:t>
            </a:r>
            <a:r>
              <a:rPr lang="de-DE" sz="2200" b="0" dirty="0" smtClean="0"/>
              <a:t> on </a:t>
            </a:r>
            <a:r>
              <a:rPr lang="de-DE" sz="2200" b="0" dirty="0" err="1" smtClean="0"/>
              <a:t>semantic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interoperability</a:t>
            </a:r>
            <a:r>
              <a:rPr lang="de-DE" sz="2200" b="0" dirty="0" smtClean="0"/>
              <a:t> – See also </a:t>
            </a:r>
            <a:r>
              <a:rPr lang="de-DE" sz="2200" b="0" dirty="0" err="1" smtClean="0"/>
              <a:t>poster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from</a:t>
            </a:r>
            <a:r>
              <a:rPr lang="de-DE" sz="2200" b="0" dirty="0" smtClean="0"/>
              <a:t> Peter Mutschke – GO </a:t>
            </a:r>
            <a:r>
              <a:rPr lang="de-DE" sz="2200" b="0" dirty="0" err="1" smtClean="0"/>
              <a:t>Inter</a:t>
            </a:r>
            <a:r>
              <a:rPr lang="de-DE" sz="2200" b="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FAIR Convergence Symposium</a:t>
            </a:r>
            <a:r>
              <a:rPr lang="en-US" sz="2200" b="0" dirty="0" smtClean="0"/>
              <a:t>, </a:t>
            </a:r>
            <a:r>
              <a:rPr lang="en-US" sz="2200" b="0" dirty="0"/>
              <a:t>October 22-23 </a:t>
            </a:r>
            <a:r>
              <a:rPr lang="en-US" sz="2200" b="0" dirty="0" smtClean="0"/>
              <a:t>2020, Paris</a:t>
            </a:r>
            <a:r>
              <a:rPr lang="en-US" sz="2200" b="0" dirty="0"/>
              <a:t>, France (venue TBC</a:t>
            </a:r>
            <a:r>
              <a:rPr lang="en-US" sz="2200" b="0" dirty="0" smtClean="0"/>
              <a:t>)</a:t>
            </a:r>
          </a:p>
          <a:p>
            <a:pPr marL="0" indent="0">
              <a:buNone/>
            </a:pPr>
            <a:endParaRPr lang="en-US" sz="2200" b="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How to get involved?</a:t>
            </a:r>
          </a:p>
          <a:p>
            <a:pPr marL="457178" indent="-457178">
              <a:buClrTx/>
              <a:buFont typeface="Wingdings" panose="05000000000000000000" pitchFamily="2" charset="2"/>
              <a:buChar char="Ø"/>
            </a:pPr>
            <a:r>
              <a:rPr lang="en-GB" sz="2200" b="0" dirty="0"/>
              <a:t>Implementation Networks are open so you can also join </a:t>
            </a:r>
          </a:p>
          <a:p>
            <a:pPr marL="857209" lvl="1" indent="-457178">
              <a:buClrTx/>
              <a:buFont typeface="Wingdings" panose="05000000000000000000" pitchFamily="2" charset="2"/>
              <a:buChar char="Ø"/>
            </a:pPr>
            <a:r>
              <a:rPr lang="en-GB" sz="2200" dirty="0"/>
              <a:t>Go to </a:t>
            </a:r>
            <a:r>
              <a:rPr lang="en-GB" sz="2200" dirty="0">
                <a:hlinkClick r:id="rId2"/>
              </a:rPr>
              <a:t>GO-FAIR.org</a:t>
            </a:r>
            <a:r>
              <a:rPr lang="en-GB" sz="2200" dirty="0"/>
              <a:t> and read through </a:t>
            </a:r>
            <a:r>
              <a:rPr lang="en-GB" sz="2200" dirty="0" smtClean="0"/>
              <a:t>manifestos, </a:t>
            </a:r>
            <a:r>
              <a:rPr lang="en-GB" sz="2200" dirty="0"/>
              <a:t>they include contact persons, or </a:t>
            </a:r>
            <a:r>
              <a:rPr lang="en-GB" sz="2200" dirty="0">
                <a:hlinkClick r:id="rId3"/>
              </a:rPr>
              <a:t>sign up as member </a:t>
            </a:r>
            <a:r>
              <a:rPr lang="en-GB" sz="2200" dirty="0"/>
              <a:t>directly</a:t>
            </a:r>
          </a:p>
          <a:p>
            <a:pPr marL="457178" indent="-457178">
              <a:buClrTx/>
              <a:buFont typeface="Wingdings" panose="05000000000000000000" pitchFamily="2" charset="2"/>
              <a:buChar char="Ø"/>
            </a:pPr>
            <a:r>
              <a:rPr lang="en-GB" sz="2200" b="0" dirty="0"/>
              <a:t>Sign up to our </a:t>
            </a:r>
            <a:r>
              <a:rPr lang="en-GB" sz="2200" b="0" dirty="0" err="1">
                <a:hlinkClick r:id="rId3"/>
              </a:rPr>
              <a:t>Mailinglist</a:t>
            </a:r>
            <a:r>
              <a:rPr lang="en-GB" sz="2200" b="0" dirty="0"/>
              <a:t> and follow upcoming events</a:t>
            </a:r>
          </a:p>
          <a:p>
            <a:endParaRPr lang="en-US" sz="2400" b="0" i="1" dirty="0" smtClean="0">
              <a:solidFill>
                <a:srgbClr val="FF0000"/>
              </a:solidFill>
            </a:endParaRPr>
          </a:p>
          <a:p>
            <a:pPr marL="342882" lvl="1" indent="-342882">
              <a:buSzPct val="75000"/>
            </a:pPr>
            <a:endParaRPr lang="en-US" sz="2400" dirty="0"/>
          </a:p>
          <a:p>
            <a:endParaRPr 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39832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C</a:t>
            </a:r>
            <a:r>
              <a:rPr lang="de-DE" dirty="0" err="1" smtClean="0"/>
              <a:t>ontact</a:t>
            </a:r>
            <a:r>
              <a:rPr lang="de-DE" dirty="0" smtClean="0"/>
              <a:t>: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0" dirty="0" smtClean="0"/>
              <a:t>Silvia Wissel| </a:t>
            </a:r>
            <a:r>
              <a:rPr lang="de-DE" b="0" dirty="0" smtClean="0">
                <a:hlinkClick r:id="rId2"/>
              </a:rPr>
              <a:t>s.wissel@zbw.eu</a:t>
            </a:r>
            <a:r>
              <a:rPr lang="de-DE" b="0" dirty="0" smtClean="0"/>
              <a:t> </a:t>
            </a:r>
          </a:p>
          <a:p>
            <a:pPr marL="0" indent="0">
              <a:buNone/>
            </a:pPr>
            <a:r>
              <a:rPr lang="de-DE" b="0" dirty="0"/>
              <a:t>GO FAIR International Support &amp; </a:t>
            </a:r>
            <a:r>
              <a:rPr lang="de-DE" b="0" dirty="0" err="1"/>
              <a:t>Coordination</a:t>
            </a:r>
            <a:r>
              <a:rPr lang="de-DE" b="0" dirty="0"/>
              <a:t> Office</a:t>
            </a:r>
          </a:p>
          <a:p>
            <a:pPr marL="0" indent="0">
              <a:buNone/>
            </a:pPr>
            <a:r>
              <a:rPr lang="de-DE" b="0" dirty="0"/>
              <a:t>ZBW </a:t>
            </a:r>
            <a:r>
              <a:rPr lang="de-DE" b="0" dirty="0" smtClean="0"/>
              <a:t>– Leibniz </a:t>
            </a:r>
            <a:r>
              <a:rPr lang="de-DE" b="0" dirty="0"/>
              <a:t>Information </a:t>
            </a:r>
            <a:r>
              <a:rPr lang="de-DE" b="0" dirty="0" err="1"/>
              <a:t>Centre</a:t>
            </a:r>
            <a:r>
              <a:rPr lang="de-DE" b="0" dirty="0"/>
              <a:t> </a:t>
            </a:r>
            <a:r>
              <a:rPr lang="de-DE" b="0" dirty="0" err="1"/>
              <a:t>for</a:t>
            </a:r>
            <a:r>
              <a:rPr lang="de-DE" b="0" dirty="0"/>
              <a:t> Economics</a:t>
            </a:r>
          </a:p>
          <a:p>
            <a:pPr marL="0" indent="0">
              <a:buNone/>
            </a:pPr>
            <a:endParaRPr lang="de-DE" b="0" dirty="0" smtClean="0"/>
          </a:p>
          <a:p>
            <a:pPr marL="0" indent="0">
              <a:buNone/>
            </a:pPr>
            <a:r>
              <a:rPr lang="de-DE" b="0" dirty="0" smtClean="0">
                <a:hlinkClick r:id="rId3"/>
              </a:rPr>
              <a:t>www.go-fair.org</a:t>
            </a:r>
            <a:r>
              <a:rPr lang="de-DE" b="0" dirty="0" smtClean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0" dirty="0" smtClean="0"/>
              <a:t>     @</a:t>
            </a:r>
            <a:r>
              <a:rPr lang="de-DE" b="0" dirty="0" err="1"/>
              <a:t>GOFAIRofficial</a:t>
            </a:r>
            <a:r>
              <a:rPr lang="de-DE" b="0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06333"/>
            <a:ext cx="417189" cy="3370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/>
          <a:stretch/>
        </p:blipFill>
        <p:spPr>
          <a:xfrm>
            <a:off x="9006254" y="2266950"/>
            <a:ext cx="1661746" cy="9334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3210773"/>
            <a:ext cx="3048000" cy="11229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371729"/>
            <a:ext cx="2857899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de-DE" sz="2400" dirty="0" err="1" smtClean="0"/>
              <a:t>Introduction</a:t>
            </a:r>
            <a:r>
              <a:rPr lang="de-DE" sz="2400" dirty="0" smtClean="0"/>
              <a:t> GO FAIR Initiative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/>
              <a:t>O</a:t>
            </a:r>
            <a:r>
              <a:rPr lang="de-DE" sz="2400" dirty="0" err="1" smtClean="0"/>
              <a:t>bjectives</a:t>
            </a:r>
            <a:endParaRPr lang="de-DE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 smtClean="0"/>
              <a:t>Who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part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GO FAIR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2400" dirty="0" smtClean="0"/>
              <a:t>GFISCO (GO FAIR International Support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Coordination</a:t>
            </a:r>
            <a:r>
              <a:rPr lang="de-DE" sz="2400" dirty="0" smtClean="0"/>
              <a:t> Office)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2400" dirty="0" smtClean="0"/>
              <a:t>Implementation Networks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 err="1" smtClean="0"/>
              <a:t>Convergence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major</a:t>
            </a:r>
            <a:r>
              <a:rPr lang="de-DE" sz="2400" dirty="0" smtClean="0"/>
              <a:t> </a:t>
            </a:r>
            <a:r>
              <a:rPr lang="de-DE" sz="2400" dirty="0" err="1" smtClean="0"/>
              <a:t>topic</a:t>
            </a:r>
            <a:endParaRPr lang="de-DE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 err="1" smtClean="0"/>
              <a:t>Planned</a:t>
            </a:r>
            <a:r>
              <a:rPr lang="de-DE" sz="2400" dirty="0" smtClean="0"/>
              <a:t> </a:t>
            </a:r>
            <a:r>
              <a:rPr lang="de-DE" sz="2400" dirty="0" err="1" smtClean="0"/>
              <a:t>activities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get</a:t>
            </a:r>
            <a:r>
              <a:rPr lang="de-DE" sz="2400" dirty="0" smtClean="0"/>
              <a:t> </a:t>
            </a:r>
            <a:r>
              <a:rPr lang="de-DE" sz="2400" dirty="0" err="1" smtClean="0"/>
              <a:t>involved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7902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GO FAIR </a:t>
            </a:r>
            <a:r>
              <a:rPr lang="de-DE" altLang="de-DE" dirty="0" smtClean="0"/>
              <a:t>Initiative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81" lvl="0" indent="-380981" eaLnBrk="0" hangingPunct="0">
              <a:spcBef>
                <a:spcPts val="0"/>
              </a:spcBef>
              <a:spcAft>
                <a:spcPts val="1333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2400" dirty="0" smtClean="0"/>
              <a:t>Started in 2017 </a:t>
            </a:r>
            <a:r>
              <a:rPr lang="en-US" sz="2400" b="0" dirty="0" smtClean="0"/>
              <a:t>by the Science Ministries of Germany, The Netherlands and France as stepping stone towards the </a:t>
            </a:r>
            <a:r>
              <a:rPr lang="en-US" sz="2400" dirty="0" smtClean="0"/>
              <a:t>European Open Science Cloud (EOSC)</a:t>
            </a:r>
          </a:p>
          <a:p>
            <a:pPr marL="380981" lvl="0" indent="-380981" eaLnBrk="0" hangingPunct="0">
              <a:spcBef>
                <a:spcPts val="0"/>
              </a:spcBef>
              <a:spcAft>
                <a:spcPts val="1333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2400" dirty="0" smtClean="0"/>
              <a:t>Open </a:t>
            </a:r>
            <a:r>
              <a:rPr lang="en-US" sz="2400" dirty="0"/>
              <a:t>and inclusive environment </a:t>
            </a:r>
            <a:r>
              <a:rPr lang="en-US" sz="2400" b="0" dirty="0"/>
              <a:t>for anyone committed to defining and creating elements of the Internet of FAIR Data &amp; Services (</a:t>
            </a:r>
            <a:r>
              <a:rPr lang="en-US" sz="2400" dirty="0"/>
              <a:t>IFDS</a:t>
            </a:r>
            <a:r>
              <a:rPr lang="en-US" sz="2400" b="0" dirty="0"/>
              <a:t>)</a:t>
            </a:r>
          </a:p>
          <a:p>
            <a:pPr marL="380981" lvl="0" indent="-380981" eaLnBrk="0" hangingPunct="0">
              <a:spcBef>
                <a:spcPts val="0"/>
              </a:spcBef>
              <a:spcAft>
                <a:spcPts val="1333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2400" dirty="0" smtClean="0"/>
              <a:t>Bottom </a:t>
            </a:r>
            <a:r>
              <a:rPr lang="en-US" sz="2400" dirty="0"/>
              <a:t>up, open to all, cross border, cross </a:t>
            </a:r>
            <a:r>
              <a:rPr lang="en-US" sz="2400" dirty="0" smtClean="0"/>
              <a:t>discipline</a:t>
            </a:r>
            <a:endParaRPr lang="en-US" sz="2400" b="0" dirty="0"/>
          </a:p>
          <a:p>
            <a:pPr marL="380981" lvl="0" indent="-380981" eaLnBrk="0" hangingPunct="0">
              <a:spcBef>
                <a:spcPts val="0"/>
              </a:spcBef>
              <a:spcAft>
                <a:spcPts val="1333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2400" b="0" dirty="0"/>
              <a:t>Goal: Broad acceptance and application of </a:t>
            </a:r>
            <a:r>
              <a:rPr lang="en-US" sz="2400" dirty="0"/>
              <a:t>FAIR </a:t>
            </a:r>
            <a:r>
              <a:rPr lang="en-US" sz="2400" dirty="0" smtClean="0"/>
              <a:t>principles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239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Who is “GO FAIR”?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0"/>
            <a:ext cx="7391400" cy="48304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 bwMode="auto">
          <a:xfrm>
            <a:off x="1905000" y="5715000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r>
              <a:rPr lang="de-DE" sz="1800" kern="0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 FAIR Annual Meeting, </a:t>
            </a:r>
            <a:r>
              <a:rPr lang="de-DE" sz="1800" kern="0" dirty="0" err="1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January</a:t>
            </a:r>
            <a:r>
              <a:rPr lang="de-DE" sz="1800" kern="0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24 2020, Hamburg</a:t>
            </a:r>
          </a:p>
        </p:txBody>
      </p:sp>
    </p:spTree>
    <p:extLst>
      <p:ext uri="{BB962C8B-B14F-4D97-AF65-F5344CB8AC3E}">
        <p14:creationId xmlns:p14="http://schemas.microsoft.com/office/powerpoint/2010/main" val="1403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28600"/>
            <a:ext cx="10752000" cy="430887"/>
          </a:xfrm>
        </p:spPr>
        <p:txBody>
          <a:bodyPr/>
          <a:lstStyle/>
          <a:p>
            <a:r>
              <a:rPr lang="nl-NL" dirty="0" smtClean="0"/>
              <a:t>Who is “GO </a:t>
            </a:r>
            <a:r>
              <a:rPr lang="nl-NL" dirty="0"/>
              <a:t>FAIR”?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066801"/>
            <a:ext cx="11014800" cy="5095874"/>
          </a:xfrm>
        </p:spPr>
        <p:txBody>
          <a:bodyPr/>
          <a:lstStyle/>
          <a:p>
            <a:pPr marL="380981" lvl="0" indent="-380981" eaLnBrk="0" hangingPunct="0"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de-DE" sz="2200" dirty="0"/>
              <a:t>Initiative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people</a:t>
            </a:r>
            <a:r>
              <a:rPr lang="de-DE" sz="2200" dirty="0" smtClean="0"/>
              <a:t>, </a:t>
            </a:r>
            <a:r>
              <a:rPr lang="de-DE" sz="2200" dirty="0" err="1" smtClean="0"/>
              <a:t>organisations</a:t>
            </a:r>
            <a:r>
              <a:rPr lang="de-DE" sz="2200" dirty="0" smtClean="0"/>
              <a:t> </a:t>
            </a:r>
            <a:r>
              <a:rPr lang="de-DE" sz="2200" dirty="0" err="1" smtClean="0"/>
              <a:t>or</a:t>
            </a:r>
            <a:r>
              <a:rPr lang="de-DE" sz="2200" dirty="0" smtClean="0"/>
              <a:t> </a:t>
            </a:r>
            <a:r>
              <a:rPr lang="de-DE" sz="2200" dirty="0" err="1" smtClean="0"/>
              <a:t>projects</a:t>
            </a:r>
            <a:r>
              <a:rPr lang="de-DE" sz="2200" dirty="0" smtClean="0"/>
              <a:t>, </a:t>
            </a:r>
            <a:r>
              <a:rPr lang="de-DE" sz="2200" dirty="0" err="1" smtClean="0"/>
              <a:t>committing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FAIR-</a:t>
            </a:r>
            <a:r>
              <a:rPr lang="de-DE" sz="2200" dirty="0" err="1" smtClean="0"/>
              <a:t>Principles</a:t>
            </a:r>
            <a:r>
              <a:rPr lang="de-DE" sz="2200" dirty="0" smtClean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> </a:t>
            </a:r>
            <a:r>
              <a:rPr lang="de-DE" sz="2200" dirty="0" err="1" smtClean="0"/>
              <a:t>specific</a:t>
            </a:r>
            <a:r>
              <a:rPr lang="de-DE" sz="2200" dirty="0" smtClean="0"/>
              <a:t> </a:t>
            </a:r>
            <a:r>
              <a:rPr lang="de-DE" sz="2200" dirty="0" err="1" smtClean="0"/>
              <a:t>implementation</a:t>
            </a:r>
            <a:r>
              <a:rPr lang="de-DE" sz="2200" dirty="0" smtClean="0"/>
              <a:t> </a:t>
            </a:r>
            <a:r>
              <a:rPr lang="de-DE" sz="2200" dirty="0" err="1" smtClean="0"/>
              <a:t>plans</a:t>
            </a:r>
            <a:endParaRPr lang="de-DE" sz="2200" dirty="0" smtClean="0"/>
          </a:p>
          <a:p>
            <a:pPr marL="380981" lvl="0" indent="-380981" eaLnBrk="0" hangingPunct="0"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de-DE" sz="2200" b="0" dirty="0" smtClean="0"/>
              <a:t>Members </a:t>
            </a:r>
            <a:r>
              <a:rPr lang="de-DE" sz="2200" b="0" dirty="0" err="1" smtClean="0"/>
              <a:t>are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organised</a:t>
            </a:r>
            <a:r>
              <a:rPr lang="de-DE" sz="2200" b="0" dirty="0" smtClean="0"/>
              <a:t> in </a:t>
            </a:r>
            <a:r>
              <a:rPr lang="de-DE" sz="2200" dirty="0" smtClean="0"/>
              <a:t>Implementation Networks </a:t>
            </a:r>
            <a:r>
              <a:rPr lang="de-DE" sz="2200" b="0" dirty="0" err="1" smtClean="0"/>
              <a:t>across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three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pillars</a:t>
            </a:r>
            <a:r>
              <a:rPr lang="de-DE" sz="2200" b="0" dirty="0" smtClean="0"/>
              <a:t>: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200" b="0" dirty="0" smtClean="0"/>
              <a:t>    „GO CHANGE“, GO TRAIN“ und „GO </a:t>
            </a:r>
            <a:r>
              <a:rPr lang="de-DE" sz="2200" b="0" dirty="0"/>
              <a:t>BUILD</a:t>
            </a:r>
            <a:r>
              <a:rPr lang="de-DE" sz="2200" b="0" dirty="0" smtClean="0"/>
              <a:t>“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de-DE" sz="2200" b="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200" b="0" dirty="0" smtClean="0"/>
              <a:t>Implementation Networks </a:t>
            </a:r>
            <a:r>
              <a:rPr lang="de-DE" sz="2200" b="0" dirty="0" err="1" smtClean="0"/>
              <a:t>are</a:t>
            </a:r>
            <a:r>
              <a:rPr lang="de-DE" sz="2200" b="0" dirty="0" smtClean="0"/>
              <a:t> </a:t>
            </a:r>
            <a:r>
              <a:rPr lang="de-DE" sz="2200" dirty="0" smtClean="0"/>
              <a:t>open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200" dirty="0" err="1" smtClean="0"/>
              <a:t>Added</a:t>
            </a:r>
            <a:r>
              <a:rPr lang="de-DE" sz="2200" dirty="0" smtClean="0"/>
              <a:t> </a:t>
            </a:r>
            <a:r>
              <a:rPr lang="de-DE" sz="2200" dirty="0" err="1" smtClean="0"/>
              <a:t>value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Implementation Networks: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200" dirty="0" smtClean="0"/>
              <a:t>Exchange, </a:t>
            </a:r>
            <a:r>
              <a:rPr lang="de-DE" sz="2200" dirty="0" err="1" smtClean="0"/>
              <a:t>Synergies</a:t>
            </a:r>
            <a:r>
              <a:rPr lang="de-DE" sz="2200" dirty="0" smtClean="0"/>
              <a:t>, </a:t>
            </a:r>
            <a:r>
              <a:rPr lang="de-DE" sz="2200" dirty="0" err="1" smtClean="0"/>
              <a:t>Compatibility</a:t>
            </a:r>
            <a:endParaRPr lang="de-DE" sz="2200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200" dirty="0" err="1" smtClean="0"/>
              <a:t>Avoid</a:t>
            </a:r>
            <a:r>
              <a:rPr lang="de-DE" sz="2200" dirty="0" smtClean="0"/>
              <a:t> </a:t>
            </a:r>
            <a:r>
              <a:rPr lang="de-DE" sz="2200" dirty="0" err="1" smtClean="0"/>
              <a:t>reinventing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wheel</a:t>
            </a:r>
            <a:endParaRPr lang="de-DE" sz="2200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200" dirty="0" smtClean="0"/>
              <a:t>Support </a:t>
            </a:r>
            <a:r>
              <a:rPr lang="de-DE" sz="2200" dirty="0" err="1" smtClean="0"/>
              <a:t>from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GO FAIR-Office </a:t>
            </a:r>
          </a:p>
        </p:txBody>
      </p:sp>
      <p:pic>
        <p:nvPicPr>
          <p:cNvPr id="6146" name="Picture 2" descr="https://www.go-fair.org/wp-content/uploads/2018/10/zbw_gofair_grafik_web_790px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210" y="2438400"/>
            <a:ext cx="5257390" cy="274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28600"/>
            <a:ext cx="10752000" cy="430887"/>
          </a:xfrm>
        </p:spPr>
        <p:txBody>
          <a:bodyPr/>
          <a:lstStyle/>
          <a:p>
            <a:r>
              <a:rPr lang="en-US" dirty="0" smtClean="0"/>
              <a:t>GO FAIR International Support and Coordination Office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066801"/>
            <a:ext cx="11091000" cy="509587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200" b="0" dirty="0"/>
              <a:t>S</a:t>
            </a:r>
            <a:r>
              <a:rPr lang="en-GB" sz="2200" b="0" dirty="0" smtClean="0"/>
              <a:t>erving </a:t>
            </a:r>
            <a:r>
              <a:rPr lang="en-GB" sz="2200" b="0" dirty="0"/>
              <a:t>as a </a:t>
            </a:r>
            <a:r>
              <a:rPr lang="en-GB" sz="2200" dirty="0"/>
              <a:t>hub</a:t>
            </a:r>
            <a:r>
              <a:rPr lang="en-GB" sz="2200" b="0" dirty="0"/>
              <a:t> </a:t>
            </a:r>
            <a:r>
              <a:rPr lang="en-GB" sz="2200" b="0" dirty="0">
                <a:sym typeface="Wingdings" panose="05000000000000000000" pitchFamily="2" charset="2"/>
              </a:rPr>
              <a:t> </a:t>
            </a:r>
            <a:r>
              <a:rPr lang="en-GB" sz="2200" dirty="0">
                <a:sym typeface="Wingdings" panose="05000000000000000000" pitchFamily="2" charset="2"/>
              </a:rPr>
              <a:t>broadening </a:t>
            </a:r>
            <a:r>
              <a:rPr lang="en-GB" sz="2200" dirty="0" smtClean="0">
                <a:sym typeface="Wingdings" panose="05000000000000000000" pitchFamily="2" charset="2"/>
              </a:rPr>
              <a:t>network and coordination across </a:t>
            </a:r>
          </a:p>
          <a:p>
            <a:pPr marL="742931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200" dirty="0" smtClean="0">
                <a:sym typeface="Wingdings" panose="05000000000000000000" pitchFamily="2" charset="2"/>
              </a:rPr>
              <a:t>Implementation Networks</a:t>
            </a:r>
            <a:r>
              <a:rPr lang="en-GB" sz="2200" dirty="0" smtClean="0"/>
              <a:t> </a:t>
            </a:r>
          </a:p>
          <a:p>
            <a:pPr marL="742931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200" dirty="0"/>
              <a:t>O</a:t>
            </a:r>
            <a:r>
              <a:rPr lang="en-GB" sz="2200" dirty="0" smtClean="0"/>
              <a:t>ther relevant networks/projects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b="0" dirty="0" smtClean="0"/>
              <a:t>Assistance </a:t>
            </a:r>
            <a:r>
              <a:rPr lang="en-US" sz="2200" b="0" dirty="0"/>
              <a:t>with the </a:t>
            </a:r>
            <a:r>
              <a:rPr lang="en-US" sz="2200" dirty="0"/>
              <a:t>formulation of </a:t>
            </a:r>
            <a:r>
              <a:rPr lang="en-US" sz="2200" dirty="0" smtClean="0"/>
              <a:t>manifestos</a:t>
            </a:r>
            <a:r>
              <a:rPr lang="en-US" sz="2200" dirty="0"/>
              <a:t>, </a:t>
            </a:r>
            <a:r>
              <a:rPr lang="en-US" sz="2200" dirty="0" smtClean="0"/>
              <a:t>priorities</a:t>
            </a:r>
            <a:r>
              <a:rPr lang="en-US" sz="2200" dirty="0"/>
              <a:t>, r</a:t>
            </a:r>
            <a:r>
              <a:rPr lang="en-US" sz="2200" dirty="0" smtClean="0"/>
              <a:t>oadmaps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b="0" dirty="0" err="1" smtClean="0"/>
              <a:t>Organisation</a:t>
            </a:r>
            <a:r>
              <a:rPr lang="en-US" sz="2200" b="0" dirty="0" smtClean="0"/>
              <a:t> of </a:t>
            </a:r>
            <a:r>
              <a:rPr lang="en-US" sz="2200" dirty="0" smtClean="0"/>
              <a:t>workshops </a:t>
            </a:r>
            <a:r>
              <a:rPr lang="en-US" sz="2200" dirty="0"/>
              <a:t>and meetings </a:t>
            </a:r>
            <a:r>
              <a:rPr lang="en-US" sz="2200" b="0" dirty="0"/>
              <a:t>for knowledge exchange and knowledge </a:t>
            </a:r>
            <a:r>
              <a:rPr lang="en-US" sz="2200" b="0" dirty="0" smtClean="0"/>
              <a:t>transfer with some travel budget support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200" b="0" dirty="0" smtClean="0"/>
              <a:t>Identify and ensure </a:t>
            </a:r>
            <a:r>
              <a:rPr lang="en-GB" sz="2200" dirty="0" smtClean="0"/>
              <a:t>synergies </a:t>
            </a:r>
            <a:r>
              <a:rPr lang="en-GB" sz="2200" b="0" dirty="0" smtClean="0"/>
              <a:t>between Implementation </a:t>
            </a:r>
            <a:r>
              <a:rPr lang="en-GB" sz="2200" b="0" dirty="0"/>
              <a:t>N</a:t>
            </a:r>
            <a:r>
              <a:rPr lang="en-GB" sz="2200" b="0" dirty="0" smtClean="0"/>
              <a:t>etworks</a:t>
            </a:r>
            <a:endParaRPr lang="en-US" sz="2200" b="0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200" b="0" dirty="0" smtClean="0"/>
              <a:t>Promote IN </a:t>
            </a:r>
            <a:r>
              <a:rPr lang="en-GB" sz="2200" b="0" dirty="0"/>
              <a:t>outcomes and best practices </a:t>
            </a:r>
            <a:r>
              <a:rPr lang="en-GB" sz="2200" b="0" dirty="0" smtClean="0"/>
              <a:t>to increase </a:t>
            </a:r>
            <a:r>
              <a:rPr lang="en-GB" sz="2200" dirty="0"/>
              <a:t>visibility</a:t>
            </a:r>
            <a:r>
              <a:rPr lang="en-GB" sz="2200" b="0" dirty="0"/>
              <a:t> </a:t>
            </a:r>
            <a:endParaRPr lang="en-GB" sz="2200" b="0" dirty="0" smtClean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200" dirty="0" smtClean="0"/>
              <a:t>Communications and collaboration support</a:t>
            </a:r>
            <a:r>
              <a:rPr lang="en-GB" sz="2200" b="0" dirty="0" smtClean="0"/>
              <a:t>, i.e. mailing lists, newsletter, teleconferencing account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200" b="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21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228605"/>
            <a:ext cx="8064000" cy="430887"/>
          </a:xfrm>
        </p:spPr>
        <p:txBody>
          <a:bodyPr/>
          <a:lstStyle/>
          <a:p>
            <a:r>
              <a:rPr lang="de-DE" cap="none" dirty="0" smtClean="0">
                <a:solidFill>
                  <a:srgbClr val="FFFFFF"/>
                </a:solidFill>
                <a:sym typeface="Trebuchet MS"/>
              </a:rPr>
              <a:t>IMPLEMENTATION NETWORKS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984104"/>
            <a:ext cx="1581151" cy="72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41" y="207574"/>
            <a:ext cx="4711700" cy="651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ige Legende 2"/>
          <p:cNvSpPr/>
          <p:nvPr/>
        </p:nvSpPr>
        <p:spPr bwMode="auto">
          <a:xfrm>
            <a:off x="9090950" y="1371600"/>
            <a:ext cx="2971800" cy="609600"/>
          </a:xfrm>
          <a:prstGeom prst="wedgeRectCallout">
            <a:avLst>
              <a:gd name="adj1" fmla="val -66242"/>
              <a:gd name="adj2" fmla="val 852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 </a:t>
            </a:r>
            <a:r>
              <a:rPr kumimoji="0" lang="de-DE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de-DE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Link </a:t>
            </a:r>
            <a:r>
              <a:rPr kumimoji="0" lang="de-DE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to</a:t>
            </a:r>
            <a:r>
              <a:rPr kumimoji="0" lang="de-DE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de-DE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Manifesto</a:t>
            </a:r>
            <a:endParaRPr kumimoji="0" lang="de-DE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381000" y="12192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r>
              <a:rPr lang="de-DE" sz="2200" dirty="0" smtClean="0">
                <a:solidFill>
                  <a:schemeClr val="accent5"/>
                </a:solidFill>
                <a:latin typeface="+mj-lt"/>
              </a:rPr>
              <a:t>21 </a:t>
            </a:r>
            <a:r>
              <a:rPr lang="de-DE" sz="2200" dirty="0" err="1" smtClean="0">
                <a:solidFill>
                  <a:schemeClr val="accent5"/>
                </a:solidFill>
                <a:latin typeface="+mj-lt"/>
              </a:rPr>
              <a:t>active</a:t>
            </a:r>
            <a:r>
              <a:rPr lang="de-DE" sz="2200" dirty="0" smtClean="0">
                <a:solidFill>
                  <a:schemeClr val="accent5"/>
                </a:solidFill>
                <a:latin typeface="+mj-lt"/>
              </a:rPr>
              <a:t> Implementation Networks</a:t>
            </a:r>
          </a:p>
          <a:p>
            <a:endParaRPr lang="de-DE" sz="2200" dirty="0">
              <a:solidFill>
                <a:schemeClr val="accent5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accent5"/>
                </a:solidFill>
                <a:latin typeface="+mj-lt"/>
              </a:rPr>
              <a:t>Members </a:t>
            </a:r>
            <a:r>
              <a:rPr lang="de-DE" sz="2200" dirty="0" err="1">
                <a:solidFill>
                  <a:schemeClr val="accent5"/>
                </a:solidFill>
                <a:latin typeface="+mj-lt"/>
              </a:rPr>
              <a:t>of</a:t>
            </a:r>
            <a:r>
              <a:rPr lang="de-DE" sz="22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accent5"/>
                </a:solidFill>
                <a:latin typeface="+mj-lt"/>
              </a:rPr>
              <a:t>the</a:t>
            </a:r>
            <a:r>
              <a:rPr lang="de-DE" sz="2200" dirty="0">
                <a:solidFill>
                  <a:schemeClr val="accent5"/>
                </a:solidFill>
                <a:latin typeface="+mj-lt"/>
              </a:rPr>
              <a:t> GO FAIR Initiative </a:t>
            </a:r>
            <a:endParaRPr lang="de-DE" sz="2200" dirty="0" smtClean="0">
              <a:solidFill>
                <a:schemeClr val="accent5"/>
              </a:solidFill>
              <a:latin typeface="+mj-lt"/>
            </a:endParaRPr>
          </a:p>
          <a:p>
            <a:endParaRPr lang="de-DE" sz="2200" dirty="0">
              <a:solidFill>
                <a:schemeClr val="accent5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5"/>
                </a:solidFill>
                <a:latin typeface="+mj-lt"/>
                <a:ea typeface="Trebuchet MS"/>
                <a:cs typeface="Trebuchet MS"/>
                <a:sym typeface="Trebuchet MS"/>
              </a:rPr>
              <a:t>Consortia of individuals, institutions, or projects with a common implementation goal towards 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rebuchet MS"/>
                <a:cs typeface="Trebuchet MS"/>
                <a:sym typeface="Trebuchet MS"/>
              </a:rPr>
              <a:t>FAIR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accent5"/>
              </a:solidFill>
              <a:latin typeface="+mj-lt"/>
              <a:ea typeface="Trebuchet MS"/>
              <a:cs typeface="Trebuchet MS"/>
              <a:sym typeface="Trebuchet MS"/>
            </a:endParaRPr>
          </a:p>
          <a:p>
            <a:pPr marL="342900" lvl="0" indent="-342900">
              <a:buClr>
                <a:srgbClr val="7D7D7D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5"/>
                </a:solidFill>
                <a:latin typeface="+mj-lt"/>
              </a:rPr>
              <a:t>Implementation Networks reuse, adjust or - in some cases – create entirely new tools, schemas, resources, </a:t>
            </a:r>
            <a:r>
              <a:rPr lang="en-US" sz="2200" dirty="0" smtClean="0">
                <a:solidFill>
                  <a:schemeClr val="accent5"/>
                </a:solidFill>
                <a:latin typeface="+mj-lt"/>
              </a:rPr>
              <a:t>workflows</a:t>
            </a:r>
          </a:p>
          <a:p>
            <a:pPr marL="342900" lvl="0" indent="-342900">
              <a:buClr>
                <a:srgbClr val="7D7D7D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5"/>
              </a:solidFill>
              <a:latin typeface="+mj-lt"/>
            </a:endParaRPr>
          </a:p>
          <a:p>
            <a:pPr lvl="0">
              <a:buClr>
                <a:srgbClr val="7D7D7D"/>
              </a:buClr>
            </a:pPr>
            <a:endParaRPr lang="en-US" sz="2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8" name="Rechteckige Legende 7"/>
          <p:cNvSpPr/>
          <p:nvPr/>
        </p:nvSpPr>
        <p:spPr bwMode="auto">
          <a:xfrm>
            <a:off x="1915161" y="2971800"/>
            <a:ext cx="9364344" cy="3561080"/>
          </a:xfrm>
          <a:prstGeom prst="wedgeRectCallout">
            <a:avLst>
              <a:gd name="adj1" fmla="val 12023"/>
              <a:gd name="adj2" fmla="val -635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Data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Stewardship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Competence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Centres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IN,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some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planned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tasks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000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Co-develop and share awareness building methods and good practices in FAIR research data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stewardship.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Share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and where needed participate in the development of e-learning tools, courses and curricula for professional data stewards.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Share and co-develop approved incentives for research data stewardship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Kick-off Meeting German National Chapter on April 2 @ University of Erfurt (contact: Monika Linne)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bg1"/>
                </a:solidFill>
                <a:latin typeface="+mj-lt"/>
              </a:rPr>
              <a:t> </a:t>
            </a:r>
            <a:endParaRPr kumimoji="0" lang="de-DE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62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Topic 2020: FAIR </a:t>
            </a:r>
            <a:r>
              <a:rPr lang="de-DE" dirty="0" err="1" smtClean="0"/>
              <a:t>Convergence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200" b="0" dirty="0" err="1"/>
              <a:t>Convergence</a:t>
            </a:r>
            <a:r>
              <a:rPr lang="de-DE" sz="2200" b="0" dirty="0"/>
              <a:t> </a:t>
            </a:r>
            <a:r>
              <a:rPr lang="de-DE" sz="2200" b="0" dirty="0" err="1"/>
              <a:t>is</a:t>
            </a:r>
            <a:r>
              <a:rPr lang="de-DE" sz="2200" b="0" dirty="0"/>
              <a:t> </a:t>
            </a:r>
            <a:r>
              <a:rPr lang="de-DE" sz="2200" b="0" dirty="0" err="1"/>
              <a:t>when</a:t>
            </a:r>
            <a:r>
              <a:rPr lang="de-DE" sz="2200" b="0" dirty="0"/>
              <a:t> a </a:t>
            </a:r>
            <a:r>
              <a:rPr lang="de-DE" sz="2200" b="0" dirty="0" err="1"/>
              <a:t>critical</a:t>
            </a:r>
            <a:r>
              <a:rPr lang="de-DE" sz="2200" b="0" dirty="0"/>
              <a:t> </a:t>
            </a:r>
            <a:r>
              <a:rPr lang="de-DE" sz="2200" b="0" dirty="0" err="1"/>
              <a:t>mass</a:t>
            </a:r>
            <a:r>
              <a:rPr lang="de-DE" sz="2200" b="0" dirty="0"/>
              <a:t> </a:t>
            </a:r>
            <a:r>
              <a:rPr lang="de-DE" sz="2200" b="0" dirty="0" err="1"/>
              <a:t>of</a:t>
            </a:r>
            <a:r>
              <a:rPr lang="de-DE" sz="2200" b="0" dirty="0"/>
              <a:t> </a:t>
            </a:r>
            <a:r>
              <a:rPr lang="de-DE" sz="2200" b="0" dirty="0" err="1"/>
              <a:t>stakeholders</a:t>
            </a:r>
            <a:r>
              <a:rPr lang="de-DE" sz="2200" b="0" dirty="0"/>
              <a:t> </a:t>
            </a:r>
            <a:r>
              <a:rPr lang="de-DE" sz="2200" b="0" dirty="0" err="1"/>
              <a:t>voluntarily</a:t>
            </a:r>
            <a:r>
              <a:rPr lang="de-DE" sz="2200" b="0" dirty="0"/>
              <a:t> </a:t>
            </a:r>
            <a:r>
              <a:rPr lang="de-DE" sz="2200" b="0" dirty="0" err="1"/>
              <a:t>choose</a:t>
            </a:r>
            <a:r>
              <a:rPr lang="de-DE" sz="2200" b="0" dirty="0"/>
              <a:t> </a:t>
            </a:r>
            <a:r>
              <a:rPr lang="de-DE" sz="2200" b="0" dirty="0" err="1"/>
              <a:t>for</a:t>
            </a:r>
            <a:r>
              <a:rPr lang="de-DE" sz="2200" b="0" dirty="0"/>
              <a:t> </a:t>
            </a:r>
            <a:r>
              <a:rPr lang="de-DE" sz="2200" b="0" dirty="0" err="1"/>
              <a:t>the</a:t>
            </a:r>
            <a:r>
              <a:rPr lang="de-DE" sz="2200" b="0" dirty="0"/>
              <a:t> same </a:t>
            </a:r>
            <a:r>
              <a:rPr lang="de-DE" sz="2200" b="0" dirty="0" err="1"/>
              <a:t>or</a:t>
            </a:r>
            <a:r>
              <a:rPr lang="de-DE" sz="2200" b="0" dirty="0"/>
              <a:t> </a:t>
            </a:r>
            <a:r>
              <a:rPr lang="de-DE" sz="2200" b="0" dirty="0" err="1"/>
              <a:t>compatible</a:t>
            </a:r>
            <a:r>
              <a:rPr lang="de-DE" sz="2200" b="0" dirty="0"/>
              <a:t> </a:t>
            </a:r>
            <a:r>
              <a:rPr lang="de-DE" sz="2200" b="0" dirty="0" err="1"/>
              <a:t>standards</a:t>
            </a:r>
            <a:r>
              <a:rPr lang="de-DE" sz="2200" b="0" dirty="0"/>
              <a:t> </a:t>
            </a:r>
            <a:r>
              <a:rPr lang="de-DE" sz="2200" b="0" dirty="0" err="1"/>
              <a:t>and</a:t>
            </a:r>
            <a:r>
              <a:rPr lang="de-DE" sz="2200" b="0" dirty="0"/>
              <a:t> </a:t>
            </a:r>
            <a:r>
              <a:rPr lang="de-DE" sz="2200" b="0" dirty="0" err="1" smtClean="0"/>
              <a:t>technologies</a:t>
            </a:r>
            <a:r>
              <a:rPr lang="de-DE" sz="2200" b="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200" b="0" dirty="0" err="1" smtClean="0"/>
              <a:t>Convergence</a:t>
            </a:r>
            <a:r>
              <a:rPr lang="de-DE" sz="2200" b="0" dirty="0" smtClean="0"/>
              <a:t> </a:t>
            </a:r>
            <a:r>
              <a:rPr lang="de-DE" sz="2200" b="0" dirty="0" err="1"/>
              <a:t>is</a:t>
            </a:r>
            <a:r>
              <a:rPr lang="de-DE" sz="2200" b="0" dirty="0"/>
              <a:t> </a:t>
            </a:r>
            <a:r>
              <a:rPr lang="de-DE" sz="2200" b="0" dirty="0" smtClean="0"/>
              <a:t>a </a:t>
            </a:r>
            <a:r>
              <a:rPr lang="de-DE" sz="2200" b="0" dirty="0" err="1"/>
              <a:t>bottom-up</a:t>
            </a:r>
            <a:r>
              <a:rPr lang="de-DE" sz="2200" b="0" dirty="0"/>
              <a:t> </a:t>
            </a:r>
            <a:r>
              <a:rPr lang="de-DE" sz="2200" b="0" dirty="0" err="1"/>
              <a:t>process</a:t>
            </a:r>
            <a:r>
              <a:rPr lang="de-DE" sz="2200" b="0" dirty="0"/>
              <a:t> </a:t>
            </a:r>
            <a:r>
              <a:rPr lang="de-DE" sz="2200" b="0" dirty="0" err="1"/>
              <a:t>involving</a:t>
            </a:r>
            <a:r>
              <a:rPr lang="de-DE" sz="2200" b="0" dirty="0"/>
              <a:t> </a:t>
            </a:r>
            <a:r>
              <a:rPr lang="de-DE" sz="2200" b="0" dirty="0" err="1"/>
              <a:t>complex</a:t>
            </a:r>
            <a:r>
              <a:rPr lang="de-DE" sz="2200" b="0" dirty="0"/>
              <a:t> </a:t>
            </a:r>
            <a:r>
              <a:rPr lang="de-DE" sz="2200" b="0" dirty="0" err="1"/>
              <a:t>decisions</a:t>
            </a:r>
            <a:r>
              <a:rPr lang="de-DE" sz="2200" b="0" dirty="0"/>
              <a:t> </a:t>
            </a:r>
            <a:r>
              <a:rPr lang="de-DE" sz="2200" b="0" dirty="0" err="1"/>
              <a:t>among</a:t>
            </a:r>
            <a:r>
              <a:rPr lang="de-DE" sz="2200" b="0" dirty="0"/>
              <a:t> multiple </a:t>
            </a:r>
            <a:r>
              <a:rPr lang="de-DE" sz="2200" b="0" dirty="0" err="1" smtClean="0"/>
              <a:t>stakeholders</a:t>
            </a:r>
            <a:r>
              <a:rPr lang="de-DE" sz="2200" b="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200" b="0" dirty="0" smtClean="0"/>
              <a:t>This </a:t>
            </a:r>
            <a:r>
              <a:rPr lang="de-DE" sz="2200" b="0" dirty="0" err="1"/>
              <a:t>makes</a:t>
            </a:r>
            <a:r>
              <a:rPr lang="de-DE" sz="2200" b="0" dirty="0"/>
              <a:t> </a:t>
            </a:r>
            <a:r>
              <a:rPr lang="de-DE" sz="2200" b="0" dirty="0" err="1"/>
              <a:t>convergence</a:t>
            </a:r>
            <a:r>
              <a:rPr lang="de-DE" sz="2200" b="0" dirty="0"/>
              <a:t> </a:t>
            </a:r>
            <a:r>
              <a:rPr lang="de-DE" sz="2200" b="0" dirty="0" err="1"/>
              <a:t>difficult</a:t>
            </a:r>
            <a:r>
              <a:rPr lang="de-DE" sz="2200" b="0" dirty="0"/>
              <a:t> </a:t>
            </a:r>
            <a:r>
              <a:rPr lang="de-DE" sz="2200" b="0" dirty="0" err="1"/>
              <a:t>to</a:t>
            </a:r>
            <a:r>
              <a:rPr lang="de-DE" sz="2200" b="0" dirty="0"/>
              <a:t> </a:t>
            </a:r>
            <a:r>
              <a:rPr lang="de-DE" sz="2200" b="0" dirty="0" err="1"/>
              <a:t>steer</a:t>
            </a:r>
            <a:r>
              <a:rPr lang="de-DE" sz="2200" b="0" dirty="0"/>
              <a:t> </a:t>
            </a:r>
            <a:r>
              <a:rPr lang="de-DE" sz="2200" b="0" dirty="0" err="1"/>
              <a:t>or</a:t>
            </a:r>
            <a:r>
              <a:rPr lang="de-DE" sz="2200" b="0" dirty="0"/>
              <a:t> </a:t>
            </a:r>
            <a:r>
              <a:rPr lang="de-DE" sz="2200" b="0" dirty="0" err="1"/>
              <a:t>even</a:t>
            </a:r>
            <a:r>
              <a:rPr lang="de-DE" sz="2200" b="0" dirty="0"/>
              <a:t> </a:t>
            </a:r>
            <a:r>
              <a:rPr lang="de-DE" sz="2200" b="0" dirty="0" err="1"/>
              <a:t>predict</a:t>
            </a:r>
            <a:r>
              <a:rPr lang="de-DE" sz="2200" b="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200" b="0" dirty="0" err="1" smtClean="0"/>
              <a:t>One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process</a:t>
            </a:r>
            <a:r>
              <a:rPr lang="de-DE" sz="2200" b="0" dirty="0" smtClean="0"/>
              <a:t>: FAIR CONVERGENCE MATRIX WORKING GROUP</a:t>
            </a:r>
            <a:endParaRPr lang="de-DE" sz="2200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8606236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 bwMode="auto">
          <a:xfrm>
            <a:off x="304800" y="6019800"/>
            <a:ext cx="10439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r>
              <a:rPr lang="en-US" sz="1600" dirty="0" smtClean="0">
                <a:latin typeface="+mj-lt"/>
              </a:rPr>
              <a:t>Ref: P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Wittenburg</a:t>
            </a:r>
            <a:r>
              <a:rPr lang="en-US" sz="1600" dirty="0">
                <a:latin typeface="+mj-lt"/>
              </a:rPr>
              <a:t> &amp; G. Strawn (2018</a:t>
            </a:r>
            <a:r>
              <a:rPr lang="en-US" sz="1600" dirty="0" smtClean="0">
                <a:latin typeface="+mj-lt"/>
              </a:rPr>
              <a:t>).Common </a:t>
            </a:r>
            <a:r>
              <a:rPr lang="en-US" sz="1600" dirty="0">
                <a:latin typeface="+mj-lt"/>
              </a:rPr>
              <a:t>Patterns in Revolutionary Infrastructures and Data. Available at: </a:t>
            </a:r>
            <a:r>
              <a:rPr lang="en-US" sz="1600" dirty="0">
                <a:latin typeface="+mj-lt"/>
                <a:hlinkClick r:id="rId3"/>
              </a:rPr>
              <a:t>https://</a:t>
            </a:r>
            <a:r>
              <a:rPr lang="en-US" sz="1600" dirty="0" smtClean="0">
                <a:latin typeface="+mj-lt"/>
                <a:hlinkClick r:id="rId3"/>
              </a:rPr>
              <a:t>www.rd-alliance.org/sites/default/files/Common_Patterns_in_Revolutionising_Infrastructures-final.pdf</a:t>
            </a:r>
            <a:endParaRPr lang="de-DE" sz="1600" kern="0" dirty="0" smtClean="0">
              <a:solidFill>
                <a:schemeClr val="accent5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925" y="799502"/>
            <a:ext cx="9634900" cy="62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9"/>
          <p:cNvSpPr txBox="1">
            <a:spLocks noGrp="1"/>
          </p:cNvSpPr>
          <p:nvPr>
            <p:ph type="title"/>
          </p:nvPr>
        </p:nvSpPr>
        <p:spPr>
          <a:xfrm>
            <a:off x="719999" y="228600"/>
            <a:ext cx="10752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de-DE" sz="2800" dirty="0" smtClean="0">
                <a:solidFill>
                  <a:schemeClr val="bg1"/>
                </a:solidFill>
              </a:rPr>
              <a:t>CONVERGENCE MATRIX AND FAIR IMPLEMENTATION PROFILES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9</a:t>
            </a:fld>
            <a:endParaRPr lang="cs-CZ"/>
          </a:p>
        </p:txBody>
      </p:sp>
      <p:grpSp>
        <p:nvGrpSpPr>
          <p:cNvPr id="4" name="Gruppieren 3"/>
          <p:cNvGrpSpPr/>
          <p:nvPr/>
        </p:nvGrpSpPr>
        <p:grpSpPr>
          <a:xfrm>
            <a:off x="1752600" y="2286000"/>
            <a:ext cx="9220200" cy="2901043"/>
            <a:chOff x="3276600" y="2286000"/>
            <a:chExt cx="7696200" cy="3200400"/>
          </a:xfrm>
        </p:grpSpPr>
        <p:sp>
          <p:nvSpPr>
            <p:cNvPr id="3" name="Rechteck 2"/>
            <p:cNvSpPr/>
            <p:nvPr/>
          </p:nvSpPr>
          <p:spPr bwMode="auto">
            <a:xfrm>
              <a:off x="3276600" y="2286000"/>
              <a:ext cx="7696200" cy="3200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" name="Titel 1"/>
            <p:cNvSpPr txBox="1">
              <a:spLocks/>
            </p:cNvSpPr>
            <p:nvPr/>
          </p:nvSpPr>
          <p:spPr>
            <a:xfrm>
              <a:off x="3505200" y="2538189"/>
              <a:ext cx="7467600" cy="2719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>
              <a:lvl1pPr lvl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None/>
                <a:defRPr sz="2500" b="1" cap="none" baseline="0">
                  <a:solidFill>
                    <a:srgbClr val="005A83"/>
                  </a:solidFill>
                  <a:latin typeface="+mj-lt"/>
                  <a:ea typeface="+mj-ea"/>
                  <a:cs typeface="+mj-cs"/>
                </a:defRPr>
              </a:lvl1pPr>
              <a:lvl2pPr lvl="1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None/>
                <a:defRPr sz="2500" b="1">
                  <a:solidFill>
                    <a:srgbClr val="005A83"/>
                  </a:solidFill>
                  <a:latin typeface="Asap" pitchFamily="2" charset="0"/>
                </a:defRPr>
              </a:lvl2pPr>
              <a:lvl3pPr lvl="2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None/>
                <a:defRPr sz="2500" b="1">
                  <a:solidFill>
                    <a:srgbClr val="005A83"/>
                  </a:solidFill>
                  <a:latin typeface="Asap" pitchFamily="2" charset="0"/>
                </a:defRPr>
              </a:lvl3pPr>
              <a:lvl4pPr lvl="3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None/>
                <a:defRPr sz="2500" b="1">
                  <a:solidFill>
                    <a:srgbClr val="005A83"/>
                  </a:solidFill>
                  <a:latin typeface="Asap" pitchFamily="2" charset="0"/>
                </a:defRPr>
              </a:lvl4pPr>
              <a:lvl5pPr lvl="4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None/>
                <a:defRPr sz="2500" b="1">
                  <a:solidFill>
                    <a:srgbClr val="005A83"/>
                  </a:solidFill>
                  <a:latin typeface="Asap" pitchFamily="2" charset="0"/>
                </a:defRPr>
              </a:lvl5pPr>
              <a:lvl6pPr marL="457178" lvl="5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None/>
                <a:defRPr sz="3300">
                  <a:solidFill>
                    <a:srgbClr val="791F6D"/>
                  </a:solidFill>
                  <a:latin typeface="Trebuchet MS" pitchFamily="34" charset="0"/>
                </a:defRPr>
              </a:lvl6pPr>
              <a:lvl7pPr marL="914354" lvl="6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None/>
                <a:defRPr sz="3300">
                  <a:solidFill>
                    <a:srgbClr val="791F6D"/>
                  </a:solidFill>
                  <a:latin typeface="Trebuchet MS" pitchFamily="34" charset="0"/>
                </a:defRPr>
              </a:lvl7pPr>
              <a:lvl8pPr marL="1371532" lvl="7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None/>
                <a:defRPr sz="3300">
                  <a:solidFill>
                    <a:srgbClr val="791F6D"/>
                  </a:solidFill>
                  <a:latin typeface="Trebuchet MS" pitchFamily="34" charset="0"/>
                </a:defRPr>
              </a:lvl8pPr>
              <a:lvl9pPr marL="1828709" lvl="8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None/>
                <a:defRPr sz="3300">
                  <a:solidFill>
                    <a:srgbClr val="791F6D"/>
                  </a:solidFill>
                  <a:latin typeface="Trebuchet MS" pitchFamily="34" charset="0"/>
                </a:defRPr>
              </a:lvl9pPr>
            </a:lstStyle>
            <a:p>
              <a:r>
                <a:rPr lang="en-US" sz="2000" kern="0" dirty="0" smtClean="0">
                  <a:solidFill>
                    <a:schemeClr val="bg1"/>
                  </a:solidFill>
                </a:rPr>
                <a:t>Example: Convergence on FAIR Data Trains: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000" b="0" dirty="0">
                  <a:solidFill>
                    <a:schemeClr val="bg1"/>
                  </a:solidFill>
                </a:rPr>
                <a:t>Meeting December </a:t>
              </a:r>
              <a:r>
                <a:rPr lang="en-US" sz="2000" b="0" dirty="0" smtClean="0">
                  <a:solidFill>
                    <a:schemeClr val="bg1"/>
                  </a:solidFill>
                </a:rPr>
                <a:t>2019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000" b="0" dirty="0" smtClean="0">
                  <a:solidFill>
                    <a:schemeClr val="bg1"/>
                  </a:solidFill>
                </a:rPr>
                <a:t>visualizing </a:t>
              </a:r>
              <a:r>
                <a:rPr lang="en-US" sz="2000" b="0" dirty="0">
                  <a:solidFill>
                    <a:schemeClr val="bg1"/>
                  </a:solidFill>
                </a:rPr>
                <a:t>choices &amp; challenges and the principles </a:t>
              </a:r>
              <a:r>
                <a:rPr lang="en-US" sz="2000" b="0" dirty="0" smtClean="0">
                  <a:solidFill>
                    <a:schemeClr val="bg1"/>
                  </a:solidFill>
                </a:rPr>
                <a:t>that are referred to: F</a:t>
              </a:r>
              <a:r>
                <a:rPr lang="en-US" sz="2000" b="0" dirty="0">
                  <a:solidFill>
                    <a:schemeClr val="bg1"/>
                  </a:solidFill>
                </a:rPr>
                <a:t>, A, I or </a:t>
              </a:r>
              <a:r>
                <a:rPr lang="en-US" sz="2000" b="0" dirty="0" smtClean="0">
                  <a:solidFill>
                    <a:schemeClr val="bg1"/>
                  </a:solidFill>
                </a:rPr>
                <a:t>R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000" b="0" dirty="0" smtClean="0">
                  <a:solidFill>
                    <a:schemeClr val="bg1"/>
                  </a:solidFill>
                </a:rPr>
                <a:t>A </a:t>
              </a:r>
              <a:r>
                <a:rPr lang="en-US" sz="2000" b="0" dirty="0">
                  <a:solidFill>
                    <a:schemeClr val="bg1"/>
                  </a:solidFill>
                </a:rPr>
                <a:t>choice for one might be a challenge for the other, groups can learn from each </a:t>
              </a:r>
              <a:r>
                <a:rPr lang="en-US" sz="2000" b="0" dirty="0" smtClean="0">
                  <a:solidFill>
                    <a:schemeClr val="bg1"/>
                  </a:solidFill>
                </a:rPr>
                <a:t>other</a:t>
              </a:r>
            </a:p>
            <a:p>
              <a:r>
                <a:rPr lang="en-US" sz="2000" b="0" kern="0" dirty="0" smtClean="0">
                  <a:solidFill>
                    <a:schemeClr val="bg1"/>
                  </a:solidFill>
                </a:rPr>
                <a:t>Contact: Oya Beyan, Personal Health Train Implementation Network</a:t>
              </a:r>
              <a:endParaRPr lang="en-US" sz="2400" kern="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15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FAIR">
  <a:themeElements>
    <a:clrScheme name="GOFAIR">
      <a:dk1>
        <a:srgbClr val="4B4B4B"/>
      </a:dk1>
      <a:lt1>
        <a:srgbClr val="FFFFFF"/>
      </a:lt1>
      <a:dk2>
        <a:srgbClr val="1288E0"/>
      </a:dk2>
      <a:lt2>
        <a:srgbClr val="FFFFFF"/>
      </a:lt2>
      <a:accent1>
        <a:srgbClr val="00518E"/>
      </a:accent1>
      <a:accent2>
        <a:srgbClr val="EFC700"/>
      </a:accent2>
      <a:accent3>
        <a:srgbClr val="023333"/>
      </a:accent3>
      <a:accent4>
        <a:srgbClr val="D2D2D2"/>
      </a:accent4>
      <a:accent5>
        <a:srgbClr val="7D7D7D"/>
      </a:accent5>
      <a:accent6>
        <a:srgbClr val="80D7E3"/>
      </a:accent6>
      <a:hlink>
        <a:srgbClr val="4B4B4B"/>
      </a:hlink>
      <a:folHlink>
        <a:srgbClr val="004E54"/>
      </a:folHlink>
    </a:clrScheme>
    <a:fontScheme name="GOFAI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rtlCol="0">
        <a:noAutofit/>
      </a:bodyPr>
      <a:lstStyle>
        <a:defPPr>
          <a:defRPr sz="1800" kern="0" smtClean="0">
            <a:solidFill>
              <a:schemeClr val="accent5"/>
            </a:solidFill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OFAIR" id="{97C74A65-D9FF-492C-8F72-8DBC0874EE95}" vid="{A26A3135-552A-42A5-AF48-06393AFAB97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GOFAIR</Template>
  <TotalTime>0</TotalTime>
  <Words>720</Words>
  <Application>Microsoft Office PowerPoint</Application>
  <PresentationFormat>Breitbild</PresentationFormat>
  <Paragraphs>102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Asap</vt:lpstr>
      <vt:lpstr>Tahoma</vt:lpstr>
      <vt:lpstr>Times</vt:lpstr>
      <vt:lpstr>Trebuchet MS</vt:lpstr>
      <vt:lpstr>Wingdings</vt:lpstr>
      <vt:lpstr>GOFAIR</vt:lpstr>
      <vt:lpstr>GO FAIR Initiative</vt:lpstr>
      <vt:lpstr>Agenda</vt:lpstr>
      <vt:lpstr>GO FAIR Initiative</vt:lpstr>
      <vt:lpstr>Who is “GO FAIR”? </vt:lpstr>
      <vt:lpstr>Who is “GO FAIR”? </vt:lpstr>
      <vt:lpstr>GO FAIR International Support and Coordination Office</vt:lpstr>
      <vt:lpstr>IMPLEMENTATION NETWORKS</vt:lpstr>
      <vt:lpstr>Topic 2020: FAIR Convergence</vt:lpstr>
      <vt:lpstr>CONVERGENCE MATRIX AND FAIR IMPLEMENTATION PROFILES</vt:lpstr>
      <vt:lpstr>Convergence Topics of Implementation networks</vt:lpstr>
      <vt:lpstr>Planned Events and workshops for 2020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GOFAIR</dc:title>
  <dc:subject>GOFAIR</dc:subject>
  <dc:creator/>
  <cp:keywords>GOFAIR</cp:keywords>
  <cp:lastModifiedBy/>
  <cp:revision>1</cp:revision>
  <dcterms:created xsi:type="dcterms:W3CDTF">2012-05-23T13:11:19Z</dcterms:created>
  <dcterms:modified xsi:type="dcterms:W3CDTF">2020-02-27T10:43:07Z</dcterms:modified>
</cp:coreProperties>
</file>