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9" r:id="rId2"/>
  </p:sldMasterIdLst>
  <p:notesMasterIdLst>
    <p:notesMasterId r:id="rId39"/>
  </p:notesMasterIdLst>
  <p:sldIdLst>
    <p:sldId id="257" r:id="rId3"/>
    <p:sldId id="480" r:id="rId4"/>
    <p:sldId id="481" r:id="rId5"/>
    <p:sldId id="482" r:id="rId6"/>
    <p:sldId id="483" r:id="rId7"/>
    <p:sldId id="284" r:id="rId8"/>
    <p:sldId id="285" r:id="rId9"/>
    <p:sldId id="485" r:id="rId10"/>
    <p:sldId id="262" r:id="rId11"/>
    <p:sldId id="258" r:id="rId12"/>
    <p:sldId id="263" r:id="rId13"/>
    <p:sldId id="453" r:id="rId14"/>
    <p:sldId id="274" r:id="rId15"/>
    <p:sldId id="451" r:id="rId16"/>
    <p:sldId id="265" r:id="rId17"/>
    <p:sldId id="268" r:id="rId18"/>
    <p:sldId id="269" r:id="rId19"/>
    <p:sldId id="277" r:id="rId20"/>
    <p:sldId id="276" r:id="rId21"/>
    <p:sldId id="278" r:id="rId22"/>
    <p:sldId id="463" r:id="rId23"/>
    <p:sldId id="272" r:id="rId24"/>
    <p:sldId id="271" r:id="rId25"/>
    <p:sldId id="464" r:id="rId26"/>
    <p:sldId id="471" r:id="rId27"/>
    <p:sldId id="475" r:id="rId28"/>
    <p:sldId id="477" r:id="rId29"/>
    <p:sldId id="479" r:id="rId30"/>
    <p:sldId id="478" r:id="rId31"/>
    <p:sldId id="489" r:id="rId32"/>
    <p:sldId id="290" r:id="rId33"/>
    <p:sldId id="260" r:id="rId34"/>
    <p:sldId id="486" r:id="rId35"/>
    <p:sldId id="487" r:id="rId36"/>
    <p:sldId id="488" r:id="rId37"/>
    <p:sldId id="46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85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60"/>
    <p:restoredTop sz="94663"/>
  </p:normalViewPr>
  <p:slideViewPr>
    <p:cSldViewPr snapToGrid="0" snapToObjects="1">
      <p:cViewPr varScale="1">
        <p:scale>
          <a:sx n="124" d="100"/>
          <a:sy n="124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784F4-1767-5C48-9260-220870B6A0AC}" type="datetimeFigureOut">
              <a:rPr lang="de-DE" smtClean="0"/>
              <a:t>27.02.20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32F0-4886-9944-AA9B-0423E3953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51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32F0-4886-9944-AA9B-0423E3953B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48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836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158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956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71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000375" y="0"/>
            <a:ext cx="6143625" cy="214313"/>
          </a:xfrm>
          <a:prstGeom prst="rect">
            <a:avLst/>
          </a:prstGeom>
          <a:solidFill>
            <a:srgbClr val="C6C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2786063" cy="214313"/>
          </a:xfrm>
          <a:prstGeom prst="rect">
            <a:avLst/>
          </a:prstGeom>
          <a:solidFill>
            <a:srgbClr val="01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2" descr="D:\ARCHIV\Logos\Projekte\Interne\HITS\HITS_RGB_en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770" y="332656"/>
            <a:ext cx="4297724" cy="15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0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419872" y="6381328"/>
            <a:ext cx="2895600" cy="2524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81328"/>
            <a:ext cx="1224135" cy="247888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6270890"/>
            <a:ext cx="928925" cy="5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2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0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908720"/>
            <a:ext cx="38100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38100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2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6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6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42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7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48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86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39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4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908720"/>
            <a:ext cx="7772400" cy="50405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041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27788" y="332656"/>
            <a:ext cx="2032000" cy="5688632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7025" y="332656"/>
            <a:ext cx="5948363" cy="568863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9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025" y="332061"/>
            <a:ext cx="8132763" cy="36063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836712"/>
            <a:ext cx="7772400" cy="5184576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9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A7CCC19B-8F94-FB44-B80E-A5B7DB2992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844824"/>
            <a:ext cx="8229600" cy="341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B84716"/>
              </a:buClr>
              <a:buSzPts val="2200"/>
              <a:buFont typeface="Arimo"/>
              <a:buChar char="›"/>
              <a:defRPr sz="22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B84716"/>
              </a:buClr>
              <a:buSzPts val="1800"/>
              <a:buFont typeface="Arimo"/>
              <a:buChar char="›"/>
              <a:defRPr sz="18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B84716"/>
              </a:buClr>
              <a:buSzPts val="1600"/>
              <a:buFont typeface="Arimo"/>
              <a:buChar char="›"/>
              <a:defRPr sz="16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11;p1">
            <a:extLst>
              <a:ext uri="{FF2B5EF4-FFF2-40B4-BE49-F238E27FC236}">
                <a16:creationId xmlns:a16="http://schemas.microsoft.com/office/drawing/2014/main" id="{5ED41DBA-D379-F84B-B21F-91AFEE2ACC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72400" y="6453336"/>
            <a:ext cx="514400" cy="2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266415DE-A4B7-0247-A86A-C41A3F8A53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059" y="1052736"/>
            <a:ext cx="8229600" cy="50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8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8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8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8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8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8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8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8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58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1" name="Google Shape;15;p1">
            <a:extLst>
              <a:ext uri="{FF2B5EF4-FFF2-40B4-BE49-F238E27FC236}">
                <a16:creationId xmlns:a16="http://schemas.microsoft.com/office/drawing/2014/main" id="{AD5308A2-C49D-7C4F-A0B8-4ECD23EF2DE8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360" y="188640"/>
            <a:ext cx="799458" cy="543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6;p1">
            <a:extLst>
              <a:ext uri="{FF2B5EF4-FFF2-40B4-BE49-F238E27FC236}">
                <a16:creationId xmlns:a16="http://schemas.microsoft.com/office/drawing/2014/main" id="{1029A8D8-55C0-264C-8C14-201AE316D880}"/>
              </a:ext>
            </a:extLst>
          </p:cNvPr>
          <p:cNvSpPr txBox="1"/>
          <p:nvPr userDrawn="1"/>
        </p:nvSpPr>
        <p:spPr>
          <a:xfrm>
            <a:off x="519194" y="6453336"/>
            <a:ext cx="16081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B2B2B2"/>
                </a:solidFill>
                <a:latin typeface="Batang"/>
                <a:ea typeface="Batang"/>
                <a:cs typeface="Batang"/>
                <a:sym typeface="Batang"/>
              </a:rPr>
              <a:t>© </a:t>
            </a:r>
            <a:r>
              <a:rPr lang="en-GB" sz="900" b="0" i="0" u="none" strike="noStrike" cap="none" dirty="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EU-STANDS4PM - 2019 </a:t>
            </a:r>
            <a:endParaRPr sz="900" dirty="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64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930" y="115760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1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>
  <p:cSld name="1_Titelfoli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172400" y="6453336"/>
            <a:ext cx="5145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/>
              <a:t>‹Nr.›</a:t>
            </a:fld>
            <a:endParaRPr/>
          </a:p>
        </p:txBody>
      </p:sp>
      <p:cxnSp>
        <p:nvCxnSpPr>
          <p:cNvPr id="65" name="Google Shape;65;p11"/>
          <p:cNvCxnSpPr/>
          <p:nvPr/>
        </p:nvCxnSpPr>
        <p:spPr>
          <a:xfrm>
            <a:off x="-16572" y="1556792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11"/>
          <p:cNvCxnSpPr/>
          <p:nvPr/>
        </p:nvCxnSpPr>
        <p:spPr>
          <a:xfrm>
            <a:off x="-16572" y="4421494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1"/>
          <p:cNvSpPr txBox="1"/>
          <p:nvPr/>
        </p:nvSpPr>
        <p:spPr>
          <a:xfrm>
            <a:off x="395536" y="6438528"/>
            <a:ext cx="1608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B2B2B2"/>
                </a:solidFill>
                <a:latin typeface="Batang"/>
                <a:ea typeface="Batang"/>
                <a:cs typeface="Batang"/>
                <a:sym typeface="Batang"/>
              </a:rPr>
              <a:t>© </a:t>
            </a:r>
            <a:r>
              <a:rPr lang="en-GB" sz="9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EU-STANDS4PM - 2019 </a:t>
            </a:r>
            <a:endParaRPr sz="9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4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1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8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32E3-9D08-450E-B75E-449FEB126F9D}" type="datetimeFigureOut">
              <a:rPr lang="de-DE" smtClean="0"/>
              <a:t>27.02.20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69B3-65B9-422B-BBA0-89DB62D096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77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;p1">
            <a:extLst>
              <a:ext uri="{FF2B5EF4-FFF2-40B4-BE49-F238E27FC236}">
                <a16:creationId xmlns:a16="http://schemas.microsoft.com/office/drawing/2014/main" id="{7BDFFA25-1462-4748-9475-1813F5388F90}"/>
              </a:ext>
            </a:extLst>
          </p:cNvPr>
          <p:cNvSpPr txBox="1">
            <a:spLocks/>
          </p:cNvSpPr>
          <p:nvPr userDrawn="1"/>
        </p:nvSpPr>
        <p:spPr>
          <a:xfrm>
            <a:off x="8172400" y="6453336"/>
            <a:ext cx="514400" cy="2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2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2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2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2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2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2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2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2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2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0" name="Google Shape;15;p1">
            <a:extLst>
              <a:ext uri="{FF2B5EF4-FFF2-40B4-BE49-F238E27FC236}">
                <a16:creationId xmlns:a16="http://schemas.microsoft.com/office/drawing/2014/main" id="{48B54C1F-F6D6-3A40-96F0-4E5F18DCCFD1}"/>
              </a:ext>
            </a:extLst>
          </p:cNvPr>
          <p:cNvPicPr preferRelativeResize="0"/>
          <p:nvPr userDrawn="1"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453" y="6219326"/>
            <a:ext cx="696081" cy="49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" descr="C:\Users\vogel\Desktop\HITS_RGB_2dt.jpg">
            <a:extLst>
              <a:ext uri="{FF2B5EF4-FFF2-40B4-BE49-F238E27FC236}">
                <a16:creationId xmlns:a16="http://schemas.microsoft.com/office/drawing/2014/main" id="{5A8D77D9-DA9E-4949-8050-C63DB7D43F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414" y="0"/>
            <a:ext cx="1080120" cy="7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0B484C1-B346-C44B-A799-FABECCCA1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617" y="6219326"/>
            <a:ext cx="2214810" cy="4680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9E6906-EF21-FB42-94B5-DA46E9CF00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26" y="144333"/>
            <a:ext cx="1964720" cy="6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61" r:id="rId2"/>
    <p:sldLayoutId id="2147483672" r:id="rId3"/>
    <p:sldLayoutId id="2147483665" r:id="rId4"/>
    <p:sldLayoutId id="2147483666" r:id="rId5"/>
    <p:sldLayoutId id="2147483673" r:id="rId6"/>
    <p:sldLayoutId id="2147483704" r:id="rId7"/>
    <p:sldLayoutId id="2147483705" r:id="rId8"/>
    <p:sldLayoutId id="21474837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08720"/>
            <a:ext cx="77724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7025" y="332334"/>
            <a:ext cx="81327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3000375" y="0"/>
            <a:ext cx="6143625" cy="214313"/>
          </a:xfrm>
          <a:prstGeom prst="rect">
            <a:avLst/>
          </a:prstGeom>
          <a:solidFill>
            <a:srgbClr val="C6C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2786063" cy="214313"/>
          </a:xfrm>
          <a:prstGeom prst="rect">
            <a:avLst/>
          </a:prstGeom>
          <a:solidFill>
            <a:srgbClr val="01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296" name="Picture 3" descr="C:\Users\vogel\Desktop\HITS_RGB_2dt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713" y="6127750"/>
            <a:ext cx="9604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64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hyperlink" Target="https://fairsharing.org/collection/ComputationalModelingCOMBINE" TargetMode="External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g"/><Relationship Id="rId18" Type="http://schemas.openxmlformats.org/officeDocument/2006/relationships/image" Target="../media/image100.jpeg"/><Relationship Id="rId3" Type="http://schemas.openxmlformats.org/officeDocument/2006/relationships/image" Target="../media/image85.png"/><Relationship Id="rId21" Type="http://schemas.openxmlformats.org/officeDocument/2006/relationships/hyperlink" Target="http://www.cen.eu/cen/" TargetMode="External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17" Type="http://schemas.openxmlformats.org/officeDocument/2006/relationships/image" Target="../media/image99.gif"/><Relationship Id="rId2" Type="http://schemas.openxmlformats.org/officeDocument/2006/relationships/image" Target="../media/image84.png"/><Relationship Id="rId16" Type="http://schemas.openxmlformats.org/officeDocument/2006/relationships/image" Target="../media/image98.gif"/><Relationship Id="rId20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jpg"/><Relationship Id="rId24" Type="http://schemas.microsoft.com/office/2007/relationships/hdphoto" Target="../media/hdphoto1.wdp"/><Relationship Id="rId5" Type="http://schemas.openxmlformats.org/officeDocument/2006/relationships/image" Target="../media/image87.png"/><Relationship Id="rId15" Type="http://schemas.openxmlformats.org/officeDocument/2006/relationships/image" Target="../media/image97.gif"/><Relationship Id="rId23" Type="http://schemas.openxmlformats.org/officeDocument/2006/relationships/image" Target="../media/image103.png"/><Relationship Id="rId10" Type="http://schemas.openxmlformats.org/officeDocument/2006/relationships/image" Target="../media/image92.jpeg"/><Relationship Id="rId19" Type="http://schemas.openxmlformats.org/officeDocument/2006/relationships/image" Target="../media/image101.jpeg"/><Relationship Id="rId4" Type="http://schemas.openxmlformats.org/officeDocument/2006/relationships/image" Target="../media/image86.png"/><Relationship Id="rId9" Type="http://schemas.openxmlformats.org/officeDocument/2006/relationships/image" Target="../media/image91.jpeg"/><Relationship Id="rId14" Type="http://schemas.openxmlformats.org/officeDocument/2006/relationships/image" Target="../media/image96.jpg"/><Relationship Id="rId22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jpeg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12.jpeg"/><Relationship Id="rId7" Type="http://schemas.openxmlformats.org/officeDocument/2006/relationships/image" Target="../media/image13.gif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gif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9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4.tiff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fair4health.eu/en/newsletter" TargetMode="External"/><Relationship Id="rId4" Type="http://schemas.openxmlformats.org/officeDocument/2006/relationships/image" Target="../media/image12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5.jpe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11.png"/><Relationship Id="rId2" Type="http://schemas.openxmlformats.org/officeDocument/2006/relationships/image" Target="../media/image19.jpeg"/><Relationship Id="rId16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18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14.tiff"/><Relationship Id="rId2" Type="http://schemas.openxmlformats.org/officeDocument/2006/relationships/image" Target="../media/image19.jpeg"/><Relationship Id="rId16" Type="http://schemas.openxmlformats.org/officeDocument/2006/relationships/image" Target="../media/image57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1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2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wmf"/><Relationship Id="rId10" Type="http://schemas.openxmlformats.org/officeDocument/2006/relationships/image" Target="../media/image66.png"/><Relationship Id="rId4" Type="http://schemas.openxmlformats.org/officeDocument/2006/relationships/image" Target="../media/image20.png"/><Relationship Id="rId9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tiff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tif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22">
            <a:extLst>
              <a:ext uri="{FF2B5EF4-FFF2-40B4-BE49-F238E27FC236}">
                <a16:creationId xmlns:a16="http://schemas.microsoft.com/office/drawing/2014/main" id="{E5E55339-68EC-F042-B3A6-5DFC97ACFD62}"/>
              </a:ext>
            </a:extLst>
          </p:cNvPr>
          <p:cNvSpPr txBox="1"/>
          <p:nvPr/>
        </p:nvSpPr>
        <p:spPr>
          <a:xfrm>
            <a:off x="503550" y="1752869"/>
            <a:ext cx="8136900" cy="18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B84716"/>
              </a:buClr>
              <a:buSzPts val="1800"/>
            </a:pPr>
            <a:r>
              <a:rPr lang="de-DE" sz="4800" b="1" dirty="0">
                <a:solidFill>
                  <a:srgbClr val="35485D"/>
                </a:solidFill>
              </a:rPr>
              <a:t>FAIR Data </a:t>
            </a:r>
            <a:r>
              <a:rPr lang="de-DE" sz="4800" b="1" dirty="0" err="1">
                <a:solidFill>
                  <a:srgbClr val="35485D"/>
                </a:solidFill>
              </a:rPr>
              <a:t>Infrastructures</a:t>
            </a:r>
            <a:r>
              <a:rPr lang="de-DE" sz="4800" b="1" dirty="0">
                <a:solidFill>
                  <a:srgbClr val="35485D"/>
                </a:solidFill>
              </a:rPr>
              <a:t> </a:t>
            </a:r>
            <a:r>
              <a:rPr lang="de-DE" sz="4800" b="1" dirty="0" err="1">
                <a:solidFill>
                  <a:srgbClr val="35485D"/>
                </a:solidFill>
              </a:rPr>
              <a:t>for</a:t>
            </a:r>
            <a:r>
              <a:rPr lang="de-DE" sz="4800" b="1" dirty="0">
                <a:solidFill>
                  <a:srgbClr val="35485D"/>
                </a:solidFill>
              </a:rPr>
              <a:t> Biomedical Research</a:t>
            </a:r>
          </a:p>
          <a:p>
            <a:pPr lvl="0" algn="ctr">
              <a:buClr>
                <a:srgbClr val="B84716"/>
              </a:buClr>
              <a:buSzPts val="1800"/>
            </a:pPr>
            <a:endParaRPr lang="de-DE" sz="3600" b="1" dirty="0">
              <a:solidFill>
                <a:srgbClr val="002060"/>
              </a:solidFill>
            </a:endParaRPr>
          </a:p>
          <a:p>
            <a:pPr lvl="0" algn="ctr">
              <a:buClr>
                <a:srgbClr val="B84716"/>
              </a:buClr>
              <a:buSzPts val="1800"/>
            </a:pPr>
            <a:endParaRPr lang="en-GB"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4716"/>
              </a:buClr>
              <a:buSzPts val="1400"/>
              <a:buFont typeface="Arimo"/>
              <a:buNone/>
            </a:pPr>
            <a:r>
              <a:rPr lang="en-GB" sz="3200" b="1" dirty="0">
                <a:solidFill>
                  <a:srgbClr val="35485D"/>
                </a:solidFill>
              </a:rPr>
              <a:t>Martin </a:t>
            </a:r>
            <a:r>
              <a:rPr lang="en-GB" sz="3200" b="1" dirty="0" err="1">
                <a:solidFill>
                  <a:srgbClr val="35485D"/>
                </a:solidFill>
              </a:rPr>
              <a:t>Golebiewski</a:t>
            </a:r>
            <a:endParaRPr lang="en-GB" sz="2000" b="1" dirty="0">
              <a:solidFill>
                <a:srgbClr val="35485D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4716"/>
              </a:buClr>
              <a:buSzPts val="1400"/>
              <a:buFont typeface="Arimo"/>
              <a:buNone/>
            </a:pPr>
            <a:r>
              <a:rPr lang="en-GB" sz="2400" b="1" dirty="0">
                <a:solidFill>
                  <a:srgbClr val="35485D"/>
                </a:solidFill>
              </a:rPr>
              <a:t>HITS gGmbH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4716"/>
              </a:buClr>
              <a:buSzPts val="1400"/>
              <a:buFont typeface="Arimo"/>
              <a:buNone/>
            </a:pPr>
            <a:r>
              <a:rPr lang="en-GB" sz="2400" b="1" dirty="0">
                <a:solidFill>
                  <a:srgbClr val="35485D"/>
                </a:solidFill>
              </a:rPr>
              <a:t>Heidelberg (Germany)</a:t>
            </a:r>
          </a:p>
          <a:p>
            <a:pPr lvl="0" algn="ctr">
              <a:buClr>
                <a:srgbClr val="B84716"/>
              </a:buClr>
              <a:buSzPts val="1400"/>
            </a:pPr>
            <a:r>
              <a:rPr lang="en-GB" sz="2400" b="1" dirty="0" err="1">
                <a:solidFill>
                  <a:srgbClr val="35485D"/>
                </a:solidFill>
              </a:rPr>
              <a:t>martin.golebiewski@h-its.org</a:t>
            </a:r>
            <a:endParaRPr sz="2400" b="1" dirty="0">
              <a:solidFill>
                <a:srgbClr val="35485D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4716"/>
              </a:buClr>
              <a:buSzPts val="1400"/>
              <a:buFont typeface="Arimo"/>
              <a:buNone/>
            </a:pPr>
            <a:endParaRPr sz="1400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D:\ARCHIV\Logos\Projekte\Interne\HITS\HITS_RGB_eng.jpg">
            <a:extLst>
              <a:ext uri="{FF2B5EF4-FFF2-40B4-BE49-F238E27FC236}">
                <a16:creationId xmlns:a16="http://schemas.microsoft.com/office/drawing/2014/main" id="{355FE980-3528-F842-8AB8-412B0B3D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796" y="0"/>
            <a:ext cx="4300483" cy="156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Screen Shot 2016-06-14 at 14.58.04.png">
            <a:extLst>
              <a:ext uri="{FF2B5EF4-FFF2-40B4-BE49-F238E27FC236}">
                <a16:creationId xmlns:a16="http://schemas.microsoft.com/office/drawing/2014/main" id="{2BF5384F-EF8C-974E-94EA-9CAE4FBFC7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50" y="4163095"/>
            <a:ext cx="1269009" cy="1026743"/>
          </a:xfrm>
          <a:prstGeom prst="rect">
            <a:avLst/>
          </a:prstGeom>
        </p:spPr>
      </p:pic>
      <p:grpSp>
        <p:nvGrpSpPr>
          <p:cNvPr id="6" name="Group 1">
            <a:extLst>
              <a:ext uri="{FF2B5EF4-FFF2-40B4-BE49-F238E27FC236}">
                <a16:creationId xmlns:a16="http://schemas.microsoft.com/office/drawing/2014/main" id="{E72EA744-A3BA-7241-9006-297096FC983F}"/>
              </a:ext>
            </a:extLst>
          </p:cNvPr>
          <p:cNvGrpSpPr/>
          <p:nvPr/>
        </p:nvGrpSpPr>
        <p:grpSpPr>
          <a:xfrm>
            <a:off x="303178" y="6236811"/>
            <a:ext cx="1878048" cy="432048"/>
            <a:chOff x="9345716" y="6130926"/>
            <a:chExt cx="2311642" cy="536575"/>
          </a:xfrm>
        </p:grpSpPr>
        <p:pic>
          <p:nvPicPr>
            <p:cNvPr id="7" name="Bild 7">
              <a:extLst>
                <a:ext uri="{FF2B5EF4-FFF2-40B4-BE49-F238E27FC236}">
                  <a16:creationId xmlns:a16="http://schemas.microsoft.com/office/drawing/2014/main" id="{DAEF02C8-9AF2-D84C-91F0-056A98C28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Bild 8">
              <a:extLst>
                <a:ext uri="{FF2B5EF4-FFF2-40B4-BE49-F238E27FC236}">
                  <a16:creationId xmlns:a16="http://schemas.microsoft.com/office/drawing/2014/main" id="{1C53734A-92BD-CD40-9E78-443832006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3" descr="iso-logo-print.gif">
            <a:extLst>
              <a:ext uri="{FF2B5EF4-FFF2-40B4-BE49-F238E27FC236}">
                <a16:creationId xmlns:a16="http://schemas.microsoft.com/office/drawing/2014/main" id="{F3AE09D3-BD26-C44D-82EA-962FEEBB70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840" y="4163095"/>
            <a:ext cx="1215610" cy="10267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EB57E60-5D63-BF4D-8644-3AA2262A8C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21" y="140271"/>
            <a:ext cx="3302259" cy="1041722"/>
          </a:xfrm>
          <a:prstGeom prst="rect">
            <a:avLst/>
          </a:prstGeom>
        </p:spPr>
      </p:pic>
      <p:pic>
        <p:nvPicPr>
          <p:cNvPr id="11" name="Bild 7">
            <a:extLst>
              <a:ext uri="{FF2B5EF4-FFF2-40B4-BE49-F238E27FC236}">
                <a16:creationId xmlns:a16="http://schemas.microsoft.com/office/drawing/2014/main" id="{511E1957-37AA-7C49-8FA8-24BE14E7F9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123" y="6223301"/>
            <a:ext cx="1622791" cy="4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70F5DCF-F529-0742-A6CC-73D3CBC62771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565FFE-D2A7-364D-AEA3-8903C4BAB698}"/>
              </a:ext>
            </a:extLst>
          </p:cNvPr>
          <p:cNvSpPr txBox="1">
            <a:spLocks/>
          </p:cNvSpPr>
          <p:nvPr/>
        </p:nvSpPr>
        <p:spPr>
          <a:xfrm>
            <a:off x="1174400" y="895971"/>
            <a:ext cx="7215838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The Forrest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of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Standards in Life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Sciences</a:t>
            </a:r>
            <a:endParaRPr lang="de-DE" sz="3200" b="1" dirty="0">
              <a:solidFill>
                <a:srgbClr val="35485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C0B4C71-3DAB-AD4A-BFC6-DB32116FFC0E}"/>
              </a:ext>
            </a:extLst>
          </p:cNvPr>
          <p:cNvSpPr/>
          <p:nvPr/>
        </p:nvSpPr>
        <p:spPr>
          <a:xfrm>
            <a:off x="2708547" y="6581001"/>
            <a:ext cx="4410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Source: Susanna-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Assunta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Sansone (University of Oxford, UK)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381CCF82-CB3C-A04A-AA41-369EB5CA00DD}"/>
              </a:ext>
            </a:extLst>
          </p:cNvPr>
          <p:cNvGrpSpPr/>
          <p:nvPr/>
        </p:nvGrpSpPr>
        <p:grpSpPr>
          <a:xfrm>
            <a:off x="303178" y="6236811"/>
            <a:ext cx="1878048" cy="432048"/>
            <a:chOff x="9345716" y="6130926"/>
            <a:chExt cx="2311642" cy="536575"/>
          </a:xfrm>
        </p:grpSpPr>
        <p:pic>
          <p:nvPicPr>
            <p:cNvPr id="8" name="Bild 7">
              <a:extLst>
                <a:ext uri="{FF2B5EF4-FFF2-40B4-BE49-F238E27FC236}">
                  <a16:creationId xmlns:a16="http://schemas.microsoft.com/office/drawing/2014/main" id="{04FF9260-9624-054D-8E65-64414436C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Bild 8">
              <a:extLst>
                <a:ext uri="{FF2B5EF4-FFF2-40B4-BE49-F238E27FC236}">
                  <a16:creationId xmlns:a16="http://schemas.microsoft.com/office/drawing/2014/main" id="{F6A17623-6934-F64F-A0CB-056A105E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5" name="Rechteck 114">
            <a:extLst>
              <a:ext uri="{FF2B5EF4-FFF2-40B4-BE49-F238E27FC236}">
                <a16:creationId xmlns:a16="http://schemas.microsoft.com/office/drawing/2014/main" id="{3E3D75CC-35D2-8548-855A-A75BAB4C82A4}"/>
              </a:ext>
            </a:extLst>
          </p:cNvPr>
          <p:cNvSpPr/>
          <p:nvPr/>
        </p:nvSpPr>
        <p:spPr>
          <a:xfrm>
            <a:off x="159666" y="6072027"/>
            <a:ext cx="2210847" cy="785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7" name="Grafik 116">
            <a:extLst>
              <a:ext uri="{FF2B5EF4-FFF2-40B4-BE49-F238E27FC236}">
                <a16:creationId xmlns:a16="http://schemas.microsoft.com/office/drawing/2014/main" id="{047F6B5F-8148-6643-A1A9-9FCB748336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55" y="1430729"/>
            <a:ext cx="7870004" cy="5119570"/>
          </a:xfrm>
          <a:prstGeom prst="rect">
            <a:avLst/>
          </a:prstGeom>
        </p:spPr>
      </p:pic>
      <p:pic>
        <p:nvPicPr>
          <p:cNvPr id="5" name="Bild 2" descr="Bildschirmfoto 2017-10-09 um 10.35.57.png">
            <a:extLst>
              <a:ext uri="{FF2B5EF4-FFF2-40B4-BE49-F238E27FC236}">
                <a16:creationId xmlns:a16="http://schemas.microsoft.com/office/drawing/2014/main" id="{D24B7944-1C3C-2D4B-90BD-F03E5181ED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542" y="191783"/>
            <a:ext cx="3322917" cy="5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BBA16F9-B1B1-4F4C-AD40-8A94F472619C}"/>
              </a:ext>
            </a:extLst>
          </p:cNvPr>
          <p:cNvSpPr txBox="1">
            <a:spLocks/>
          </p:cNvSpPr>
          <p:nvPr/>
        </p:nvSpPr>
        <p:spPr>
          <a:xfrm>
            <a:off x="730883" y="934825"/>
            <a:ext cx="768223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So </a:t>
            </a:r>
            <a:r>
              <a:rPr lang="de-DE" sz="28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many</a:t>
            </a:r>
            <a:r>
              <a:rPr lang="de-DE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standards</a:t>
            </a:r>
            <a:r>
              <a:rPr lang="de-DE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... </a:t>
            </a:r>
            <a:r>
              <a:rPr lang="de-DE" sz="28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How</a:t>
            </a:r>
            <a:r>
              <a:rPr lang="de-DE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to</a:t>
            </a:r>
            <a:r>
              <a:rPr lang="de-DE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avoid</a:t>
            </a:r>
            <a:r>
              <a:rPr lang="de-DE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becoming</a:t>
            </a:r>
            <a:r>
              <a:rPr lang="de-DE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lost ?</a:t>
            </a:r>
          </a:p>
        </p:txBody>
      </p:sp>
      <p:pic>
        <p:nvPicPr>
          <p:cNvPr id="4" name="Picture 5" descr="competing standards">
            <a:extLst>
              <a:ext uri="{FF2B5EF4-FFF2-40B4-BE49-F238E27FC236}">
                <a16:creationId xmlns:a16="http://schemas.microsoft.com/office/drawing/2014/main" id="{813FA214-BCEC-584D-BFD4-9EDDCCA8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73" y="1367500"/>
            <a:ext cx="7411677" cy="40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8C65FD3-5D0B-1448-82FA-174CE7CDC995}"/>
              </a:ext>
            </a:extLst>
          </p:cNvPr>
          <p:cNvSpPr/>
          <p:nvPr/>
        </p:nvSpPr>
        <p:spPr>
          <a:xfrm>
            <a:off x="1138237" y="5451737"/>
            <a:ext cx="6867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de-DE" sz="1400" u="sng" dirty="0" err="1">
                <a:solidFill>
                  <a:srgbClr val="002060"/>
                </a:solidFill>
              </a:rPr>
              <a:t>Golebiewski</a:t>
            </a:r>
            <a:r>
              <a:rPr lang="de-DE" sz="1400" u="sng" dirty="0">
                <a:solidFill>
                  <a:srgbClr val="002060"/>
                </a:solidFill>
              </a:rPr>
              <a:t> M</a:t>
            </a:r>
            <a:r>
              <a:rPr lang="de-DE" sz="1400" dirty="0">
                <a:solidFill>
                  <a:srgbClr val="002060"/>
                </a:solidFill>
              </a:rPr>
              <a:t>: </a:t>
            </a:r>
            <a:r>
              <a:rPr lang="de-DE" sz="1400" b="1" dirty="0">
                <a:solidFill>
                  <a:srgbClr val="002060"/>
                </a:solidFill>
              </a:rPr>
              <a:t>Data Formats </a:t>
            </a:r>
            <a:r>
              <a:rPr lang="de-DE" sz="1400" b="1" dirty="0" err="1">
                <a:solidFill>
                  <a:srgbClr val="002060"/>
                </a:solidFill>
              </a:rPr>
              <a:t>for</a:t>
            </a:r>
            <a:r>
              <a:rPr lang="de-DE" sz="1400" b="1" dirty="0">
                <a:solidFill>
                  <a:srgbClr val="002060"/>
                </a:solidFill>
              </a:rPr>
              <a:t> Systems </a:t>
            </a:r>
            <a:r>
              <a:rPr lang="de-DE" sz="1400" b="1" dirty="0" err="1">
                <a:solidFill>
                  <a:srgbClr val="002060"/>
                </a:solidFill>
              </a:rPr>
              <a:t>Biology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  <a:r>
              <a:rPr lang="de-DE" sz="1400" b="1" dirty="0" err="1">
                <a:solidFill>
                  <a:srgbClr val="002060"/>
                </a:solidFill>
              </a:rPr>
              <a:t>and</a:t>
            </a:r>
            <a:r>
              <a:rPr lang="de-DE" sz="1400" b="1" dirty="0">
                <a:solidFill>
                  <a:srgbClr val="002060"/>
                </a:solidFill>
              </a:rPr>
              <a:t> Quantitative Modeling</a:t>
            </a:r>
            <a:r>
              <a:rPr lang="de-DE" sz="1400" dirty="0">
                <a:solidFill>
                  <a:srgbClr val="002060"/>
                </a:solidFill>
              </a:rPr>
              <a:t>,</a:t>
            </a:r>
            <a:br>
              <a:rPr lang="de-DE" sz="1400" dirty="0">
                <a:solidFill>
                  <a:srgbClr val="002060"/>
                </a:solidFill>
              </a:rPr>
            </a:br>
            <a:r>
              <a:rPr lang="de-DE" sz="1400" dirty="0">
                <a:solidFill>
                  <a:srgbClr val="002060"/>
                </a:solidFill>
              </a:rPr>
              <a:t>In: </a:t>
            </a:r>
            <a:r>
              <a:rPr lang="de-DE" sz="1400" dirty="0" err="1">
                <a:solidFill>
                  <a:srgbClr val="002060"/>
                </a:solidFill>
              </a:rPr>
              <a:t>Ranganathan</a:t>
            </a:r>
            <a:r>
              <a:rPr lang="de-DE" sz="1400" dirty="0">
                <a:solidFill>
                  <a:srgbClr val="002060"/>
                </a:solidFill>
              </a:rPr>
              <a:t> S., Nakai K., Schönbach C. </a:t>
            </a:r>
            <a:r>
              <a:rPr lang="de-DE" sz="1400" dirty="0" err="1">
                <a:solidFill>
                  <a:srgbClr val="002060"/>
                </a:solidFill>
              </a:rPr>
              <a:t>and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Gribskov</a:t>
            </a:r>
            <a:r>
              <a:rPr lang="de-DE" sz="1400" dirty="0">
                <a:solidFill>
                  <a:srgbClr val="002060"/>
                </a:solidFill>
              </a:rPr>
              <a:t> M. (</a:t>
            </a:r>
            <a:r>
              <a:rPr lang="de-DE" sz="1400" dirty="0" err="1">
                <a:solidFill>
                  <a:srgbClr val="002060"/>
                </a:solidFill>
              </a:rPr>
              <a:t>eds</a:t>
            </a:r>
            <a:r>
              <a:rPr lang="de-DE" sz="1400" dirty="0">
                <a:solidFill>
                  <a:srgbClr val="002060"/>
                </a:solidFill>
              </a:rPr>
              <a:t>.)  </a:t>
            </a:r>
            <a:r>
              <a:rPr lang="de-DE" sz="1400" b="1" dirty="0" err="1">
                <a:solidFill>
                  <a:srgbClr val="002060"/>
                </a:solidFill>
              </a:rPr>
              <a:t>Encyclopedia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  <a:r>
              <a:rPr lang="de-DE" sz="1400" b="1" dirty="0" err="1">
                <a:solidFill>
                  <a:srgbClr val="002060"/>
                </a:solidFill>
              </a:rPr>
              <a:t>of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  <a:r>
              <a:rPr lang="de-DE" sz="1400" b="1" dirty="0" err="1">
                <a:solidFill>
                  <a:srgbClr val="002060"/>
                </a:solidFill>
              </a:rPr>
              <a:t>Bioinformatics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  <a:r>
              <a:rPr lang="de-DE" sz="1400" b="1" dirty="0" err="1">
                <a:solidFill>
                  <a:srgbClr val="002060"/>
                </a:solidFill>
              </a:rPr>
              <a:t>and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  <a:r>
              <a:rPr lang="de-DE" sz="1400" b="1" dirty="0" err="1">
                <a:solidFill>
                  <a:srgbClr val="002060"/>
                </a:solidFill>
              </a:rPr>
              <a:t>Computational</a:t>
            </a:r>
            <a:r>
              <a:rPr lang="de-DE" sz="1400" b="1" dirty="0">
                <a:solidFill>
                  <a:srgbClr val="002060"/>
                </a:solidFill>
              </a:rPr>
              <a:t> </a:t>
            </a:r>
            <a:r>
              <a:rPr lang="de-DE" sz="1400" b="1" dirty="0" err="1">
                <a:solidFill>
                  <a:srgbClr val="002060"/>
                </a:solidFill>
              </a:rPr>
              <a:t>Biology</a:t>
            </a:r>
            <a:r>
              <a:rPr lang="de-DE" sz="1400" dirty="0">
                <a:solidFill>
                  <a:srgbClr val="002060"/>
                </a:solidFill>
              </a:rPr>
              <a:t>, Volume 2, 2019, Pages 884-893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ADEA770-9016-8543-BDE8-131D610531CF}"/>
              </a:ext>
            </a:extLst>
          </p:cNvPr>
          <p:cNvSpPr/>
          <p:nvPr/>
        </p:nvSpPr>
        <p:spPr>
          <a:xfrm>
            <a:off x="6311261" y="4790588"/>
            <a:ext cx="2134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"/>
              </a:rPr>
              <a:t>©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"/>
              </a:rPr>
              <a:t>xkcd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Lucida"/>
            </a:endParaRPr>
          </a:p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"/>
              </a:rPr>
              <a:t>https://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"/>
              </a:rPr>
              <a:t>xkcd.com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"/>
              </a:rPr>
              <a:t>/927/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8AA1536E-E6BF-3942-98E5-4063E2F4B643}"/>
              </a:ext>
            </a:extLst>
          </p:cNvPr>
          <p:cNvGrpSpPr/>
          <p:nvPr/>
        </p:nvGrpSpPr>
        <p:grpSpPr>
          <a:xfrm>
            <a:off x="303178" y="6236811"/>
            <a:ext cx="1878048" cy="432048"/>
            <a:chOff x="9345716" y="6130926"/>
            <a:chExt cx="2311642" cy="536575"/>
          </a:xfrm>
        </p:grpSpPr>
        <p:pic>
          <p:nvPicPr>
            <p:cNvPr id="7" name="Bild 7">
              <a:extLst>
                <a:ext uri="{FF2B5EF4-FFF2-40B4-BE49-F238E27FC236}">
                  <a16:creationId xmlns:a16="http://schemas.microsoft.com/office/drawing/2014/main" id="{C757C960-7E86-0948-A887-D67543B6E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 8">
              <a:extLst>
                <a:ext uri="{FF2B5EF4-FFF2-40B4-BE49-F238E27FC236}">
                  <a16:creationId xmlns:a16="http://schemas.microsoft.com/office/drawing/2014/main" id="{5B7E6D30-44E3-1147-A6A8-34522AE79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Bild 7">
            <a:extLst>
              <a:ext uri="{FF2B5EF4-FFF2-40B4-BE49-F238E27FC236}">
                <a16:creationId xmlns:a16="http://schemas.microsoft.com/office/drawing/2014/main" id="{8F07338C-5E9E-8345-92CE-551F3BE3C8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09" y="6283184"/>
            <a:ext cx="1265935" cy="3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6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781" y="6659771"/>
            <a:ext cx="4619026" cy="1278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85FB3E9-411C-BA45-BA08-B9B6DB0EB7A0}"/>
              </a:ext>
            </a:extLst>
          </p:cNvPr>
          <p:cNvSpPr/>
          <p:nvPr/>
        </p:nvSpPr>
        <p:spPr>
          <a:xfrm>
            <a:off x="0" y="135528"/>
            <a:ext cx="4230392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1" name="Google Shape;141;p7"/>
          <p:cNvGrpSpPr/>
          <p:nvPr/>
        </p:nvGrpSpPr>
        <p:grpSpPr>
          <a:xfrm>
            <a:off x="0" y="70337"/>
            <a:ext cx="9144000" cy="6974308"/>
            <a:chOff x="839658" y="64874"/>
            <a:chExt cx="7272819" cy="5850151"/>
          </a:xfrm>
        </p:grpSpPr>
        <p:pic>
          <p:nvPicPr>
            <p:cNvPr id="142" name="Google Shape;142;p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9428" y="64874"/>
              <a:ext cx="4160334" cy="668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659" y="754417"/>
              <a:ext cx="7272818" cy="35381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7"/>
            <p:cNvSpPr/>
            <p:nvPr/>
          </p:nvSpPr>
          <p:spPr>
            <a:xfrm>
              <a:off x="839658" y="754417"/>
              <a:ext cx="7272818" cy="5160608"/>
            </a:xfrm>
            <a:prstGeom prst="rect">
              <a:avLst/>
            </a:prstGeom>
            <a:noFill/>
            <a:ln w="254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5" name="Google Shape;145;p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82"/>
          <a:stretch/>
        </p:blipFill>
        <p:spPr>
          <a:xfrm>
            <a:off x="622852" y="4924425"/>
            <a:ext cx="7752522" cy="1735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68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30EABCB4-270D-D94C-BF6F-1BF80AE9280B}"/>
              </a:ext>
            </a:extLst>
          </p:cNvPr>
          <p:cNvSpPr/>
          <p:nvPr/>
        </p:nvSpPr>
        <p:spPr>
          <a:xfrm>
            <a:off x="0" y="135528"/>
            <a:ext cx="4230392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1" name="Google Shape;501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18" y="188918"/>
            <a:ext cx="4842608" cy="57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18" y="713820"/>
            <a:ext cx="3576471" cy="134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6"/>
          <a:stretch/>
        </p:blipFill>
        <p:spPr>
          <a:xfrm>
            <a:off x="2916075" y="1960419"/>
            <a:ext cx="6172506" cy="489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19" y="4807146"/>
            <a:ext cx="1605088" cy="197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18" y="2104056"/>
            <a:ext cx="2824173" cy="1418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9" name="Google Shape;509;p22"/>
          <p:cNvCxnSpPr/>
          <p:nvPr/>
        </p:nvCxnSpPr>
        <p:spPr>
          <a:xfrm>
            <a:off x="2498815" y="3522532"/>
            <a:ext cx="722367" cy="261024"/>
          </a:xfrm>
          <a:prstGeom prst="straightConnector1">
            <a:avLst/>
          </a:prstGeom>
          <a:noFill/>
          <a:ln w="76200" cap="flat" cmpd="sng">
            <a:solidFill>
              <a:srgbClr val="00538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0" name="Google Shape;510;p22"/>
          <p:cNvSpPr txBox="1"/>
          <p:nvPr/>
        </p:nvSpPr>
        <p:spPr>
          <a:xfrm>
            <a:off x="1933655" y="3823855"/>
            <a:ext cx="16861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538F"/>
                </a:solidFill>
                <a:latin typeface="Arial"/>
                <a:ea typeface="Arial"/>
                <a:cs typeface="Arial"/>
                <a:sym typeface="Arial"/>
              </a:rPr>
              <a:t>Displaying the repositories that implement the COMBINE standards</a:t>
            </a:r>
            <a:endParaRPr/>
          </a:p>
        </p:txBody>
      </p:sp>
      <p:sp>
        <p:nvSpPr>
          <p:cNvPr id="511" name="Google Shape;511;p22"/>
          <p:cNvSpPr/>
          <p:nvPr/>
        </p:nvSpPr>
        <p:spPr>
          <a:xfrm>
            <a:off x="272318" y="1849933"/>
            <a:ext cx="2027537" cy="20692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489;p21">
            <a:extLst>
              <a:ext uri="{FF2B5EF4-FFF2-40B4-BE49-F238E27FC236}">
                <a16:creationId xmlns:a16="http://schemas.microsoft.com/office/drawing/2014/main" id="{A4A63706-C62A-444B-8E87-0B4B5810B70A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508" y="948000"/>
            <a:ext cx="2656086" cy="45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91;p21">
            <a:extLst>
              <a:ext uri="{FF2B5EF4-FFF2-40B4-BE49-F238E27FC236}">
                <a16:creationId xmlns:a16="http://schemas.microsoft.com/office/drawing/2014/main" id="{7C15A4B7-435B-184F-8276-E8C57AC5EBC2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3" t="18633" r="5648" b="10030"/>
          <a:stretch/>
        </p:blipFill>
        <p:spPr>
          <a:xfrm>
            <a:off x="5114926" y="1341396"/>
            <a:ext cx="2757488" cy="59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95;p21">
            <a:extLst>
              <a:ext uri="{FF2B5EF4-FFF2-40B4-BE49-F238E27FC236}">
                <a16:creationId xmlns:a16="http://schemas.microsoft.com/office/drawing/2014/main" id="{713D862F-1173-DB42-8D5F-69B2B5637309}"/>
              </a:ext>
            </a:extLst>
          </p:cNvPr>
          <p:cNvSpPr/>
          <p:nvPr/>
        </p:nvSpPr>
        <p:spPr>
          <a:xfrm>
            <a:off x="2299855" y="6565323"/>
            <a:ext cx="48248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https://fairsharing.org/collection/ComputationalModelingCOMBINE</a:t>
            </a:r>
            <a:endParaRPr sz="1200" b="0" i="0" u="sng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63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04;p22">
            <a:extLst>
              <a:ext uri="{FF2B5EF4-FFF2-40B4-BE49-F238E27FC236}">
                <a16:creationId xmlns:a16="http://schemas.microsoft.com/office/drawing/2014/main" id="{522E8F51-C8D7-154A-BC51-C9A79330120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6"/>
          <a:stretch/>
        </p:blipFill>
        <p:spPr>
          <a:xfrm>
            <a:off x="2916075" y="1960419"/>
            <a:ext cx="6172506" cy="489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038564" cy="4592782"/>
          </a:xfrm>
          <a:prstGeom prst="rect">
            <a:avLst/>
          </a:prstGeom>
          <a:noFill/>
          <a:ln w="9525" cap="flat" cmpd="sng">
            <a:solidFill>
              <a:srgbClr val="00538F"/>
            </a:solidFill>
            <a:prstDash val="dash"/>
            <a:round/>
            <a:headEnd type="none" w="sm" len="sm"/>
            <a:tailEnd type="none" w="sm" len="sm"/>
          </a:ln>
        </p:spPr>
      </p:pic>
      <p:cxnSp>
        <p:nvCxnSpPr>
          <p:cNvPr id="518" name="Google Shape;518;p23"/>
          <p:cNvCxnSpPr/>
          <p:nvPr/>
        </p:nvCxnSpPr>
        <p:spPr>
          <a:xfrm rot="10800000">
            <a:off x="5038565" y="4316689"/>
            <a:ext cx="433981" cy="199803"/>
          </a:xfrm>
          <a:prstGeom prst="straightConnector1">
            <a:avLst/>
          </a:prstGeom>
          <a:noFill/>
          <a:ln w="76200" cap="flat" cmpd="sng">
            <a:solidFill>
              <a:srgbClr val="00538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9" name="Google Shape;519;p23"/>
          <p:cNvSpPr/>
          <p:nvPr/>
        </p:nvSpPr>
        <p:spPr>
          <a:xfrm>
            <a:off x="75756" y="6466720"/>
            <a:ext cx="3506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https://</a:t>
            </a:r>
            <a:r>
              <a:rPr lang="en-GB" sz="1400" b="0" i="0" u="none" strike="noStrike" cap="none" dirty="0" err="1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doi.org</a:t>
            </a:r>
            <a:r>
              <a:rPr lang="en-GB" sz="1400" b="0" i="0" u="none" strike="noStrike" cap="none" dirty="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/10.25504/FAIRsharing.9qv71f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23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A4FA5-DB33-784F-8C53-04299E831AFC}"/>
              </a:ext>
            </a:extLst>
          </p:cNvPr>
          <p:cNvSpPr txBox="1">
            <a:spLocks/>
          </p:cNvSpPr>
          <p:nvPr/>
        </p:nvSpPr>
        <p:spPr>
          <a:xfrm>
            <a:off x="101349" y="403593"/>
            <a:ext cx="8563265" cy="7595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rgbClr val="002060"/>
              </a:solidFill>
            </a:endParaRPr>
          </a:p>
        </p:txBody>
      </p:sp>
      <p:pic>
        <p:nvPicPr>
          <p:cNvPr id="3" name="Picture 5" descr="C:\0Projects\Microsoft\SQL_112009\images\worldMap.png">
            <a:extLst>
              <a:ext uri="{FF2B5EF4-FFF2-40B4-BE49-F238E27FC236}">
                <a16:creationId xmlns:a16="http://schemas.microsoft.com/office/drawing/2014/main" id="{9FAF29F1-D6B6-ED4C-998B-312660D2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93" y="1703020"/>
            <a:ext cx="8380413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F7A1E2C8-16A1-AA4C-B32B-8AAE83338D99}"/>
              </a:ext>
            </a:extLst>
          </p:cNvPr>
          <p:cNvGrpSpPr>
            <a:grpSpLocks/>
          </p:cNvGrpSpPr>
          <p:nvPr/>
        </p:nvGrpSpPr>
        <p:grpSpPr bwMode="auto">
          <a:xfrm>
            <a:off x="582003" y="2291540"/>
            <a:ext cx="1092200" cy="576263"/>
            <a:chOff x="682004" y="1673905"/>
            <a:chExt cx="1093008" cy="576072"/>
          </a:xfrm>
        </p:grpSpPr>
        <p:sp>
          <p:nvSpPr>
            <p:cNvPr id="5" name="Rectangle 35">
              <a:extLst>
                <a:ext uri="{FF2B5EF4-FFF2-40B4-BE49-F238E27FC236}">
                  <a16:creationId xmlns:a16="http://schemas.microsoft.com/office/drawing/2014/main" id="{3D2043CB-7880-1841-80A7-592F4B8E3E87}"/>
                </a:ext>
              </a:extLst>
            </p:cNvPr>
            <p:cNvSpPr/>
            <p:nvPr/>
          </p:nvSpPr>
          <p:spPr>
            <a:xfrm>
              <a:off x="682004" y="1673905"/>
              <a:ext cx="1093008" cy="576072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36" descr="logo">
              <a:extLst>
                <a:ext uri="{FF2B5EF4-FFF2-40B4-BE49-F238E27FC236}">
                  <a16:creationId xmlns:a16="http://schemas.microsoft.com/office/drawing/2014/main" id="{46BF00B0-0501-6B43-BDD6-DE2CF34CA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79" y="1716102"/>
              <a:ext cx="834191" cy="510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9CB2C3E-7EB1-A042-A267-B8F3273D961A}"/>
              </a:ext>
            </a:extLst>
          </p:cNvPr>
          <p:cNvGrpSpPr>
            <a:grpSpLocks/>
          </p:cNvGrpSpPr>
          <p:nvPr/>
        </p:nvGrpSpPr>
        <p:grpSpPr bwMode="auto">
          <a:xfrm>
            <a:off x="734565" y="4799218"/>
            <a:ext cx="1604963" cy="576262"/>
            <a:chOff x="6702014" y="1662316"/>
            <a:chExt cx="1605851" cy="576072"/>
          </a:xfrm>
        </p:grpSpPr>
        <p:sp>
          <p:nvSpPr>
            <p:cNvPr id="8" name="Rectangle 33">
              <a:extLst>
                <a:ext uri="{FF2B5EF4-FFF2-40B4-BE49-F238E27FC236}">
                  <a16:creationId xmlns:a16="http://schemas.microsoft.com/office/drawing/2014/main" id="{ABBC533E-7A57-9448-A5A8-6111B3AE7165}"/>
                </a:ext>
              </a:extLst>
            </p:cNvPr>
            <p:cNvSpPr/>
            <p:nvPr/>
          </p:nvSpPr>
          <p:spPr>
            <a:xfrm>
              <a:off x="6702014" y="1662316"/>
              <a:ext cx="1605851" cy="576072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Rectangle 23583" descr="ETSI -European Telecommunications Standards logo">
              <a:extLst>
                <a:ext uri="{FF2B5EF4-FFF2-40B4-BE49-F238E27FC236}">
                  <a16:creationId xmlns:a16="http://schemas.microsoft.com/office/drawing/2014/main" id="{55CE37E8-7C27-6647-8856-2A719998C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698" y="1742039"/>
              <a:ext cx="1303891" cy="40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0E3CC439-C85D-DA4B-9FD5-01CDCB3E31CC}"/>
              </a:ext>
            </a:extLst>
          </p:cNvPr>
          <p:cNvGrpSpPr>
            <a:grpSpLocks/>
          </p:cNvGrpSpPr>
          <p:nvPr/>
        </p:nvGrpSpPr>
        <p:grpSpPr bwMode="auto">
          <a:xfrm>
            <a:off x="2495816" y="3754408"/>
            <a:ext cx="1533525" cy="576263"/>
            <a:chOff x="3775936" y="2502243"/>
            <a:chExt cx="1532842" cy="576072"/>
          </a:xfrm>
        </p:grpSpPr>
        <p:sp>
          <p:nvSpPr>
            <p:cNvPr id="11" name="Rectangle 31">
              <a:extLst>
                <a:ext uri="{FF2B5EF4-FFF2-40B4-BE49-F238E27FC236}">
                  <a16:creationId xmlns:a16="http://schemas.microsoft.com/office/drawing/2014/main" id="{F6DA0044-A3A2-4F48-8257-570156D4DBA1}"/>
                </a:ext>
              </a:extLst>
            </p:cNvPr>
            <p:cNvSpPr/>
            <p:nvPr/>
          </p:nvSpPr>
          <p:spPr>
            <a:xfrm>
              <a:off x="3775936" y="2502243"/>
              <a:ext cx="1532842" cy="576072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Rectangle 23578" descr="IEEE">
              <a:extLst>
                <a:ext uri="{FF2B5EF4-FFF2-40B4-BE49-F238E27FC236}">
                  <a16:creationId xmlns:a16="http://schemas.microsoft.com/office/drawing/2014/main" id="{2C1EC030-6F2F-5B4B-A3EF-52C2FAFC3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790" y="2641752"/>
              <a:ext cx="1262124" cy="30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1" descr="DIN_blau">
            <a:extLst>
              <a:ext uri="{FF2B5EF4-FFF2-40B4-BE49-F238E27FC236}">
                <a16:creationId xmlns:a16="http://schemas.microsoft.com/office/drawing/2014/main" id="{84A31891-182D-E44E-9BF2-3C341491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870" y="2743612"/>
            <a:ext cx="587000" cy="419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2">
            <a:extLst>
              <a:ext uri="{FF2B5EF4-FFF2-40B4-BE49-F238E27FC236}">
                <a16:creationId xmlns:a16="http://schemas.microsoft.com/office/drawing/2014/main" id="{52FC1357-E354-FD42-A809-6A9135E1A6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29" y="3073745"/>
            <a:ext cx="1016516" cy="419422"/>
          </a:xfrm>
          <a:prstGeom prst="rect">
            <a:avLst/>
          </a:prstGeom>
        </p:spPr>
      </p:pic>
      <p:pic>
        <p:nvPicPr>
          <p:cNvPr id="21" name="Grafik 3">
            <a:extLst>
              <a:ext uri="{FF2B5EF4-FFF2-40B4-BE49-F238E27FC236}">
                <a16:creationId xmlns:a16="http://schemas.microsoft.com/office/drawing/2014/main" id="{12FFF87A-FC91-174F-A81A-F0E5A13351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809" y="1966061"/>
            <a:ext cx="1077174" cy="519726"/>
          </a:xfrm>
          <a:prstGeom prst="rect">
            <a:avLst/>
          </a:prstGeom>
        </p:spPr>
      </p:pic>
      <p:pic>
        <p:nvPicPr>
          <p:cNvPr id="22" name="Grafik 4">
            <a:extLst>
              <a:ext uri="{FF2B5EF4-FFF2-40B4-BE49-F238E27FC236}">
                <a16:creationId xmlns:a16="http://schemas.microsoft.com/office/drawing/2014/main" id="{7198426D-399C-7545-BFD9-6F4A4D66D1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717" y="2533901"/>
            <a:ext cx="730288" cy="419422"/>
          </a:xfrm>
          <a:prstGeom prst="rect">
            <a:avLst/>
          </a:prstGeom>
        </p:spPr>
      </p:pic>
      <p:pic>
        <p:nvPicPr>
          <p:cNvPr id="23" name="Grafik 6">
            <a:extLst>
              <a:ext uri="{FF2B5EF4-FFF2-40B4-BE49-F238E27FC236}">
                <a16:creationId xmlns:a16="http://schemas.microsoft.com/office/drawing/2014/main" id="{7ED6EFB1-5346-C948-81EF-E78E990EFB3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958" y="2660403"/>
            <a:ext cx="882649" cy="814753"/>
          </a:xfrm>
          <a:prstGeom prst="rect">
            <a:avLst/>
          </a:prstGeom>
        </p:spPr>
      </p:pic>
      <p:pic>
        <p:nvPicPr>
          <p:cNvPr id="24" name="Grafik 8">
            <a:extLst>
              <a:ext uri="{FF2B5EF4-FFF2-40B4-BE49-F238E27FC236}">
                <a16:creationId xmlns:a16="http://schemas.microsoft.com/office/drawing/2014/main" id="{8EEDEEBE-0D97-1F4C-83DC-545E10275C6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01" y="4691620"/>
            <a:ext cx="1646756" cy="650469"/>
          </a:xfrm>
          <a:prstGeom prst="rect">
            <a:avLst/>
          </a:prstGeom>
        </p:spPr>
      </p:pic>
      <p:pic>
        <p:nvPicPr>
          <p:cNvPr id="25" name="Grafik 9">
            <a:extLst>
              <a:ext uri="{FF2B5EF4-FFF2-40B4-BE49-F238E27FC236}">
                <a16:creationId xmlns:a16="http://schemas.microsoft.com/office/drawing/2014/main" id="{F3685B30-2ADB-8548-AB46-8DDAFCE98F5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2303" y="1993380"/>
            <a:ext cx="744722" cy="545509"/>
          </a:xfrm>
          <a:prstGeom prst="rect">
            <a:avLst/>
          </a:prstGeom>
        </p:spPr>
      </p:pic>
      <p:pic>
        <p:nvPicPr>
          <p:cNvPr id="26" name="Grafik 11">
            <a:extLst>
              <a:ext uri="{FF2B5EF4-FFF2-40B4-BE49-F238E27FC236}">
                <a16:creationId xmlns:a16="http://schemas.microsoft.com/office/drawing/2014/main" id="{2109AA59-9D5C-CD4F-B577-152013A205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34" y="5056511"/>
            <a:ext cx="1361050" cy="571155"/>
          </a:xfrm>
          <a:prstGeom prst="rect">
            <a:avLst/>
          </a:prstGeom>
        </p:spPr>
      </p:pic>
      <p:pic>
        <p:nvPicPr>
          <p:cNvPr id="27" name="Grafik 12">
            <a:extLst>
              <a:ext uri="{FF2B5EF4-FFF2-40B4-BE49-F238E27FC236}">
                <a16:creationId xmlns:a16="http://schemas.microsoft.com/office/drawing/2014/main" id="{28CF9DB8-A764-A242-86A3-4B65B804E23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234" y="4924524"/>
            <a:ext cx="972468" cy="516624"/>
          </a:xfrm>
          <a:prstGeom prst="rect">
            <a:avLst/>
          </a:prstGeom>
        </p:spPr>
      </p:pic>
      <p:pic>
        <p:nvPicPr>
          <p:cNvPr id="28" name="Grafik 14">
            <a:extLst>
              <a:ext uri="{FF2B5EF4-FFF2-40B4-BE49-F238E27FC236}">
                <a16:creationId xmlns:a16="http://schemas.microsoft.com/office/drawing/2014/main" id="{D5842E45-1B7F-BD48-A31A-7CFEA6A07ED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804" y="2536962"/>
            <a:ext cx="835023" cy="647305"/>
          </a:xfrm>
          <a:prstGeom prst="rect">
            <a:avLst/>
          </a:prstGeom>
        </p:spPr>
      </p:pic>
      <p:pic>
        <p:nvPicPr>
          <p:cNvPr id="29" name="Grafik 15">
            <a:extLst>
              <a:ext uri="{FF2B5EF4-FFF2-40B4-BE49-F238E27FC236}">
                <a16:creationId xmlns:a16="http://schemas.microsoft.com/office/drawing/2014/main" id="{17BAFF01-6A50-E64C-8952-3658822D91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022" y="2208349"/>
            <a:ext cx="1333500" cy="657225"/>
          </a:xfrm>
          <a:prstGeom prst="rect">
            <a:avLst/>
          </a:prstGeom>
        </p:spPr>
      </p:pic>
      <p:pic>
        <p:nvPicPr>
          <p:cNvPr id="31" name="Grafik 19">
            <a:extLst>
              <a:ext uri="{FF2B5EF4-FFF2-40B4-BE49-F238E27FC236}">
                <a16:creationId xmlns:a16="http://schemas.microsoft.com/office/drawing/2014/main" id="{8E20A94A-5CDD-8948-AFD1-0F1FFDAD7B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761" y="3017340"/>
            <a:ext cx="1621186" cy="454538"/>
          </a:xfrm>
          <a:prstGeom prst="rect">
            <a:avLst/>
          </a:prstGeom>
        </p:spPr>
      </p:pic>
      <p:pic>
        <p:nvPicPr>
          <p:cNvPr id="32" name="Grafik 5">
            <a:extLst>
              <a:ext uri="{FF2B5EF4-FFF2-40B4-BE49-F238E27FC236}">
                <a16:creationId xmlns:a16="http://schemas.microsoft.com/office/drawing/2014/main" id="{B88B7154-243A-A044-BD78-8ABC5427952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52" y="3208986"/>
            <a:ext cx="1106205" cy="493842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0DDFD3D8-CF8A-154D-AE0C-0D953D5C8DC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254" y="5128973"/>
            <a:ext cx="807646" cy="624350"/>
          </a:xfrm>
          <a:prstGeom prst="rect">
            <a:avLst/>
          </a:prstGeom>
        </p:spPr>
      </p:pic>
      <p:pic>
        <p:nvPicPr>
          <p:cNvPr id="34" name="图片 3" descr="iso-logo-print.gif">
            <a:extLst>
              <a:ext uri="{FF2B5EF4-FFF2-40B4-BE49-F238E27FC236}">
                <a16:creationId xmlns:a16="http://schemas.microsoft.com/office/drawing/2014/main" id="{427BEA95-31FF-8B45-B415-694EAF794F9C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533" y="5794131"/>
            <a:ext cx="972468" cy="821376"/>
          </a:xfrm>
          <a:prstGeom prst="rect">
            <a:avLst/>
          </a:prstGeom>
        </p:spPr>
      </p:pic>
      <p:grpSp>
        <p:nvGrpSpPr>
          <p:cNvPr id="35" name="Group 9">
            <a:extLst>
              <a:ext uri="{FF2B5EF4-FFF2-40B4-BE49-F238E27FC236}">
                <a16:creationId xmlns:a16="http://schemas.microsoft.com/office/drawing/2014/main" id="{E980494A-CE26-3847-827A-F788BBD0F9C0}"/>
              </a:ext>
            </a:extLst>
          </p:cNvPr>
          <p:cNvGrpSpPr>
            <a:grpSpLocks/>
          </p:cNvGrpSpPr>
          <p:nvPr/>
        </p:nvGrpSpPr>
        <p:grpSpPr bwMode="auto">
          <a:xfrm>
            <a:off x="4993741" y="1177115"/>
            <a:ext cx="3246438" cy="1114425"/>
            <a:chOff x="8534402" y="2715862"/>
            <a:chExt cx="3246781" cy="1114016"/>
          </a:xfrm>
        </p:grpSpPr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D2A28BFD-0260-4640-8EFA-194EF4D6E521}"/>
                </a:ext>
              </a:extLst>
            </p:cNvPr>
            <p:cNvSpPr/>
            <p:nvPr/>
          </p:nvSpPr>
          <p:spPr>
            <a:xfrm>
              <a:off x="8534402" y="2715862"/>
              <a:ext cx="3246781" cy="1114016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8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7" name="Picture 30" descr="logo">
              <a:hlinkClick r:id="rId21"/>
              <a:extLst>
                <a:ext uri="{FF2B5EF4-FFF2-40B4-BE49-F238E27FC236}">
                  <a16:creationId xmlns:a16="http://schemas.microsoft.com/office/drawing/2014/main" id="{B2C796DC-F398-8447-8DD4-816330997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959" y="2922312"/>
              <a:ext cx="2647460" cy="72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itel 1">
            <a:extLst>
              <a:ext uri="{FF2B5EF4-FFF2-40B4-BE49-F238E27FC236}">
                <a16:creationId xmlns:a16="http://schemas.microsoft.com/office/drawing/2014/main" id="{22A6EBEE-300B-D04D-B1C0-BCA10AEC8D7C}"/>
              </a:ext>
            </a:extLst>
          </p:cNvPr>
          <p:cNvSpPr txBox="1">
            <a:spLocks/>
          </p:cNvSpPr>
          <p:nvPr/>
        </p:nvSpPr>
        <p:spPr>
          <a:xfrm>
            <a:off x="554652" y="978306"/>
            <a:ext cx="8034697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From</a:t>
            </a:r>
            <a:r>
              <a:rPr lang="de-DE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de facto </a:t>
            </a:r>
            <a:r>
              <a:rPr lang="de-DE"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to</a:t>
            </a:r>
            <a:r>
              <a:rPr lang="de-DE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de jure </a:t>
            </a:r>
            <a:r>
              <a:rPr lang="de-DE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Standards: </a:t>
            </a:r>
            <a:r>
              <a:rPr lang="de-DE"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Universe</a:t>
            </a:r>
            <a:r>
              <a:rPr lang="de-DE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of</a:t>
            </a:r>
            <a:r>
              <a:rPr lang="de-DE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SDOs</a:t>
            </a:r>
          </a:p>
        </p:txBody>
      </p:sp>
      <p:pic>
        <p:nvPicPr>
          <p:cNvPr id="39" name="图片 3" descr="iso-logo-print.gif">
            <a:extLst>
              <a:ext uri="{FF2B5EF4-FFF2-40B4-BE49-F238E27FC236}">
                <a16:creationId xmlns:a16="http://schemas.microsoft.com/office/drawing/2014/main" id="{D36DB9B1-6E2A-824B-B3A7-CFD00F2E706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40" name="图片 2" descr="121036_201410111405521.jpg">
            <a:extLst>
              <a:ext uri="{FF2B5EF4-FFF2-40B4-BE49-F238E27FC236}">
                <a16:creationId xmlns:a16="http://schemas.microsoft.com/office/drawing/2014/main" id="{658F35B9-A568-404E-91C2-31897AC0F18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938" t="4606" r="6214" b="10213"/>
          <a:stretch/>
        </p:blipFill>
        <p:spPr>
          <a:xfrm>
            <a:off x="6749105" y="3576579"/>
            <a:ext cx="1824905" cy="4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D0921FC-39C1-F145-B932-149E769F2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7309"/>
            <a:ext cx="9144000" cy="400601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5557610-EBEE-164B-A233-47D66BC1006B}"/>
              </a:ext>
            </a:extLst>
          </p:cNvPr>
          <p:cNvSpPr txBox="1"/>
          <p:nvPr/>
        </p:nvSpPr>
        <p:spPr>
          <a:xfrm>
            <a:off x="395536" y="1909830"/>
            <a:ext cx="43746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Scope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Standardization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field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biotechnology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processes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that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includes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following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topics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- Terms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definitions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Biobanks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bioresources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- Analytical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methods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Bioprocessing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- Data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processing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annotation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analysis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validation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comparability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integration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图片 2" descr="121036_201410111405521.jpg">
            <a:extLst>
              <a:ext uri="{FF2B5EF4-FFF2-40B4-BE49-F238E27FC236}">
                <a16:creationId xmlns:a16="http://schemas.microsoft.com/office/drawing/2014/main" id="{C6104CD1-2A83-BC4A-A099-26DF5DA9C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164" y="926196"/>
            <a:ext cx="3008935" cy="684636"/>
          </a:xfrm>
          <a:prstGeom prst="rect">
            <a:avLst/>
          </a:prstGeom>
        </p:spPr>
      </p:pic>
      <p:pic>
        <p:nvPicPr>
          <p:cNvPr id="6" name="图片 3" descr="iso-logo-print.gif">
            <a:extLst>
              <a:ext uri="{FF2B5EF4-FFF2-40B4-BE49-F238E27FC236}">
                <a16:creationId xmlns:a16="http://schemas.microsoft.com/office/drawing/2014/main" id="{5078AAE1-2233-4442-996F-5BBFD62F7E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72" y="5487726"/>
            <a:ext cx="1308205" cy="1104951"/>
          </a:xfrm>
          <a:prstGeom prst="rect">
            <a:avLst/>
          </a:prstGeom>
        </p:spPr>
      </p:pic>
      <p:pic>
        <p:nvPicPr>
          <p:cNvPr id="7" name="Picture 48" descr="DIN_blau">
            <a:extLst>
              <a:ext uri="{FF2B5EF4-FFF2-40B4-BE49-F238E27FC236}">
                <a16:creationId xmlns:a16="http://schemas.microsoft.com/office/drawing/2014/main" id="{EC23390F-B145-AC4C-8CE1-4A0BED3E1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473" y="948137"/>
            <a:ext cx="734219" cy="524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F3B7ABE8-D1AE-544C-9CF2-56BC4E970E81}"/>
              </a:ext>
            </a:extLst>
          </p:cNvPr>
          <p:cNvSpPr/>
          <p:nvPr/>
        </p:nvSpPr>
        <p:spPr>
          <a:xfrm>
            <a:off x="6035694" y="1610832"/>
            <a:ext cx="2942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3117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http://www.iso.org/</a:t>
            </a:r>
          </a:p>
        </p:txBody>
      </p:sp>
      <p:pic>
        <p:nvPicPr>
          <p:cNvPr id="9" name="图片 3" descr="iso-logo-print.gif">
            <a:extLst>
              <a:ext uri="{FF2B5EF4-FFF2-40B4-BE49-F238E27FC236}">
                <a16:creationId xmlns:a16="http://schemas.microsoft.com/office/drawing/2014/main" id="{35F83C09-6667-6645-B0CA-923FDA4C5C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8BB6D05-4F31-DC44-8622-DB03B6292D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326" y="2157386"/>
            <a:ext cx="4136484" cy="459679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4FD0075-4AB5-A24E-BC6D-396E69DDC585}"/>
              </a:ext>
            </a:extLst>
          </p:cNvPr>
          <p:cNvSpPr/>
          <p:nvPr/>
        </p:nvSpPr>
        <p:spPr>
          <a:xfrm>
            <a:off x="230113" y="1112594"/>
            <a:ext cx="4777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ISO/TC 276 Biotechnology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621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Bildschirmfoto 2015-05-05 um 18.35.27.png">
            <a:extLst>
              <a:ext uri="{FF2B5EF4-FFF2-40B4-BE49-F238E27FC236}">
                <a16:creationId xmlns:a16="http://schemas.microsoft.com/office/drawing/2014/main" id="{260F030F-79A3-7243-A7D9-E7C58D682E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66" y="1073887"/>
            <a:ext cx="7372634" cy="494593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5A3EFAA-652B-1F4C-8046-8266965F4A4C}"/>
              </a:ext>
            </a:extLst>
          </p:cNvPr>
          <p:cNvSpPr txBox="1"/>
          <p:nvPr/>
        </p:nvSpPr>
        <p:spPr>
          <a:xfrm>
            <a:off x="3024561" y="3859581"/>
            <a:ext cx="410415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Convenor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</a:t>
            </a:r>
            <a:r>
              <a:rPr lang="de-DE" sz="1100" b="1" dirty="0">
                <a:solidFill>
                  <a:srgbClr val="808080">
                    <a:lumMod val="75000"/>
                  </a:srgbClr>
                </a:solidFill>
                <a:latin typeface="Arial"/>
              </a:rPr>
              <a:t>Michael </a:t>
            </a:r>
            <a:r>
              <a:rPr lang="de-DE" sz="1100" b="1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Kahnert</a:t>
            </a:r>
            <a:r>
              <a:rPr lang="de-DE" sz="11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, BIO Deutschland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(Germany)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3D6076-AF52-4847-B4D0-A5DA079A96EB}"/>
              </a:ext>
            </a:extLst>
          </p:cNvPr>
          <p:cNvSpPr txBox="1"/>
          <p:nvPr/>
        </p:nvSpPr>
        <p:spPr>
          <a:xfrm>
            <a:off x="3024562" y="4291629"/>
            <a:ext cx="3312368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Convenor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Georges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Dagher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INSERM (France)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51FACA-57C5-B749-9673-92D31F7FFA4B}"/>
              </a:ext>
            </a:extLst>
          </p:cNvPr>
          <p:cNvSpPr txBox="1"/>
          <p:nvPr/>
        </p:nvSpPr>
        <p:spPr>
          <a:xfrm>
            <a:off x="3024562" y="4723677"/>
            <a:ext cx="3312368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Convenor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Sheng Lin-Gibson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NIST (USA)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0783A6-EFE9-3441-B105-47063C1A40AF}"/>
              </a:ext>
            </a:extLst>
          </p:cNvPr>
          <p:cNvSpPr txBox="1"/>
          <p:nvPr/>
        </p:nvSpPr>
        <p:spPr>
          <a:xfrm>
            <a:off x="3024562" y="5227733"/>
            <a:ext cx="3312368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Convenor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Tatsuo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Heki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FUJIFILM (Japan)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D56CE0-CF53-AB46-9827-F230A9ECA732}"/>
              </a:ext>
            </a:extLst>
          </p:cNvPr>
          <p:cNvSpPr txBox="1"/>
          <p:nvPr/>
        </p:nvSpPr>
        <p:spPr>
          <a:xfrm>
            <a:off x="3024562" y="5659781"/>
            <a:ext cx="3837597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Convenor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Martin Golebiewski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HITS gGmbH (Germany)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DE84D8-5EDC-1F4D-99F9-F71B59509022}"/>
              </a:ext>
            </a:extLst>
          </p:cNvPr>
          <p:cNvSpPr txBox="1"/>
          <p:nvPr/>
        </p:nvSpPr>
        <p:spPr>
          <a:xfrm>
            <a:off x="432274" y="2707453"/>
            <a:ext cx="6435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Ricardo Gent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Deutsche Industrievereinigung Biotechnologie im VCI e.V. (Germany)</a:t>
            </a:r>
          </a:p>
        </p:txBody>
      </p:sp>
      <p:pic>
        <p:nvPicPr>
          <p:cNvPr id="10" name="Picture 6" descr="DIN_blau">
            <a:extLst>
              <a:ext uri="{FF2B5EF4-FFF2-40B4-BE49-F238E27FC236}">
                <a16:creationId xmlns:a16="http://schemas.microsoft.com/office/drawing/2014/main" id="{674BA2A4-075D-084C-B3DE-296F2EB3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789" y="6158077"/>
            <a:ext cx="543957" cy="388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3" descr="iso-logo-print.gif">
            <a:extLst>
              <a:ext uri="{FF2B5EF4-FFF2-40B4-BE49-F238E27FC236}">
                <a16:creationId xmlns:a16="http://schemas.microsoft.com/office/drawing/2014/main" id="{7C615DE7-0AF1-F249-BD52-5C0DE4C85C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954" y="1068022"/>
            <a:ext cx="1116125" cy="94271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4992158-E58A-BA47-89AF-CA7874685072}"/>
              </a:ext>
            </a:extLst>
          </p:cNvPr>
          <p:cNvSpPr/>
          <p:nvPr/>
        </p:nvSpPr>
        <p:spPr>
          <a:xfrm>
            <a:off x="2682434" y="6158077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Secretariat</a:t>
            </a:r>
            <a:r>
              <a:rPr lang="de-DE" dirty="0">
                <a:solidFill>
                  <a:srgbClr val="808080">
                    <a:lumMod val="75000"/>
                  </a:srgbClr>
                </a:solidFill>
                <a:latin typeface="Arial"/>
              </a:rPr>
              <a:t>:</a:t>
            </a:r>
            <a:endParaRPr lang="de-DE" dirty="0"/>
          </a:p>
        </p:txBody>
      </p:sp>
      <p:pic>
        <p:nvPicPr>
          <p:cNvPr id="13" name="图片 3" descr="iso-logo-print.gif">
            <a:extLst>
              <a:ext uri="{FF2B5EF4-FFF2-40B4-BE49-F238E27FC236}">
                <a16:creationId xmlns:a16="http://schemas.microsoft.com/office/drawing/2014/main" id="{F850E465-8DC8-F94B-BAEC-C29D0401FA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14" name="图片 2" descr="121036_201410111405521.jpg">
            <a:extLst>
              <a:ext uri="{FF2B5EF4-FFF2-40B4-BE49-F238E27FC236}">
                <a16:creationId xmlns:a16="http://schemas.microsoft.com/office/drawing/2014/main" id="{340E2A5D-7D42-5146-BAB2-E688D958E6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2562" y="163897"/>
            <a:ext cx="1808252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EB37986B-4B28-F840-9D9D-690A665328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99" y="173863"/>
            <a:ext cx="505363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1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CC2ACBAE-0E0A-964E-953F-89D81955ACA9}"/>
              </a:ext>
            </a:extLst>
          </p:cNvPr>
          <p:cNvSpPr/>
          <p:nvPr/>
        </p:nvSpPr>
        <p:spPr>
          <a:xfrm>
            <a:off x="261610" y="1598778"/>
            <a:ext cx="87180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zh-CN" b="1" dirty="0" err="1">
                <a:ea typeface="微软雅黑" panose="020B0503020204020204" pitchFamily="34" charset="-122"/>
                <a:cs typeface="Arial" panose="020B0604020202020204" pitchFamily="34" charset="0"/>
              </a:rPr>
              <a:t>Scope</a:t>
            </a:r>
            <a:r>
              <a:rPr lang="de-DE" altLang="zh-CN" b="1" dirty="0"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endParaRPr lang="en" altLang="zh-CN" b="1" dirty="0"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en" altLang="zh-CN" dirty="0"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To develop standards for traceable, searchable, and interoperable data together with integrated data processing for biotechnology/life sciences.</a:t>
            </a:r>
          </a:p>
          <a:p>
            <a:pPr>
              <a:defRPr/>
            </a:pPr>
            <a:b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The main foci are:</a:t>
            </a:r>
            <a:b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- Definition of data and model formats and their interfaces</a:t>
            </a:r>
            <a:b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- Definition of metadata and relations of data and models</a:t>
            </a:r>
            <a:b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- Quality management of processed data and models</a:t>
            </a:r>
            <a:b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</a:br>
            <a:b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WG 5 builds on existing community standards and develop standards where required and where gaps are identified. </a:t>
            </a:r>
            <a:b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</a:br>
            <a:b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WG 5 coordinates its work with relevant technical committees and standardization initiatives. This includes coordination with all working groups of ISO/TC 276.</a:t>
            </a:r>
            <a:endParaRPr lang="en-HK" altLang="zh-CN" dirty="0">
              <a:cs typeface="Arial" panose="020B0604020202020204" pitchFamily="34" charset="0"/>
            </a:endParaRPr>
          </a:p>
        </p:txBody>
      </p:sp>
      <p:pic>
        <p:nvPicPr>
          <p:cNvPr id="15" name="图片 3" descr="iso-logo-print.gif">
            <a:extLst>
              <a:ext uri="{FF2B5EF4-FFF2-40B4-BE49-F238E27FC236}">
                <a16:creationId xmlns:a16="http://schemas.microsoft.com/office/drawing/2014/main" id="{10C6E611-8904-DA48-8E3D-9A3C69D094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7" name="图片 2" descr="121036_201410111405521.jpg">
            <a:extLst>
              <a:ext uri="{FF2B5EF4-FFF2-40B4-BE49-F238E27FC236}">
                <a16:creationId xmlns:a16="http://schemas.microsoft.com/office/drawing/2014/main" id="{B9EA517E-F8CE-FC46-B1FB-7E894781C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2562" y="163897"/>
            <a:ext cx="1808252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03603BDB-79A9-A74C-8381-D3FE1D78C6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99" y="173863"/>
            <a:ext cx="505363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4">
            <a:extLst>
              <a:ext uri="{FF2B5EF4-FFF2-40B4-BE49-F238E27FC236}">
                <a16:creationId xmlns:a16="http://schemas.microsoft.com/office/drawing/2014/main" id="{0146C8A0-55DF-934E-9D98-BB31C78A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" y="944917"/>
            <a:ext cx="851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r>
              <a:rPr kumimoji="0" lang="en-US" altLang="zh-CN" sz="32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</a:rPr>
              <a:t>ISO/TC 276/WG5 Data Processing and Integration</a:t>
            </a:r>
          </a:p>
        </p:txBody>
      </p:sp>
    </p:spTree>
    <p:extLst>
      <p:ext uri="{BB962C8B-B14F-4D97-AF65-F5344CB8AC3E}">
        <p14:creationId xmlns:p14="http://schemas.microsoft.com/office/powerpoint/2010/main" val="198746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CC2ACBAE-0E0A-964E-953F-89D81955ACA9}"/>
              </a:ext>
            </a:extLst>
          </p:cNvPr>
          <p:cNvSpPr/>
          <p:nvPr/>
        </p:nvSpPr>
        <p:spPr>
          <a:xfrm>
            <a:off x="261610" y="1527256"/>
            <a:ext cx="871800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 err="1">
                <a:cs typeface="Arial" panose="020B0604020202020204" pitchFamily="34" charset="0"/>
              </a:rPr>
              <a:t>Convenor</a:t>
            </a:r>
            <a:r>
              <a:rPr lang="en-US" altLang="zh-CN" b="1" dirty="0">
                <a:cs typeface="Arial" panose="020B0604020202020204" pitchFamily="34" charset="0"/>
              </a:rPr>
              <a:t>:</a:t>
            </a:r>
            <a:r>
              <a:rPr lang="en-US" altLang="zh-CN" dirty="0">
                <a:cs typeface="Arial" panose="020B0604020202020204" pitchFamily="34" charset="0"/>
              </a:rPr>
              <a:t> Martin </a:t>
            </a:r>
            <a:r>
              <a:rPr lang="en-US" altLang="zh-CN" dirty="0" err="1">
                <a:cs typeface="Arial" panose="020B0604020202020204" pitchFamily="34" charset="0"/>
              </a:rPr>
              <a:t>Golebiewski</a:t>
            </a:r>
            <a:r>
              <a:rPr lang="en-US" altLang="zh-CN" dirty="0">
                <a:cs typeface="Arial" panose="020B0604020202020204" pitchFamily="34" charset="0"/>
              </a:rPr>
              <a:t> (Germany)              </a:t>
            </a:r>
            <a:r>
              <a:rPr lang="en-US" altLang="zh-CN" b="1" dirty="0">
                <a:cs typeface="Arial" panose="020B0604020202020204" pitchFamily="34" charset="0"/>
              </a:rPr>
              <a:t>Secretary: </a:t>
            </a:r>
            <a:r>
              <a:rPr lang="en-US" altLang="zh-CN" dirty="0">
                <a:cs typeface="Arial" panose="020B0604020202020204" pitchFamily="34" charset="0"/>
              </a:rPr>
              <a:t>Ms. Xinyang Zhang</a:t>
            </a:r>
          </a:p>
          <a:p>
            <a:pPr>
              <a:defRPr/>
            </a:pPr>
            <a:r>
              <a:rPr lang="en-US" altLang="zh-CN" dirty="0">
                <a:cs typeface="Arial" panose="020B0604020202020204" pitchFamily="34" charset="0"/>
              </a:rPr>
              <a:t>Co-</a:t>
            </a:r>
            <a:r>
              <a:rPr lang="en-US" altLang="zh-CN" dirty="0" err="1">
                <a:cs typeface="Arial" panose="020B0604020202020204" pitchFamily="34" charset="0"/>
              </a:rPr>
              <a:t>Convenor</a:t>
            </a:r>
            <a:r>
              <a:rPr lang="en-US" altLang="zh-CN" dirty="0">
                <a:cs typeface="Arial" panose="020B0604020202020204" pitchFamily="34" charset="0"/>
              </a:rPr>
              <a:t>: Yong Zhang (China)							(China)</a:t>
            </a:r>
          </a:p>
          <a:p>
            <a:pPr>
              <a:defRPr/>
            </a:pPr>
            <a:endParaRPr lang="en-US" altLang="zh-CN" dirty="0"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b="1" dirty="0">
                <a:ea typeface="微软雅黑" panose="020B0503020204020204" pitchFamily="34" charset="-122"/>
              </a:rPr>
              <a:t>111 Committee members</a:t>
            </a:r>
            <a:r>
              <a:rPr lang="en-US" altLang="zh-CN" dirty="0">
                <a:ea typeface="微软雅黑" panose="020B0503020204020204" pitchFamily="34" charset="-122"/>
              </a:rPr>
              <a:t> + 10 liaison representatives + 12 document monitors </a:t>
            </a:r>
            <a:br>
              <a:rPr lang="en-US" altLang="zh-CN" dirty="0">
                <a:ea typeface="微软雅黑" panose="020B0503020204020204" pitchFamily="34" charset="-122"/>
              </a:rPr>
            </a:br>
            <a:r>
              <a:rPr lang="en-US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from </a:t>
            </a:r>
            <a:r>
              <a:rPr lang="en-US" altLang="zh-CN" b="1" dirty="0">
                <a:ea typeface="微软雅黑" panose="020B0503020204020204" pitchFamily="34" charset="-122"/>
                <a:cs typeface="Arial" panose="020B0604020202020204" pitchFamily="34" charset="0"/>
              </a:rPr>
              <a:t>21 countries</a:t>
            </a:r>
            <a:r>
              <a:rPr lang="en-US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altLang="zh-CN" dirty="0">
                <a:ea typeface="微软雅黑" panose="020B0503020204020204" pitchFamily="34" charset="-122"/>
                <a:cs typeface="Arial"/>
              </a:rPr>
              <a:t>Brazil, France, United States, United Kingdom, Germany, Ukraine, Luxembourg, Argentina, Iran, Japan, Korea, Belgium, Australia, China, Canada, Finland, Israel, Sweden, Singapore, Thailand, Italy</a:t>
            </a:r>
          </a:p>
          <a:p>
            <a:pPr>
              <a:defRPr/>
            </a:pPr>
            <a:endParaRPr lang="en-US" altLang="zh-CN" b="1" dirty="0">
              <a:ea typeface="微软雅黑" panose="020B0503020204020204" pitchFamily="34" charset="-122"/>
              <a:cs typeface="Arial"/>
            </a:endParaRPr>
          </a:p>
          <a:p>
            <a:pPr>
              <a:defRPr/>
            </a:pPr>
            <a:r>
              <a:rPr lang="en-US" altLang="zh-CN" b="1" dirty="0">
                <a:ea typeface="微软雅黑" panose="020B0503020204020204" pitchFamily="34" charset="-122"/>
                <a:cs typeface="Arial" panose="020B0604020202020204" pitchFamily="34" charset="0"/>
              </a:rPr>
              <a:t>Liaisons: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ea typeface="微软雅黑" panose="020B0503020204020204" pitchFamily="34" charset="-122"/>
                <a:cs typeface="Arial" panose="020B0604020202020204" pitchFamily="34" charset="0"/>
              </a:rPr>
              <a:t>ISO/JTC1/SC29/WG11 </a:t>
            </a:r>
            <a:r>
              <a:rPr lang="en-US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Coding of moving pictures and audio (MPEG)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ea typeface="微软雅黑" panose="020B0503020204020204" pitchFamily="34" charset="-122"/>
                <a:cs typeface="Arial" panose="020B0604020202020204" pitchFamily="34" charset="0"/>
              </a:rPr>
              <a:t>ISO/TC34/SC9 </a:t>
            </a:r>
            <a:r>
              <a:rPr lang="en-US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Food Product/Microbiology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ea typeface="微软雅黑" panose="020B0503020204020204" pitchFamily="34" charset="-122"/>
                <a:cs typeface="Arial" panose="020B0604020202020204" pitchFamily="34" charset="0"/>
              </a:rPr>
              <a:t>ISO/TC34/SC16 </a:t>
            </a:r>
            <a:r>
              <a:rPr lang="en-US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Food Product/Horizontal Methods for Molecular Biomarker Analysis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ea typeface="微软雅黑" panose="020B0503020204020204" pitchFamily="34" charset="-122"/>
                <a:cs typeface="Arial" panose="020B0604020202020204" pitchFamily="34" charset="0"/>
              </a:rPr>
              <a:t>ISO/TC215 </a:t>
            </a:r>
            <a:r>
              <a:rPr lang="en-US" altLang="zh-CN" dirty="0">
                <a:ea typeface="微软雅黑" panose="020B0503020204020204" pitchFamily="34" charset="-122"/>
                <a:cs typeface="Arial" panose="020B0604020202020204" pitchFamily="34" charset="0"/>
              </a:rPr>
              <a:t>Health informatics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cs typeface="Arial" panose="020B0604020202020204" pitchFamily="34" charset="0"/>
              </a:rPr>
              <a:t>BBMRI-ERIC</a:t>
            </a:r>
            <a:r>
              <a:rPr lang="en-US" altLang="zh-CN" dirty="0">
                <a:cs typeface="Arial" panose="020B0604020202020204" pitchFamily="34" charset="0"/>
              </a:rPr>
              <a:t> (Biobanking and </a:t>
            </a:r>
            <a:r>
              <a:rPr lang="en-US" altLang="zh-CN" dirty="0" err="1">
                <a:cs typeface="Arial" panose="020B0604020202020204" pitchFamily="34" charset="0"/>
              </a:rPr>
              <a:t>BioMolecular</a:t>
            </a:r>
            <a:r>
              <a:rPr lang="en-US" altLang="zh-CN" dirty="0">
                <a:cs typeface="Arial" panose="020B0604020202020204" pitchFamily="34" charset="0"/>
              </a:rPr>
              <a:t> Resources Research Infrastructure)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HK" altLang="zh-CN" b="1" dirty="0">
                <a:cs typeface="Arial" panose="020B0604020202020204" pitchFamily="34" charset="0"/>
              </a:rPr>
              <a:t>EU-STANDS4PM </a:t>
            </a:r>
            <a:r>
              <a:rPr lang="en-HK" altLang="zh-CN" dirty="0">
                <a:cs typeface="Arial" panose="020B0604020202020204" pitchFamily="34" charset="0"/>
              </a:rPr>
              <a:t>(European standards for in-silico modelling in personalized medicine)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ea typeface="微软雅黑" panose="020B0503020204020204" pitchFamily="34" charset="-122"/>
                <a:cs typeface="Arial"/>
              </a:rPr>
              <a:t>GA4GH</a:t>
            </a:r>
            <a:r>
              <a:rPr lang="en-US" altLang="zh-CN" dirty="0">
                <a:ea typeface="微软雅黑" panose="020B0503020204020204" pitchFamily="34" charset="-122"/>
                <a:cs typeface="Arial"/>
              </a:rPr>
              <a:t> (Global Alliance for Genomic Health)</a:t>
            </a: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28657D55-DB84-8A44-A28A-75983031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" y="944917"/>
            <a:ext cx="851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r>
              <a:rPr kumimoji="0" lang="en-US" altLang="zh-CN" sz="32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</a:rPr>
              <a:t>ISO/TC 276/WG5 Data Processing and Integration</a:t>
            </a:r>
          </a:p>
        </p:txBody>
      </p:sp>
      <p:pic>
        <p:nvPicPr>
          <p:cNvPr id="15" name="图片 3" descr="iso-logo-print.gif">
            <a:extLst>
              <a:ext uri="{FF2B5EF4-FFF2-40B4-BE49-F238E27FC236}">
                <a16:creationId xmlns:a16="http://schemas.microsoft.com/office/drawing/2014/main" id="{10C6E611-8904-DA48-8E3D-9A3C69D094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7" name="图片 2" descr="121036_201410111405521.jpg">
            <a:extLst>
              <a:ext uri="{FF2B5EF4-FFF2-40B4-BE49-F238E27FC236}">
                <a16:creationId xmlns:a16="http://schemas.microsoft.com/office/drawing/2014/main" id="{8DAAA570-18EE-9F48-8677-253FAEDDA2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2562" y="163897"/>
            <a:ext cx="1808252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61310BB8-6F64-7A4D-A7BE-B08D99CF58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99" y="173863"/>
            <a:ext cx="505363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8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E7979F19-7B76-9549-96E5-4463BCC7D78C}"/>
              </a:ext>
            </a:extLst>
          </p:cNvPr>
          <p:cNvSpPr txBox="1">
            <a:spLocks/>
          </p:cNvSpPr>
          <p:nvPr/>
        </p:nvSpPr>
        <p:spPr>
          <a:xfrm>
            <a:off x="182020" y="895971"/>
            <a:ext cx="8779961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FAIRDOM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data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management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: Share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your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data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FAIR</a:t>
            </a:r>
          </a:p>
        </p:txBody>
      </p:sp>
      <p:pic>
        <p:nvPicPr>
          <p:cNvPr id="24" name="Bild 7">
            <a:extLst>
              <a:ext uri="{FF2B5EF4-FFF2-40B4-BE49-F238E27FC236}">
                <a16:creationId xmlns:a16="http://schemas.microsoft.com/office/drawing/2014/main" id="{54F545AF-FF89-D346-87B2-144A0AAAA2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09" y="6283184"/>
            <a:ext cx="1265935" cy="333174"/>
          </a:xfrm>
          <a:prstGeom prst="rect">
            <a:avLst/>
          </a:prstGeom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1730DB20-E857-CE4C-A0E9-A2E077B2144D}"/>
              </a:ext>
            </a:extLst>
          </p:cNvPr>
          <p:cNvGrpSpPr/>
          <p:nvPr/>
        </p:nvGrpSpPr>
        <p:grpSpPr>
          <a:xfrm>
            <a:off x="303178" y="6236811"/>
            <a:ext cx="1878048" cy="432048"/>
            <a:chOff x="9345716" y="6130926"/>
            <a:chExt cx="2311642" cy="536575"/>
          </a:xfrm>
        </p:grpSpPr>
        <p:pic>
          <p:nvPicPr>
            <p:cNvPr id="12" name="Bild 7">
              <a:extLst>
                <a:ext uri="{FF2B5EF4-FFF2-40B4-BE49-F238E27FC236}">
                  <a16:creationId xmlns:a16="http://schemas.microsoft.com/office/drawing/2014/main" id="{D62D0C1E-E22E-7645-BE10-FCAFE867F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 8">
              <a:extLst>
                <a:ext uri="{FF2B5EF4-FFF2-40B4-BE49-F238E27FC236}">
                  <a16:creationId xmlns:a16="http://schemas.microsoft.com/office/drawing/2014/main" id="{BDD73924-B619-BE4D-ADA1-11DE39B49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AC899B4-DDB6-084E-A019-469F6196B2EB}"/>
              </a:ext>
            </a:extLst>
          </p:cNvPr>
          <p:cNvSpPr txBox="1">
            <a:spLocks/>
          </p:cNvSpPr>
          <p:nvPr/>
        </p:nvSpPr>
        <p:spPr>
          <a:xfrm>
            <a:off x="805813" y="2412787"/>
            <a:ext cx="3137921" cy="3081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indable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ccessible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nteroperable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eusable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D7B4A38-825C-1842-829F-CED4294B6E58}"/>
              </a:ext>
            </a:extLst>
          </p:cNvPr>
          <p:cNvSpPr txBox="1">
            <a:spLocks/>
          </p:cNvSpPr>
          <p:nvPr/>
        </p:nvSpPr>
        <p:spPr>
          <a:xfrm>
            <a:off x="4694245" y="2484795"/>
            <a:ext cx="352839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ata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perating</a:t>
            </a:r>
            <a:r>
              <a:rPr lang="de-DE" sz="3200" dirty="0">
                <a:solidFill>
                  <a:srgbClr val="1F497D"/>
                </a:solidFill>
              </a:rPr>
              <a:t>    	</a:t>
            </a:r>
            <a:r>
              <a:rPr lang="de-DE" sz="3200" dirty="0" err="1">
                <a:solidFill>
                  <a:srgbClr val="1F497D"/>
                </a:solidFill>
              </a:rPr>
              <a:t>pr</a:t>
            </a:r>
            <a:r>
              <a:rPr kumimoji="0" lang="de-DE" sz="3200" b="0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ocedures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odels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EB7A94A6-117D-9046-B1FE-CD403D77CB42}"/>
              </a:ext>
            </a:extLst>
          </p:cNvPr>
          <p:cNvSpPr txBox="1"/>
          <p:nvPr/>
        </p:nvSpPr>
        <p:spPr>
          <a:xfrm>
            <a:off x="2555776" y="159699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www.fair-dom.org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6" name="Bild 5" descr="Logo_Uni_Manchester.jpg">
            <a:extLst>
              <a:ext uri="{FF2B5EF4-FFF2-40B4-BE49-F238E27FC236}">
                <a16:creationId xmlns:a16="http://schemas.microsoft.com/office/drawing/2014/main" id="{11C652F5-A3BD-4342-B9CE-CF97C56E2C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924" y="5258961"/>
            <a:ext cx="1526954" cy="645587"/>
          </a:xfrm>
          <a:prstGeom prst="rect">
            <a:avLst/>
          </a:prstGeom>
        </p:spPr>
      </p:pic>
      <p:pic>
        <p:nvPicPr>
          <p:cNvPr id="17" name="Picture 14" descr="uslogo1">
            <a:extLst>
              <a:ext uri="{FF2B5EF4-FFF2-40B4-BE49-F238E27FC236}">
                <a16:creationId xmlns:a16="http://schemas.microsoft.com/office/drawing/2014/main" id="{92BBB547-9E20-8D42-80EB-358E6CBF4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002" y="5258962"/>
            <a:ext cx="3075523" cy="50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ARCHIV\Logos\Projekte\Interne\HITS\HITS_RGB_eng.jpg">
            <a:extLst>
              <a:ext uri="{FF2B5EF4-FFF2-40B4-BE49-F238E27FC236}">
                <a16:creationId xmlns:a16="http://schemas.microsoft.com/office/drawing/2014/main" id="{2C5E790B-A107-F64A-BB8B-09DD644B9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981" y="5149705"/>
            <a:ext cx="293975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Screen Shot 2016-06-14 at 14.58.04.png">
            <a:extLst>
              <a:ext uri="{FF2B5EF4-FFF2-40B4-BE49-F238E27FC236}">
                <a16:creationId xmlns:a16="http://schemas.microsoft.com/office/drawing/2014/main" id="{9C925CF6-DB5C-4142-A802-9C7228EC05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661" y="1746111"/>
            <a:ext cx="1512168" cy="12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6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CC2ACBAE-0E0A-964E-953F-89D81955ACA9}"/>
              </a:ext>
            </a:extLst>
          </p:cNvPr>
          <p:cNvSpPr/>
          <p:nvPr/>
        </p:nvSpPr>
        <p:spPr>
          <a:xfrm>
            <a:off x="261610" y="1598778"/>
            <a:ext cx="8718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</a:t>
            </a:r>
            <a:r>
              <a:rPr lang="de-DE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Standardisation Projects:</a:t>
            </a:r>
            <a:endParaRPr lang="en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en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28657D55-DB84-8A44-A28A-75983031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" y="944917"/>
            <a:ext cx="851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r>
              <a:rPr kumimoji="0" lang="en-US" altLang="zh-CN" sz="32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</a:rPr>
              <a:t>ISO/TC 276/WG5 Data Processing and Integration</a:t>
            </a:r>
          </a:p>
        </p:txBody>
      </p:sp>
      <p:pic>
        <p:nvPicPr>
          <p:cNvPr id="15" name="图片 3" descr="iso-logo-print.gif">
            <a:extLst>
              <a:ext uri="{FF2B5EF4-FFF2-40B4-BE49-F238E27FC236}">
                <a16:creationId xmlns:a16="http://schemas.microsoft.com/office/drawing/2014/main" id="{10C6E611-8904-DA48-8E3D-9A3C69D094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10" name="图片 2" descr="121036_201410111405521.jpg">
            <a:extLst>
              <a:ext uri="{FF2B5EF4-FFF2-40B4-BE49-F238E27FC236}">
                <a16:creationId xmlns:a16="http://schemas.microsoft.com/office/drawing/2014/main" id="{5EC21A89-FE91-2140-B0E4-FE17309C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2562" y="163897"/>
            <a:ext cx="1808252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70AF71D9-DA43-154B-A460-F97BD4D066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99" y="173863"/>
            <a:ext cx="505363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3">
            <a:extLst>
              <a:ext uri="{FF2B5EF4-FFF2-40B4-BE49-F238E27FC236}">
                <a16:creationId xmlns:a16="http://schemas.microsoft.com/office/drawing/2014/main" id="{1CAAF7A9-AD7A-C74A-AF22-AABA123F3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49665"/>
              </p:ext>
            </p:extLst>
          </p:nvPr>
        </p:nvGraphicFramePr>
        <p:xfrm>
          <a:off x="-318053" y="1598778"/>
          <a:ext cx="10800523" cy="4456121"/>
        </p:xfrm>
        <a:graphic>
          <a:graphicData uri="http://schemas.openxmlformats.org/drawingml/2006/table">
            <a:tbl>
              <a:tblPr/>
              <a:tblGrid>
                <a:gridCol w="30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0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399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No.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title 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leader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Current stage 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593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ISO/CD 20691</a:t>
                      </a:r>
                      <a:endParaRPr kumimoji="0" lang="de-DE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Biotechnology- Requirements for data formatting and description in the life sciences for downstream data processing and integration workflows </a:t>
                      </a:r>
                      <a:endParaRPr kumimoji="0" lang="zh-CN" alt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Martin </a:t>
                      </a:r>
                      <a:r>
                        <a:rPr kumimoji="0" lang="de-D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Golebiewski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CD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07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ISO/DIS 21710</a:t>
                      </a:r>
                      <a:endParaRPr kumimoji="0" lang="de-DE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Biotechnology - Data management and publication in microbial biological resource centers</a:t>
                      </a:r>
                      <a:endParaRPr kumimoji="0" lang="de-DE" altLang="zh-CN" sz="1400" b="0" i="1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Juncai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Ma</a:t>
                      </a: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(China)</a:t>
                      </a:r>
                      <a:endParaRPr kumimoji="0" lang="de-DE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DIS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42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ISO/AWI TR 3985 </a:t>
                      </a:r>
                      <a:endParaRPr kumimoji="0" lang="de-DE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Biotechnology - Data publication –Part1: Consideration and Concepts </a:t>
                      </a:r>
                      <a:endParaRPr kumimoji="0" lang="de-DE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James 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Sluka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(USA) </a:t>
                      </a:r>
                      <a:endParaRPr kumimoji="0" lang="de-DE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AWI (update 5.11.2019)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6828"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ISO/AWI 23494-1 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Biotechnology -Provenance information management </a:t>
                      </a:r>
                      <a:r>
                        <a:rPr kumimoji="0" lang="mr-IN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Part1: considerations and concepts </a:t>
                      </a:r>
                      <a:endParaRPr kumimoji="0" lang="de-DE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Petr Holub (BBMRI) &amp; </a:t>
                      </a: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Jörg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Geiger (Germany) </a:t>
                      </a:r>
                      <a:endParaRPr kumimoji="0" lang="de-DE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AWI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42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ISO/PWI 23494-2</a:t>
                      </a: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Biotechnology -Provenance information management </a:t>
                      </a:r>
                      <a:r>
                        <a:rPr kumimoji="0" lang="mr-IN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Part2: Common Provenance Model</a:t>
                      </a: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Petr Holub &amp; </a:t>
                      </a: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Jörg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Geiger </a:t>
                      </a: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PWI submitted to WG5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6" marB="45736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1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CC2ACBAE-0E0A-964E-953F-89D81955ACA9}"/>
              </a:ext>
            </a:extLst>
          </p:cNvPr>
          <p:cNvSpPr/>
          <p:nvPr/>
        </p:nvSpPr>
        <p:spPr>
          <a:xfrm>
            <a:off x="261610" y="1598778"/>
            <a:ext cx="8718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</a:t>
            </a:r>
            <a:r>
              <a:rPr lang="de-DE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Standardisation Projects:</a:t>
            </a:r>
            <a:endParaRPr lang="en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en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28657D55-DB84-8A44-A28A-75983031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" y="944917"/>
            <a:ext cx="862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kumimoji="0" lang="en-US" altLang="zh-CN" sz="3200" b="1" dirty="0">
                <a:latin typeface="+mn-lt"/>
                <a:cs typeface="Arial" panose="020B0604020202020204" pitchFamily="34" charset="0"/>
              </a:rPr>
              <a:t>ISO/TC 276/WG5 Data Processing and Integration</a:t>
            </a:r>
          </a:p>
        </p:txBody>
      </p:sp>
      <p:pic>
        <p:nvPicPr>
          <p:cNvPr id="15" name="图片 3" descr="iso-logo-print.gif">
            <a:extLst>
              <a:ext uri="{FF2B5EF4-FFF2-40B4-BE49-F238E27FC236}">
                <a16:creationId xmlns:a16="http://schemas.microsoft.com/office/drawing/2014/main" id="{10C6E611-8904-DA48-8E3D-9A3C69D094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10" name="图片 2" descr="121036_201410111405521.jpg">
            <a:extLst>
              <a:ext uri="{FF2B5EF4-FFF2-40B4-BE49-F238E27FC236}">
                <a16:creationId xmlns:a16="http://schemas.microsoft.com/office/drawing/2014/main" id="{5EC21A89-FE91-2140-B0E4-FE17309C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2562" y="163897"/>
            <a:ext cx="1808252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70AF71D9-DA43-154B-A460-F97BD4D066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99" y="173863"/>
            <a:ext cx="505363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3">
            <a:extLst>
              <a:ext uri="{FF2B5EF4-FFF2-40B4-BE49-F238E27FC236}">
                <a16:creationId xmlns:a16="http://schemas.microsoft.com/office/drawing/2014/main" id="{85D6BC9A-183F-B247-BBD9-C1E653D6A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61107"/>
              </p:ext>
            </p:extLst>
          </p:nvPr>
        </p:nvGraphicFramePr>
        <p:xfrm>
          <a:off x="-291548" y="1598778"/>
          <a:ext cx="10787268" cy="3918036"/>
        </p:xfrm>
        <a:graphic>
          <a:graphicData uri="http://schemas.openxmlformats.org/drawingml/2006/table">
            <a:tbl>
              <a:tblPr/>
              <a:tblGrid>
                <a:gridCol w="27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0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9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721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No.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title 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leader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Current stage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084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ISO/PWI</a:t>
                      </a: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22860 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Biotechnology-Biotechnology — Metadata specifications for human cells 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Lei Guo</a:t>
                      </a: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(China)</a:t>
                      </a: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“frozen”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38" marR="91438" marT="45731" marB="45731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73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ISO/WD 20397-2: </a:t>
                      </a: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(WG3-led)</a:t>
                      </a:r>
                      <a:endParaRPr kumimoji="0" lang="de-DE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tabLst>
                          <a:tab pos="266700" algn="l"/>
                        </a:tabLst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257175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tabLst>
                          <a:tab pos="2667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tabLst>
                          <a:tab pos="2667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tabLst>
                          <a:tab pos="2667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67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67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67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67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257175" marR="0" lvl="1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fr-CH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Biotechnology</a:t>
                      </a:r>
                      <a:r>
                        <a:rPr kumimoji="0" lang="fr-CH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– General requirements for massive parallel sequencing – Part 2: Method to evaluate the quality of sequencing data.</a:t>
                      </a:r>
                      <a:endParaRPr kumimoji="0" lang="de-DE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Yong Zhang</a:t>
                      </a: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(China)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CD</a:t>
                      </a:r>
                      <a:br>
                        <a:rPr kumimoji="0" lang="fr-CH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</a:br>
                      <a:r>
                        <a:rPr kumimoji="0" lang="fr-CH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comments</a:t>
                      </a:r>
                      <a:endParaRPr kumimoji="0" lang="fr-CH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collected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73"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PWI 24420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General requirements for data processing of metagenomics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Ran Wang/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Juncai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MA 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WG5 </a:t>
                      </a:r>
                      <a:r>
                        <a:rPr kumimoji="0" lang="de-D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recomm</a:t>
                      </a:r>
                      <a:r>
                        <a:rPr kumimoji="0" lang="de-D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. NP </a:t>
                      </a:r>
                      <a:r>
                        <a:rPr kumimoji="0" lang="de-D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ballot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726"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 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Joint project with MPEG 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Genomic compression and storage </a:t>
                      </a:r>
                      <a:endParaRPr kumimoji="0" lang="zh-CN" alt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Marco 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Mattavelli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tc>
                  <a:txBody>
                    <a:bodyPr/>
                    <a:lstStyle>
                      <a:lvl1pPr algn="just" defTabSz="514350" eaLnBrk="0" hangingPunct="0">
                        <a:lnSpc>
                          <a:spcPct val="110000"/>
                        </a:lnSpc>
                        <a:spcBef>
                          <a:spcPts val="1013"/>
                        </a:spcBef>
                        <a:buClr>
                          <a:schemeClr val="accent1"/>
                        </a:buClr>
                        <a:buSzPct val="70000"/>
                        <a:buFont typeface="Webdings" pitchFamily="2" charset="2"/>
                        <a:defRPr kumimoji="1" sz="2000">
                          <a:solidFill>
                            <a:schemeClr val="accent1"/>
                          </a:solidFill>
                          <a:latin typeface="幼圆" charset="-122"/>
                          <a:ea typeface="幼圆" charset="-122"/>
                        </a:defRPr>
                      </a:lvl1pPr>
                      <a:lvl2pPr marL="742950" indent="-285750" algn="just" defTabSz="514350" eaLnBrk="0" hangingPunct="0">
                        <a:lnSpc>
                          <a:spcPct val="150000"/>
                        </a:lnSpc>
                        <a:spcAft>
                          <a:spcPts val="338"/>
                        </a:spcAft>
                        <a:buClr>
                          <a:srgbClr val="A9BB8B"/>
                        </a:buClr>
                        <a:buFont typeface="幼圆" charset="-122"/>
                        <a:tabLst>
                          <a:tab pos="2667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1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514350"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514350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73"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ISO/PWI 24480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Validation </a:t>
                      </a:r>
                      <a:r>
                        <a:rPr kumimoji="0" lang="de-DE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DE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database</a:t>
                      </a:r>
                      <a:r>
                        <a:rPr kumimoji="0" lang="de-DE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used</a:t>
                      </a:r>
                      <a:r>
                        <a:rPr kumimoji="0" lang="de-DE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for</a:t>
                      </a:r>
                      <a:r>
                        <a:rPr kumimoji="0" lang="de-DE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nucleic</a:t>
                      </a:r>
                      <a:r>
                        <a:rPr kumimoji="0" lang="de-DE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acid</a:t>
                      </a:r>
                      <a:endParaRPr kumimoji="0" lang="de-DE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sequence</a:t>
                      </a:r>
                      <a:r>
                        <a:rPr kumimoji="0" lang="de-DE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evaluation</a:t>
                      </a:r>
                      <a:endParaRPr kumimoji="0" lang="de-DE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zh-CN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Hiroki </a:t>
                      </a:r>
                      <a:r>
                        <a:rPr kumimoji="0" lang="de-D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Nakae</a:t>
                      </a:r>
                      <a:r>
                        <a:rPr kumimoji="0" lang="de-D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PWI </a:t>
                      </a:r>
                      <a:r>
                        <a:rPr kumimoji="0" lang="de-D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comments</a:t>
                      </a:r>
                      <a:endParaRPr kumimoji="0" lang="de-DE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collated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9" marR="91449" marT="45718" marB="45718" horzOverflow="overflow">
                    <a:lnL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6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51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AB4AA9E-024E-6B4F-A09F-BEEA05FC9343}"/>
              </a:ext>
            </a:extLst>
          </p:cNvPr>
          <p:cNvSpPr/>
          <p:nvPr/>
        </p:nvSpPr>
        <p:spPr>
          <a:xfrm>
            <a:off x="362186" y="2366999"/>
            <a:ext cx="8480872" cy="334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ISO/TC 276 Biotechnology WG 5 (Data Processing </a:t>
            </a:r>
            <a:r>
              <a:rPr lang="de-DE" dirty="0" err="1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 Integration) </a:t>
            </a:r>
            <a:r>
              <a:rPr lang="de-DE" dirty="0" err="1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works</a:t>
            </a:r>
            <a:r>
              <a:rPr lang="de-DE" dirty="0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 on a </a:t>
            </a:r>
            <a:r>
              <a:rPr lang="de-DE" dirty="0" err="1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draft</a:t>
            </a:r>
            <a:r>
              <a:rPr lang="de-DE" dirty="0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 a </a:t>
            </a:r>
            <a:r>
              <a:rPr lang="de-DE" dirty="0" err="1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new</a:t>
            </a:r>
            <a:r>
              <a:rPr lang="de-DE" dirty="0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 ISO </a:t>
            </a:r>
            <a:r>
              <a:rPr lang="de-DE" dirty="0" err="1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standard</a:t>
            </a:r>
            <a:r>
              <a:rPr lang="de-DE" dirty="0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life</a:t>
            </a:r>
            <a:r>
              <a:rPr lang="de-DE" dirty="0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sciences</a:t>
            </a:r>
            <a:r>
              <a:rPr lang="de-DE" dirty="0">
                <a:solidFill>
                  <a:srgbClr val="002060"/>
                </a:solidFill>
                <a:ea typeface="微软雅黑"/>
                <a:cs typeface="Arial" panose="020B0604020202020204" pitchFamily="34" charset="0"/>
              </a:rPr>
              <a:t>:</a:t>
            </a:r>
          </a:p>
          <a:p>
            <a:pPr defTabSz="914400" fontAlgn="auto">
              <a:spcBef>
                <a:spcPts val="600"/>
              </a:spcBef>
              <a:spcAft>
                <a:spcPts val="0"/>
              </a:spcAft>
            </a:pPr>
            <a:r>
              <a:rPr lang="de-DE" dirty="0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Reference </a:t>
            </a:r>
            <a:r>
              <a:rPr lang="de-DE" dirty="0" err="1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framework</a:t>
            </a:r>
            <a:r>
              <a:rPr lang="de-DE" dirty="0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 („hub“) </a:t>
            </a:r>
            <a:r>
              <a:rPr lang="de-DE" dirty="0" err="1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standard</a:t>
            </a:r>
            <a:r>
              <a:rPr lang="de-DE" dirty="0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 (non-ISO) </a:t>
            </a:r>
            <a:r>
              <a:rPr lang="de-DE" dirty="0" err="1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community</a:t>
            </a:r>
            <a:r>
              <a:rPr lang="de-DE" dirty="0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standards</a:t>
            </a:r>
            <a:r>
              <a:rPr lang="de-DE" dirty="0">
                <a:solidFill>
                  <a:srgbClr val="008000"/>
                </a:solidFill>
                <a:ea typeface="幼圆"/>
                <a:cs typeface="Arial" panose="020B0604020202020204" pitchFamily="34" charset="0"/>
              </a:rPr>
              <a:t>:</a:t>
            </a:r>
          </a:p>
          <a:p>
            <a:pPr marL="285750" indent="-285750" algn="just" defTabSz="51435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6A139"/>
              </a:buClr>
              <a:buSzPct val="70000"/>
              <a:buFontTx/>
              <a:buChar char="-"/>
            </a:pP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Requirements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rules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application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community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standards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formatting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documentation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data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computer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models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life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sciences</a:t>
            </a:r>
            <a:endParaRPr lang="de-DE" dirty="0">
              <a:solidFill>
                <a:srgbClr val="002060"/>
              </a:solidFill>
              <a:ea typeface="幼圆"/>
              <a:cs typeface="Arial" panose="020B0604020202020204" pitchFamily="34" charset="0"/>
            </a:endParaRPr>
          </a:p>
          <a:p>
            <a:pPr marL="285750" indent="-285750" algn="just" defTabSz="51435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6A139"/>
              </a:buClr>
              <a:buSzPct val="70000"/>
              <a:buFontTx/>
              <a:buChar char="-"/>
            </a:pP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Recommended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workflows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for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the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structured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processing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,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storing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and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integration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of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data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and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corresponding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computer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models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  <a:sym typeface="Wingdings"/>
              </a:rPr>
              <a:t> </a:t>
            </a:r>
          </a:p>
          <a:p>
            <a:pPr marL="285750" indent="-285750" algn="just" defTabSz="51435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6A139"/>
              </a:buClr>
              <a:buSzPct val="70000"/>
              <a:buFontTx/>
              <a:buChar char="-"/>
            </a:pP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Catalogue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criteria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requirements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life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science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data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formats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model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formats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prerequisites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a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framework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interoperable </a:t>
            </a:r>
            <a:r>
              <a:rPr lang="de-DE" dirty="0" err="1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standards</a:t>
            </a:r>
            <a:r>
              <a:rPr lang="de-DE" dirty="0">
                <a:solidFill>
                  <a:srgbClr val="002060"/>
                </a:solidFill>
                <a:ea typeface="幼圆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D44CCC4-3595-D140-B565-F1C6D31F0BC1}"/>
              </a:ext>
            </a:extLst>
          </p:cNvPr>
          <p:cNvSpPr txBox="1">
            <a:spLocks/>
          </p:cNvSpPr>
          <p:nvPr/>
        </p:nvSpPr>
        <p:spPr>
          <a:xfrm>
            <a:off x="152400" y="865290"/>
            <a:ext cx="8869680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ISO/CD 20691: Requirements for data formatting and description in the life sciences for downstream data processing and integration workflows</a:t>
            </a:r>
            <a:endParaRPr lang="de-DE" sz="32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图片 3" descr="iso-logo-print.gif">
            <a:extLst>
              <a:ext uri="{FF2B5EF4-FFF2-40B4-BE49-F238E27FC236}">
                <a16:creationId xmlns:a16="http://schemas.microsoft.com/office/drawing/2014/main" id="{AA286FB0-4F76-4C4C-95FA-FDF32BCE77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7" name="图片 2" descr="121036_201410111405521.jpg">
            <a:extLst>
              <a:ext uri="{FF2B5EF4-FFF2-40B4-BE49-F238E27FC236}">
                <a16:creationId xmlns:a16="http://schemas.microsoft.com/office/drawing/2014/main" id="{1D23371A-8E40-754F-A8A6-6067BB313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2562" y="163897"/>
            <a:ext cx="1808252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0E48356C-24FB-434D-8421-2B780E2DE9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99" y="173863"/>
            <a:ext cx="505363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656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BADE2FF2-2C7E-3D4A-AA77-21CA40FD6093}"/>
              </a:ext>
            </a:extLst>
          </p:cNvPr>
          <p:cNvGrpSpPr>
            <a:grpSpLocks/>
          </p:cNvGrpSpPr>
          <p:nvPr/>
        </p:nvGrpSpPr>
        <p:grpSpPr bwMode="auto">
          <a:xfrm>
            <a:off x="615492" y="1143553"/>
            <a:ext cx="815977" cy="4564063"/>
            <a:chOff x="2964" y="816"/>
            <a:chExt cx="2234" cy="2031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8B04C92A-590A-D647-A81E-25E6EE151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" y="816"/>
              <a:ext cx="46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/>
              <a:endParaRPr lang="en-GB" sz="1600" b="0">
                <a:solidFill>
                  <a:srgbClr val="000000"/>
                </a:solidFill>
              </a:endParaRP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0F6048A8-3674-784C-AA44-27B796ED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7" y="2371"/>
              <a:ext cx="11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914400"/>
              <a:endParaRPr lang="de-DE" sz="1600" b="0">
                <a:solidFill>
                  <a:srgbClr val="000000"/>
                </a:solidFill>
              </a:endParaRPr>
            </a:p>
            <a:p>
              <a:pPr defTabSz="914400"/>
              <a:endParaRPr lang="de-DE" sz="1600" b="0">
                <a:solidFill>
                  <a:srgbClr val="000000"/>
                </a:solidFill>
              </a:endParaRPr>
            </a:p>
            <a:p>
              <a:pPr defTabSz="914400"/>
              <a:endParaRPr lang="de-DE" sz="1600" b="0">
                <a:solidFill>
                  <a:srgbClr val="000000"/>
                </a:solidFill>
              </a:endParaRPr>
            </a:p>
            <a:p>
              <a:pPr defTabSz="914400"/>
              <a:endParaRPr lang="de-DE" sz="1600" b="0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20AB700-09E2-0548-999A-91C1E02C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89" y="1600753"/>
            <a:ext cx="16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/>
            <a:endParaRPr lang="en-GB" sz="1600" b="0">
              <a:solidFill>
                <a:srgbClr val="000000"/>
              </a:solidFill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FF2B622-4194-F54D-A0F6-C70DA06F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69" y="774221"/>
            <a:ext cx="76714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/>
            <a:r>
              <a:rPr lang="en" sz="2400" b="1" dirty="0">
                <a:solidFill>
                  <a:srgbClr val="002060"/>
                </a:solidFill>
                <a:latin typeface="+mn-lt"/>
              </a:rPr>
              <a:t>Need for a meta-standard for community standards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  <a:p>
            <a:pPr defTabSz="914400"/>
            <a:r>
              <a:rPr lang="de-DE" dirty="0" err="1">
                <a:solidFill>
                  <a:srgbClr val="002060"/>
                </a:solidFill>
                <a:latin typeface="+mn-lt"/>
              </a:rPr>
              <a:t>Example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:</a:t>
            </a:r>
            <a:r>
              <a:rPr lang="de-DE" b="0" dirty="0">
                <a:solidFill>
                  <a:srgbClr val="002060"/>
                </a:solidFill>
                <a:latin typeface="+mn-lt"/>
              </a:rPr>
              <a:t> Great Baltimore </a:t>
            </a:r>
            <a:r>
              <a:rPr lang="de-DE" b="0" dirty="0" err="1">
                <a:solidFill>
                  <a:srgbClr val="002060"/>
                </a:solidFill>
                <a:latin typeface="+mn-lt"/>
              </a:rPr>
              <a:t>fire</a:t>
            </a:r>
            <a:r>
              <a:rPr lang="de-DE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0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de-DE" b="0" dirty="0">
                <a:solidFill>
                  <a:srgbClr val="002060"/>
                </a:solidFill>
                <a:latin typeface="+mn-lt"/>
              </a:rPr>
              <a:t> 1904 </a:t>
            </a:r>
            <a:endParaRPr lang="en-US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86BA3924-D419-9B49-9717-08E3B14992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88" y="1600753"/>
            <a:ext cx="4597159" cy="3447869"/>
          </a:xfrm>
          <a:prstGeom prst="rect">
            <a:avLst/>
          </a:prstGeom>
        </p:spPr>
      </p:pic>
      <p:pic>
        <p:nvPicPr>
          <p:cNvPr id="8" name="Picture 7" descr="D:\Dokumente und Einstellungen\lon\Lokale Einstellungen\Temporary Internet Files\Content.IE5\MI95HG8L\MP900400545[1].jpg">
            <a:extLst>
              <a:ext uri="{FF2B5EF4-FFF2-40B4-BE49-F238E27FC236}">
                <a16:creationId xmlns:a16="http://schemas.microsoft.com/office/drawing/2014/main" id="{B61ED8C1-E6A5-074A-9ACA-BD0AE42F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15749"/>
            <a:ext cx="1443632" cy="21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D21A0D5B-A4CA-314B-81E7-BBA4A7989E8C}"/>
              </a:ext>
            </a:extLst>
          </p:cNvPr>
          <p:cNvSpPr txBox="1"/>
          <p:nvPr/>
        </p:nvSpPr>
        <p:spPr>
          <a:xfrm>
            <a:off x="537186" y="5172782"/>
            <a:ext cx="4859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/>
            <a:r>
              <a:rPr lang="de-DE" sz="2000" b="0" dirty="0">
                <a:solidFill>
                  <a:srgbClr val="002060"/>
                </a:solidFill>
                <a:latin typeface="+mn-lt"/>
              </a:rPr>
              <a:t>Individual </a:t>
            </a:r>
            <a:r>
              <a:rPr lang="de-DE" sz="2000" b="0" dirty="0" err="1">
                <a:solidFill>
                  <a:srgbClr val="002060"/>
                </a:solidFill>
                <a:latin typeface="+mn-lt"/>
              </a:rPr>
              <a:t>fire</a:t>
            </a:r>
            <a:r>
              <a:rPr lang="de-DE" sz="20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0" dirty="0" err="1">
                <a:solidFill>
                  <a:srgbClr val="002060"/>
                </a:solidFill>
                <a:latin typeface="+mn-lt"/>
              </a:rPr>
              <a:t>hydrants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0" dirty="0" err="1">
                <a:solidFill>
                  <a:srgbClr val="002060"/>
                </a:solidFill>
                <a:latin typeface="+mn-lt"/>
              </a:rPr>
              <a:t>with</a:t>
            </a:r>
            <a:r>
              <a:rPr lang="de-DE" sz="2000" b="0" dirty="0">
                <a:solidFill>
                  <a:srgbClr val="002060"/>
                </a:solidFill>
                <a:latin typeface="+mn-lt"/>
              </a:rPr>
              <a:t> 600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different </a:t>
            </a:r>
            <a:r>
              <a:rPr lang="de-DE" sz="2000" b="0" dirty="0" err="1">
                <a:solidFill>
                  <a:srgbClr val="002060"/>
                </a:solidFill>
                <a:latin typeface="+mn-lt"/>
              </a:rPr>
              <a:t>variations</a:t>
            </a:r>
            <a:r>
              <a:rPr lang="de-DE" sz="2000" b="0" dirty="0">
                <a:solidFill>
                  <a:srgbClr val="002060"/>
                </a:solidFill>
                <a:latin typeface="+mn-lt"/>
              </a:rPr>
              <a:t> of hose couplings</a:t>
            </a:r>
          </a:p>
          <a:p>
            <a:pPr defTabSz="914400"/>
            <a:r>
              <a:rPr lang="de-DE" sz="2000" b="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 Need </a:t>
            </a:r>
            <a:r>
              <a:rPr lang="de-DE" sz="2000" b="0" dirty="0" err="1">
                <a:solidFill>
                  <a:srgbClr val="002060"/>
                </a:solidFill>
                <a:latin typeface="+mn-lt"/>
                <a:sym typeface="Wingdings" pitchFamily="2" charset="2"/>
              </a:rPr>
              <a:t>for</a:t>
            </a:r>
            <a:r>
              <a:rPr lang="de-DE" sz="2000" b="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 </a:t>
            </a:r>
            <a:r>
              <a:rPr lang="de-DE" sz="2000" b="0" dirty="0" err="1">
                <a:solidFill>
                  <a:srgbClr val="002060"/>
                </a:solidFill>
                <a:latin typeface="+mn-lt"/>
                <a:sym typeface="Wingdings" pitchFamily="2" charset="2"/>
              </a:rPr>
              <a:t>interoperability</a:t>
            </a:r>
            <a:r>
              <a:rPr lang="de-DE" sz="2000" b="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 </a:t>
            </a:r>
            <a:r>
              <a:rPr lang="de-DE" sz="2000" b="0" dirty="0" err="1">
                <a:solidFill>
                  <a:srgbClr val="002060"/>
                </a:solidFill>
                <a:latin typeface="+mn-lt"/>
                <a:sym typeface="Wingdings" pitchFamily="2" charset="2"/>
              </a:rPr>
              <a:t>standards</a:t>
            </a:r>
            <a:endParaRPr lang="de-DE" sz="2000" b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8A036075-2C83-614B-8F2E-AC56585BA1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720" y="2664048"/>
            <a:ext cx="1468464" cy="1957952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BF573E85-060A-D343-AFAE-BCBD5562C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0664" y="1188000"/>
            <a:ext cx="1468464" cy="1620000"/>
          </a:xfrm>
          <a:prstGeom prst="rect">
            <a:avLst/>
          </a:prstGeom>
        </p:spPr>
      </p:pic>
      <p:pic>
        <p:nvPicPr>
          <p:cNvPr id="12" name="Grafik 5">
            <a:extLst>
              <a:ext uri="{FF2B5EF4-FFF2-40B4-BE49-F238E27FC236}">
                <a16:creationId xmlns:a16="http://schemas.microsoft.com/office/drawing/2014/main" id="{8B6C7AA6-1EAB-9D4B-8D4B-7A0E128CC8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077072"/>
            <a:ext cx="2857500" cy="1943100"/>
          </a:xfrm>
          <a:prstGeom prst="rect">
            <a:avLst/>
          </a:prstGeom>
        </p:spPr>
      </p:pic>
      <p:pic>
        <p:nvPicPr>
          <p:cNvPr id="14" name="图片 3" descr="iso-logo-print.gif">
            <a:extLst>
              <a:ext uri="{FF2B5EF4-FFF2-40B4-BE49-F238E27FC236}">
                <a16:creationId xmlns:a16="http://schemas.microsoft.com/office/drawing/2014/main" id="{EBF97759-4049-ED42-8464-6924C249A9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15" name="图片 2" descr="121036_201410111405521.jpg">
            <a:extLst>
              <a:ext uri="{FF2B5EF4-FFF2-40B4-BE49-F238E27FC236}">
                <a16:creationId xmlns:a16="http://schemas.microsoft.com/office/drawing/2014/main" id="{47B59BF9-1FD8-7042-94B9-F3263B5935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2562" y="163897"/>
            <a:ext cx="1808252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">
            <a:extLst>
              <a:ext uri="{FF2B5EF4-FFF2-40B4-BE49-F238E27FC236}">
                <a16:creationId xmlns:a16="http://schemas.microsoft.com/office/drawing/2014/main" id="{EA837E43-882B-F84F-82FD-6219F57E0F4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99" y="173863"/>
            <a:ext cx="505363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74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610D1EA-0248-DE47-A09C-E3B084C76DB6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AB4AA9E-024E-6B4F-A09F-BEEA05FC9343}"/>
              </a:ext>
            </a:extLst>
          </p:cNvPr>
          <p:cNvSpPr/>
          <p:nvPr/>
        </p:nvSpPr>
        <p:spPr>
          <a:xfrm>
            <a:off x="277441" y="1920140"/>
            <a:ext cx="806489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de-DE" dirty="0" err="1"/>
              <a:t>Foreword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 err="1"/>
              <a:t>Introduction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/>
              <a:t>1 </a:t>
            </a:r>
            <a:r>
              <a:rPr lang="de-DE" dirty="0" err="1"/>
              <a:t>Scope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/>
              <a:t>2 Normative </a:t>
            </a:r>
            <a:r>
              <a:rPr lang="de-DE" dirty="0" err="1"/>
              <a:t>references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/>
              <a:t>3 Terms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definitions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/>
              <a:t>4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formats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identifiers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/>
              <a:t>5 Technical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/>
              <a:t>6 </a:t>
            </a:r>
            <a:r>
              <a:rPr lang="de-DE" dirty="0" err="1"/>
              <a:t>Semantic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/>
              <a:t>7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ontologies</a:t>
            </a:r>
            <a:r>
              <a:rPr lang="de-DE" dirty="0"/>
              <a:t>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annotation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biological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/>
              <a:t>8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/>
              <a:t>9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repositories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biological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defTabSz="914400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Annex A (informative) Recommended </a:t>
            </a:r>
            <a:r>
              <a:rPr lang="de-DE" dirty="0" err="1"/>
              <a:t>formats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defTabSz="914400">
              <a:spcAft>
                <a:spcPts val="600"/>
              </a:spcAft>
            </a:pPr>
            <a:r>
              <a:rPr lang="de-DE" dirty="0"/>
              <a:t>Annex B (informative) Minimal </a:t>
            </a:r>
            <a:r>
              <a:rPr lang="de-DE" dirty="0" err="1"/>
              <a:t>reporting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metadata</a:t>
            </a:r>
            <a:endParaRPr lang="de-DE" dirty="0"/>
          </a:p>
          <a:p>
            <a:pPr defTabSz="914400">
              <a:spcBef>
                <a:spcPts val="600"/>
              </a:spcBef>
              <a:spcAft>
                <a:spcPts val="600"/>
              </a:spcAft>
            </a:pPr>
            <a:endParaRPr lang="de-DE" dirty="0">
              <a:solidFill>
                <a:srgbClr val="002060"/>
              </a:solidFill>
              <a:latin typeface="Arial" panose="020B0604020202020204" pitchFamily="34" charset="0"/>
              <a:ea typeface="幼圆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D44CCC4-3595-D140-B565-F1C6D31F0BC1}"/>
              </a:ext>
            </a:extLst>
          </p:cNvPr>
          <p:cNvSpPr txBox="1">
            <a:spLocks/>
          </p:cNvSpPr>
          <p:nvPr/>
        </p:nvSpPr>
        <p:spPr>
          <a:xfrm>
            <a:off x="152400" y="865290"/>
            <a:ext cx="8869680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 for ISO/CD 20691: </a:t>
            </a:r>
            <a:br>
              <a:rPr lang="e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data formatting and description in the life sciences for downstream data processing and integration workflows</a:t>
            </a:r>
            <a:endParaRPr lang="de-DE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3" descr="iso-logo-print.gif">
            <a:extLst>
              <a:ext uri="{FF2B5EF4-FFF2-40B4-BE49-F238E27FC236}">
                <a16:creationId xmlns:a16="http://schemas.microsoft.com/office/drawing/2014/main" id="{AA286FB0-4F76-4C4C-95FA-FDF32BCE77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7" name="图片 2" descr="121036_201410111405521.jpg">
            <a:extLst>
              <a:ext uri="{FF2B5EF4-FFF2-40B4-BE49-F238E27FC236}">
                <a16:creationId xmlns:a16="http://schemas.microsoft.com/office/drawing/2014/main" id="{1D23371A-8E40-754F-A8A6-6067BB313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2562" y="163897"/>
            <a:ext cx="1808252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0E48356C-24FB-434D-8421-2B780E2DE9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99" y="173863"/>
            <a:ext cx="505363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052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2A86454-368A-1D4C-A597-15D2DF16FE1B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图片 3" descr="iso-logo-print.gif">
            <a:extLst>
              <a:ext uri="{FF2B5EF4-FFF2-40B4-BE49-F238E27FC236}">
                <a16:creationId xmlns:a16="http://schemas.microsoft.com/office/drawing/2014/main" id="{AA286FB0-4F76-4C4C-95FA-FDF32BCE77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956" y="163897"/>
            <a:ext cx="608784" cy="514198"/>
          </a:xfrm>
          <a:prstGeom prst="rect">
            <a:avLst/>
          </a:prstGeom>
        </p:spPr>
      </p:pic>
      <p:pic>
        <p:nvPicPr>
          <p:cNvPr id="7" name="图片 2" descr="121036_201410111405521.jpg">
            <a:extLst>
              <a:ext uri="{FF2B5EF4-FFF2-40B4-BE49-F238E27FC236}">
                <a16:creationId xmlns:a16="http://schemas.microsoft.com/office/drawing/2014/main" id="{1D23371A-8E40-754F-A8A6-6067BB313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2562" y="163897"/>
            <a:ext cx="1808252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0E48356C-24FB-434D-8421-2B780E2DE9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99" y="173863"/>
            <a:ext cx="505363" cy="3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B4AC7CD-0C02-B04A-9DD2-68E9AAB860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56" y="1005780"/>
            <a:ext cx="8047626" cy="591591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D44CCC4-3595-D140-B565-F1C6D31F0BC1}"/>
              </a:ext>
            </a:extLst>
          </p:cNvPr>
          <p:cNvSpPr txBox="1">
            <a:spLocks/>
          </p:cNvSpPr>
          <p:nvPr/>
        </p:nvSpPr>
        <p:spPr>
          <a:xfrm>
            <a:off x="152400" y="865290"/>
            <a:ext cx="8869680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ISO/CD 20691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6997B20-6FF5-C14E-B834-0AA1A7A111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56" y="1665385"/>
            <a:ext cx="7863221" cy="52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3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CC2ACBAE-0E0A-964E-953F-89D81955ACA9}"/>
              </a:ext>
            </a:extLst>
          </p:cNvPr>
          <p:cNvSpPr/>
          <p:nvPr/>
        </p:nvSpPr>
        <p:spPr>
          <a:xfrm>
            <a:off x="261610" y="2778626"/>
            <a:ext cx="871800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/>
              <a:t>Aims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Bundle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different FAIR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b="1" dirty="0" err="1"/>
              <a:t>activities</a:t>
            </a:r>
            <a:r>
              <a:rPr lang="de-DE" dirty="0"/>
              <a:t> in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at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sites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Exchange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experiences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biomedical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harmonization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parallel </a:t>
            </a:r>
            <a:r>
              <a:rPr lang="de-DE" dirty="0" err="1"/>
              <a:t>activities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- </a:t>
            </a:r>
            <a:r>
              <a:rPr lang="de-DE" b="1" dirty="0" err="1"/>
              <a:t>Standardization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(</a:t>
            </a:r>
            <a:r>
              <a:rPr lang="de-DE" dirty="0" err="1"/>
              <a:t>including</a:t>
            </a:r>
            <a:r>
              <a:rPr lang="de-DE" dirty="0"/>
              <a:t> persistent </a:t>
            </a:r>
            <a:r>
              <a:rPr lang="de-DE" dirty="0" err="1"/>
              <a:t>identifiers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- </a:t>
            </a:r>
            <a:r>
              <a:rPr lang="de-DE" b="1" dirty="0" err="1"/>
              <a:t>Consistent</a:t>
            </a:r>
            <a:r>
              <a:rPr lang="de-DE" b="1" dirty="0"/>
              <a:t> </a:t>
            </a:r>
            <a:r>
              <a:rPr lang="de-DE" b="1" dirty="0" err="1"/>
              <a:t>semantic</a:t>
            </a:r>
            <a:r>
              <a:rPr lang="de-DE" b="1" dirty="0"/>
              <a:t> </a:t>
            </a:r>
            <a:r>
              <a:rPr lang="de-DE" b="1" dirty="0" err="1"/>
              <a:t>description</a:t>
            </a:r>
            <a:r>
              <a:rPr lang="de-DE" b="1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vocabularies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ontologies</a:t>
            </a:r>
            <a:br>
              <a:rPr lang="de-DE" dirty="0"/>
            </a:br>
            <a:r>
              <a:rPr lang="de-DE" dirty="0"/>
              <a:t>- </a:t>
            </a:r>
            <a:r>
              <a:rPr lang="de-DE" b="1" dirty="0"/>
              <a:t>Transferring FAIR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management</a:t>
            </a:r>
            <a:r>
              <a:rPr lang="de-DE" b="1" dirty="0"/>
              <a:t> </a:t>
            </a:r>
            <a:r>
              <a:rPr lang="de-DE" b="1" dirty="0" err="1"/>
              <a:t>experiences</a:t>
            </a:r>
            <a:r>
              <a:rPr lang="de-DE" b="1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	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communities</a:t>
            </a:r>
            <a:r>
              <a:rPr lang="de-DE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b="1" dirty="0" err="1"/>
              <a:t>common</a:t>
            </a:r>
            <a:r>
              <a:rPr lang="de-DE" b="1" dirty="0"/>
              <a:t> </a:t>
            </a:r>
            <a:r>
              <a:rPr lang="de-DE" b="1" dirty="0" err="1"/>
              <a:t>understanding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FAIR </a:t>
            </a:r>
            <a:r>
              <a:rPr lang="de-DE" b="1" dirty="0" err="1"/>
              <a:t>data</a:t>
            </a:r>
            <a:r>
              <a:rPr lang="de-DE" b="1" dirty="0"/>
              <a:t>, open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open </a:t>
            </a:r>
            <a:r>
              <a:rPr lang="de-DE" b="1" dirty="0" err="1"/>
              <a:t>access</a:t>
            </a:r>
            <a:r>
              <a:rPr lang="de-DE" dirty="0"/>
              <a:t>,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legal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biomedical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analyze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FAIR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best</a:t>
            </a:r>
            <a:r>
              <a:rPr lang="de-DE" b="1" dirty="0"/>
              <a:t> </a:t>
            </a:r>
            <a:r>
              <a:rPr lang="de-DE" b="1" dirty="0" err="1"/>
              <a:t>practices</a:t>
            </a:r>
            <a:endParaRPr lang="de-DE" dirty="0"/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28657D55-DB84-8A44-A28A-75983031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" y="944917"/>
            <a:ext cx="871800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kumimoji="0" lang="en-US" altLang="zh-CN" sz="2800" b="1" dirty="0">
                <a:latin typeface="+mn-lt"/>
                <a:cs typeface="Arial" panose="020B0604020202020204" pitchFamily="34" charset="0"/>
              </a:rPr>
              <a:t>GMDS Project Group: </a:t>
            </a:r>
            <a:br>
              <a:rPr kumimoji="0" lang="en-US" altLang="zh-CN" sz="2800" b="1" dirty="0">
                <a:latin typeface="+mn-lt"/>
                <a:cs typeface="Arial" panose="020B0604020202020204" pitchFamily="34" charset="0"/>
              </a:rPr>
            </a:br>
            <a:r>
              <a:rPr kumimoji="0" lang="en-US" altLang="zh-CN" sz="2800" b="1" dirty="0">
                <a:latin typeface="+mn-lt"/>
                <a:cs typeface="Arial" panose="020B0604020202020204" pitchFamily="34" charset="0"/>
              </a:rPr>
              <a:t>FAIR Data Infrastructures for Biomedical Informatics</a:t>
            </a:r>
          </a:p>
          <a:p>
            <a:endParaRPr kumimoji="0" lang="en-US" altLang="zh-CN" sz="1600" dirty="0">
              <a:latin typeface="+mn-lt"/>
              <a:cs typeface="Arial" panose="020B0604020202020204" pitchFamily="34" charset="0"/>
            </a:endParaRPr>
          </a:p>
          <a:p>
            <a:r>
              <a:rPr kumimoji="0" lang="en-US" altLang="zh-CN" b="1" dirty="0">
                <a:latin typeface="+mn-lt"/>
                <a:cs typeface="Arial" panose="020B0604020202020204" pitchFamily="34" charset="0"/>
              </a:rPr>
              <a:t>within the </a:t>
            </a:r>
            <a:r>
              <a:rPr lang="de-DE" b="1" dirty="0">
                <a:latin typeface="+mn-lt"/>
              </a:rPr>
              <a:t>German </a:t>
            </a:r>
            <a:r>
              <a:rPr lang="de-DE" b="1" dirty="0" err="1">
                <a:latin typeface="+mn-lt"/>
              </a:rPr>
              <a:t>Association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for</a:t>
            </a:r>
            <a:r>
              <a:rPr lang="de-DE" b="1" dirty="0">
                <a:latin typeface="+mn-lt"/>
              </a:rPr>
              <a:t> Medical </a:t>
            </a:r>
            <a:r>
              <a:rPr lang="de-DE" b="1" dirty="0" err="1">
                <a:latin typeface="+mn-lt"/>
              </a:rPr>
              <a:t>Informatics</a:t>
            </a:r>
            <a:r>
              <a:rPr lang="de-DE" b="1" dirty="0">
                <a:latin typeface="+mn-lt"/>
              </a:rPr>
              <a:t>, </a:t>
            </a:r>
            <a:r>
              <a:rPr lang="de-DE" b="1" dirty="0" err="1">
                <a:latin typeface="+mn-lt"/>
              </a:rPr>
              <a:t>Biometry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and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Epidemiology</a:t>
            </a:r>
            <a:r>
              <a:rPr lang="de-DE" b="1" dirty="0">
                <a:latin typeface="+mn-lt"/>
              </a:rPr>
              <a:t> - Deutsche Gesellschaft für Medizinische Informatik, Biometrie und Epidemiologie (GMDS)</a:t>
            </a:r>
            <a:endParaRPr kumimoji="0" lang="en-U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159056E-1B50-834D-B5CC-517FC9F1AFAD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414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CC2ACBAE-0E0A-964E-953F-89D81955ACA9}"/>
              </a:ext>
            </a:extLst>
          </p:cNvPr>
          <p:cNvSpPr/>
          <p:nvPr/>
        </p:nvSpPr>
        <p:spPr>
          <a:xfrm>
            <a:off x="261610" y="2041289"/>
            <a:ext cx="871800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 err="1"/>
              <a:t>Activities</a:t>
            </a:r>
            <a:r>
              <a:rPr lang="de-DE" b="1" dirty="0"/>
              <a:t>: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Online </a:t>
            </a:r>
            <a:r>
              <a:rPr lang="de-DE" dirty="0" err="1"/>
              <a:t>and</a:t>
            </a:r>
            <a:r>
              <a:rPr lang="de-DE" dirty="0"/>
              <a:t> face-</a:t>
            </a:r>
            <a:r>
              <a:rPr lang="de-DE" dirty="0" err="1"/>
              <a:t>to</a:t>
            </a:r>
            <a:r>
              <a:rPr lang="de-DE" dirty="0"/>
              <a:t>-face </a:t>
            </a:r>
            <a:r>
              <a:rPr lang="de-DE" b="1" dirty="0" err="1"/>
              <a:t>meetings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reporting</a:t>
            </a:r>
            <a:r>
              <a:rPr lang="de-DE" dirty="0"/>
              <a:t> </a:t>
            </a:r>
            <a:r>
              <a:rPr lang="de-DE" dirty="0" err="1"/>
              <a:t>experiences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Building a </a:t>
            </a:r>
            <a:r>
              <a:rPr lang="de-DE" b="1" dirty="0" err="1"/>
              <a:t>bridge</a:t>
            </a:r>
            <a:r>
              <a:rPr lang="de-DE" b="1" dirty="0"/>
              <a:t> </a:t>
            </a:r>
            <a:r>
              <a:rPr lang="de-DE" dirty="0" err="1"/>
              <a:t>between</a:t>
            </a:r>
            <a:r>
              <a:rPr lang="de-DE" dirty="0"/>
              <a:t> domain-</a:t>
            </a:r>
            <a:r>
              <a:rPr lang="de-DE" dirty="0" err="1"/>
              <a:t>specific</a:t>
            </a:r>
            <a:r>
              <a:rPr lang="de-DE" dirty="0"/>
              <a:t> FAIR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providers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(potential)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community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 err="1"/>
              <a:t>Establishing</a:t>
            </a:r>
            <a:r>
              <a:rPr lang="de-DE" b="1" dirty="0"/>
              <a:t> FAIR </a:t>
            </a:r>
            <a:r>
              <a:rPr lang="de-DE" dirty="0"/>
              <a:t>Data </a:t>
            </a:r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Principles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GMDS </a:t>
            </a:r>
            <a:r>
              <a:rPr lang="de-DE" dirty="0" err="1"/>
              <a:t>community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Workshops</a:t>
            </a:r>
            <a:r>
              <a:rPr lang="de-DE" dirty="0"/>
              <a:t>: e.g. September 8th, 2020 at GMDS </a:t>
            </a:r>
            <a:r>
              <a:rPr lang="de-DE" dirty="0" err="1"/>
              <a:t>annual</a:t>
            </a:r>
            <a:r>
              <a:rPr lang="de-DE" dirty="0"/>
              <a:t> </a:t>
            </a:r>
            <a:r>
              <a:rPr lang="de-DE" dirty="0" err="1"/>
              <a:t>conference</a:t>
            </a:r>
            <a:r>
              <a:rPr lang="de-DE" dirty="0"/>
              <a:t> in Berlin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Cross-</a:t>
            </a:r>
            <a:r>
              <a:rPr lang="de-DE" b="1" dirty="0" err="1"/>
              <a:t>linking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exisiting</a:t>
            </a:r>
            <a:r>
              <a:rPr lang="de-DE" dirty="0"/>
              <a:t>/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projects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Registry </a:t>
            </a:r>
            <a:r>
              <a:rPr lang="de-DE" b="1" dirty="0" err="1"/>
              <a:t>for</a:t>
            </a:r>
            <a:r>
              <a:rPr lang="de-DE" b="1" dirty="0"/>
              <a:t> FAIR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repositories</a:t>
            </a:r>
            <a:r>
              <a:rPr lang="de-DE" b="1" dirty="0"/>
              <a:t> </a:t>
            </a:r>
            <a:r>
              <a:rPr lang="de-DE" dirty="0"/>
              <a:t>in </a:t>
            </a:r>
            <a:r>
              <a:rPr lang="de-DE" dirty="0" err="1"/>
              <a:t>biomedical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(</a:t>
            </a:r>
            <a:r>
              <a:rPr lang="de-DE" dirty="0" err="1"/>
              <a:t>build</a:t>
            </a:r>
            <a:r>
              <a:rPr lang="de-DE" dirty="0"/>
              <a:t> on </a:t>
            </a:r>
            <a:r>
              <a:rPr lang="de-DE" dirty="0" err="1"/>
              <a:t>FAIRSharing.org</a:t>
            </a:r>
            <a:r>
              <a:rPr lang="de-DE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Joint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approaches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interoperability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services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 err="1"/>
              <a:t>Coordination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standardization</a:t>
            </a:r>
            <a:r>
              <a:rPr lang="de-DE" b="1" dirty="0"/>
              <a:t> </a:t>
            </a:r>
            <a:r>
              <a:rPr lang="de-DE" b="1" dirty="0" err="1"/>
              <a:t>activities</a:t>
            </a:r>
            <a:r>
              <a:rPr lang="de-DE" b="1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/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guidelines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building</a:t>
            </a:r>
            <a:r>
              <a:rPr lang="de-DE" b="1" dirty="0"/>
              <a:t> FAIR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resources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biomedical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online </a:t>
            </a:r>
            <a:r>
              <a:rPr lang="de-DE" b="1" dirty="0" err="1"/>
              <a:t>tutorials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planned</a:t>
            </a:r>
            <a:r>
              <a:rPr lang="de-DE" dirty="0"/>
              <a:t>)</a:t>
            </a: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28657D55-DB84-8A44-A28A-75983031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" y="944917"/>
            <a:ext cx="8224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kumimoji="0" lang="en-US" altLang="zh-CN" sz="2800" b="1" dirty="0">
                <a:cs typeface="Arial" panose="020B0604020202020204" pitchFamily="34" charset="0"/>
              </a:rPr>
              <a:t>GMDS Project Group: </a:t>
            </a:r>
            <a:br>
              <a:rPr kumimoji="0" lang="en-US" altLang="zh-CN" sz="2800" b="1" dirty="0">
                <a:cs typeface="Arial" panose="020B0604020202020204" pitchFamily="34" charset="0"/>
              </a:rPr>
            </a:br>
            <a:r>
              <a:rPr kumimoji="0" lang="en-US" altLang="zh-CN" sz="2800" b="1" dirty="0">
                <a:cs typeface="Arial" panose="020B0604020202020204" pitchFamily="34" charset="0"/>
              </a:rPr>
              <a:t>FAIR Data Infrastructures for Biomedical Informatics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365F6B-3132-F742-A86B-9CA3BDC4CF6B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213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CC2ACBAE-0E0A-964E-953F-89D81955ACA9}"/>
              </a:ext>
            </a:extLst>
          </p:cNvPr>
          <p:cNvSpPr/>
          <p:nvPr/>
        </p:nvSpPr>
        <p:spPr>
          <a:xfrm>
            <a:off x="261610" y="2219764"/>
            <a:ext cx="8718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Leadership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CBCF1C-7A91-A44F-8F6B-FAB95FACC2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10" y="3143094"/>
            <a:ext cx="4301614" cy="29037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9F8A11-72DF-FA4B-ADC2-27AA6CA11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236" y="3143094"/>
            <a:ext cx="4285377" cy="290379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AA583CB-C9F3-7848-A45E-A7DABA176734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8AB93A-B36B-254D-B6DB-BC426ABAB833}"/>
              </a:ext>
            </a:extLst>
          </p:cNvPr>
          <p:cNvSpPr/>
          <p:nvPr/>
        </p:nvSpPr>
        <p:spPr>
          <a:xfrm>
            <a:off x="977592" y="2773762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prstClr val="black"/>
                </a:solidFill>
              </a:rPr>
              <a:t>Chair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34D098D-067C-B045-BC48-4BAA8F624D14}"/>
              </a:ext>
            </a:extLst>
          </p:cNvPr>
          <p:cNvSpPr/>
          <p:nvPr/>
        </p:nvSpPr>
        <p:spPr>
          <a:xfrm>
            <a:off x="3038306" y="2773762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Co-</a:t>
            </a:r>
            <a:r>
              <a:rPr lang="de-DE" dirty="0" err="1">
                <a:solidFill>
                  <a:prstClr val="black"/>
                </a:solidFill>
              </a:rPr>
              <a:t>Chair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8488E40-6FFD-154D-AD23-B6AF0FFE54BE}"/>
              </a:ext>
            </a:extLst>
          </p:cNvPr>
          <p:cNvSpPr/>
          <p:nvPr/>
        </p:nvSpPr>
        <p:spPr>
          <a:xfrm>
            <a:off x="5279206" y="2773762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Co-</a:t>
            </a:r>
            <a:r>
              <a:rPr lang="de-DE" dirty="0" err="1">
                <a:solidFill>
                  <a:prstClr val="black"/>
                </a:solidFill>
              </a:rPr>
              <a:t>Chair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2BB3EB-DB54-904B-8FD5-C88A6307844D}"/>
              </a:ext>
            </a:extLst>
          </p:cNvPr>
          <p:cNvSpPr/>
          <p:nvPr/>
        </p:nvSpPr>
        <p:spPr>
          <a:xfrm>
            <a:off x="7387525" y="2773762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Co-</a:t>
            </a:r>
            <a:r>
              <a:rPr lang="de-DE" dirty="0" err="1">
                <a:solidFill>
                  <a:prstClr val="black"/>
                </a:solidFill>
              </a:rPr>
              <a:t>Chair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D57E16D-FAB9-3644-A7EC-5954DCD88A3C}"/>
              </a:ext>
            </a:extLst>
          </p:cNvPr>
          <p:cNvSpPr/>
          <p:nvPr/>
        </p:nvSpPr>
        <p:spPr>
          <a:xfrm>
            <a:off x="2991636" y="5114482"/>
            <a:ext cx="3237186" cy="441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7D1B3248-7602-694B-95AD-6AB97F5FF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" y="944917"/>
            <a:ext cx="8224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kumimoji="0" lang="en-US" altLang="zh-CN" sz="2800" b="1" dirty="0">
                <a:cs typeface="Arial" panose="020B0604020202020204" pitchFamily="34" charset="0"/>
              </a:rPr>
              <a:t>GMDS Project Group: </a:t>
            </a:r>
            <a:br>
              <a:rPr kumimoji="0" lang="en-US" altLang="zh-CN" sz="2800" b="1" dirty="0">
                <a:cs typeface="Arial" panose="020B0604020202020204" pitchFamily="34" charset="0"/>
              </a:rPr>
            </a:br>
            <a:r>
              <a:rPr kumimoji="0" lang="en-US" altLang="zh-CN" sz="2800" b="1" dirty="0">
                <a:cs typeface="Arial" panose="020B0604020202020204" pitchFamily="34" charset="0"/>
              </a:rPr>
              <a:t>FAIR Data Infrastructures for Biomedical Informatics</a:t>
            </a:r>
          </a:p>
        </p:txBody>
      </p:sp>
    </p:spTree>
    <p:extLst>
      <p:ext uri="{BB962C8B-B14F-4D97-AF65-F5344CB8AC3E}">
        <p14:creationId xmlns:p14="http://schemas.microsoft.com/office/powerpoint/2010/main" val="1020454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5FDF8CD-9548-AA4E-AF86-CAC475412400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C2ACBAE-0E0A-964E-953F-89D81955ACA9}"/>
              </a:ext>
            </a:extLst>
          </p:cNvPr>
          <p:cNvSpPr/>
          <p:nvPr/>
        </p:nvSpPr>
        <p:spPr>
          <a:xfrm>
            <a:off x="212998" y="1979286"/>
            <a:ext cx="8718003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/>
              <a:t>Collaborations</a:t>
            </a:r>
            <a:r>
              <a:rPr lang="de-DE" b="1" dirty="0"/>
              <a:t>:</a:t>
            </a:r>
            <a:endParaRPr lang="de-DE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/>
              <a:t>European FAIR </a:t>
            </a:r>
            <a:r>
              <a:rPr lang="de-DE" dirty="0" err="1"/>
              <a:t>data</a:t>
            </a:r>
            <a:r>
              <a:rPr lang="de-DE" dirty="0"/>
              <a:t> initiatives: </a:t>
            </a:r>
            <a:r>
              <a:rPr lang="de-DE" b="1" dirty="0"/>
              <a:t>FAIRDOM, GO FAIR, </a:t>
            </a:r>
            <a:r>
              <a:rPr lang="de-DE" b="1" dirty="0" err="1"/>
              <a:t>FAIRplus</a:t>
            </a:r>
            <a:r>
              <a:rPr lang="de-DE" b="1" dirty="0"/>
              <a:t>, FAIR4Health, </a:t>
            </a:r>
            <a:r>
              <a:rPr lang="de-DE" b="1" dirty="0" err="1"/>
              <a:t>FAIRsFAIR</a:t>
            </a:r>
            <a:endParaRPr lang="de-DE" b="1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/>
              <a:t>Research Data Alliance (</a:t>
            </a:r>
            <a:r>
              <a:rPr lang="de-DE" b="1" dirty="0"/>
              <a:t>RDA</a:t>
            </a:r>
            <a:r>
              <a:rPr lang="de-DE" dirty="0"/>
              <a:t>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/>
              <a:t>European Open Science Cloud (</a:t>
            </a:r>
            <a:r>
              <a:rPr lang="de-DE" b="1" dirty="0"/>
              <a:t>EOSC</a:t>
            </a:r>
            <a:r>
              <a:rPr lang="de-DE" dirty="0"/>
              <a:t>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Collecting</a:t>
            </a:r>
            <a:r>
              <a:rPr lang="de-DE" dirty="0"/>
              <a:t> domain-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national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in Germany (NFDI)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transferring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/>
              <a:t>NFDI4Health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="1" dirty="0"/>
              <a:t>GHGA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/>
              <a:t>German Medical </a:t>
            </a:r>
            <a:r>
              <a:rPr lang="de-DE" dirty="0" err="1"/>
              <a:t>Informatics</a:t>
            </a:r>
            <a:r>
              <a:rPr lang="de-DE" dirty="0"/>
              <a:t> Initiative (</a:t>
            </a:r>
            <a:r>
              <a:rPr lang="de-DE" b="1" dirty="0"/>
              <a:t>MI-I</a:t>
            </a:r>
            <a:r>
              <a:rPr lang="de-DE" dirty="0"/>
              <a:t>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/>
              <a:t>German Network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Bioinformatics</a:t>
            </a:r>
            <a:r>
              <a:rPr lang="de-DE" dirty="0"/>
              <a:t> Infrastructure </a:t>
            </a:r>
            <a:r>
              <a:rPr lang="de-DE" b="1" dirty="0" err="1"/>
              <a:t>de.NBI</a:t>
            </a:r>
            <a:r>
              <a:rPr lang="de-DE" b="1" dirty="0"/>
              <a:t> </a:t>
            </a:r>
            <a:r>
              <a:rPr lang="de-DE" dirty="0"/>
              <a:t>(German ELIXIR </a:t>
            </a:r>
            <a:r>
              <a:rPr lang="de-DE" dirty="0" err="1"/>
              <a:t>node</a:t>
            </a:r>
            <a:r>
              <a:rPr lang="de-DE" dirty="0"/>
              <a:t>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EU-STANDS4PM</a:t>
            </a:r>
            <a:r>
              <a:rPr lang="de-DE" dirty="0"/>
              <a:t> (European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standardization</a:t>
            </a:r>
            <a:r>
              <a:rPr lang="de-DE" dirty="0"/>
              <a:t> in </a:t>
            </a:r>
            <a:r>
              <a:rPr lang="de-DE" dirty="0" err="1"/>
              <a:t>personalized</a:t>
            </a:r>
            <a:r>
              <a:rPr lang="de-DE" dirty="0"/>
              <a:t> </a:t>
            </a:r>
            <a:r>
              <a:rPr lang="de-DE" dirty="0" err="1"/>
              <a:t>medicine</a:t>
            </a:r>
            <a:r>
              <a:rPr lang="de-DE" dirty="0"/>
              <a:t>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b="1" dirty="0" err="1"/>
              <a:t>Standardization</a:t>
            </a:r>
            <a:r>
              <a:rPr lang="de-DE" b="1" dirty="0"/>
              <a:t> </a:t>
            </a:r>
            <a:r>
              <a:rPr lang="de-DE" b="1" dirty="0" err="1"/>
              <a:t>committees</a:t>
            </a:r>
            <a:r>
              <a:rPr lang="de-DE" b="1" dirty="0"/>
              <a:t> </a:t>
            </a:r>
            <a:r>
              <a:rPr lang="de-DE" dirty="0"/>
              <a:t>national (DIN) </a:t>
            </a:r>
            <a:r>
              <a:rPr lang="de-DE" dirty="0" err="1"/>
              <a:t>and</a:t>
            </a:r>
            <a:r>
              <a:rPr lang="de-DE" dirty="0"/>
              <a:t> international (ISO </a:t>
            </a:r>
            <a:r>
              <a:rPr lang="de-DE" dirty="0" err="1"/>
              <a:t>and</a:t>
            </a:r>
            <a:r>
              <a:rPr lang="de-DE" dirty="0"/>
              <a:t> CEN/CENELEC),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b="1" dirty="0"/>
              <a:t>ISO/TC 215 </a:t>
            </a:r>
            <a:r>
              <a:rPr lang="de-DE" dirty="0"/>
              <a:t>„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Informatics</a:t>
            </a:r>
            <a:r>
              <a:rPr lang="de-DE" dirty="0"/>
              <a:t>“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="1" dirty="0"/>
              <a:t>ISO/TC 276/WG5</a:t>
            </a:r>
            <a:endParaRPr lang="de-DE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/>
              <a:t>International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standardization</a:t>
            </a:r>
            <a:r>
              <a:rPr lang="de-DE" dirty="0"/>
              <a:t> initiatives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organizations</a:t>
            </a:r>
            <a:r>
              <a:rPr lang="de-DE" dirty="0"/>
              <a:t>: </a:t>
            </a:r>
            <a:r>
              <a:rPr lang="de-DE" b="1" dirty="0"/>
              <a:t>HL7</a:t>
            </a:r>
            <a:r>
              <a:rPr lang="de-DE" dirty="0"/>
              <a:t> (</a:t>
            </a:r>
            <a:r>
              <a:rPr lang="de-DE" dirty="0" err="1"/>
              <a:t>Health</a:t>
            </a:r>
            <a:r>
              <a:rPr lang="de-DE" dirty="0"/>
              <a:t> Level 7), </a:t>
            </a:r>
            <a:r>
              <a:rPr lang="de-DE" b="1" dirty="0"/>
              <a:t>CDISC</a:t>
            </a:r>
            <a:r>
              <a:rPr lang="de-DE" dirty="0"/>
              <a:t> (Clinical Data Interchange Standards </a:t>
            </a:r>
            <a:r>
              <a:rPr lang="de-DE" dirty="0" err="1"/>
              <a:t>Consortium</a:t>
            </a:r>
            <a:r>
              <a:rPr lang="de-DE" dirty="0"/>
              <a:t>), </a:t>
            </a:r>
            <a:r>
              <a:rPr lang="de-DE" b="1" dirty="0"/>
              <a:t>COMBINE</a:t>
            </a:r>
            <a:r>
              <a:rPr lang="de-DE" dirty="0"/>
              <a:t> (</a:t>
            </a:r>
            <a:r>
              <a:rPr lang="de-DE" dirty="0" err="1"/>
              <a:t>Computational</a:t>
            </a:r>
            <a:r>
              <a:rPr lang="de-DE" dirty="0"/>
              <a:t> Modeling in </a:t>
            </a:r>
            <a:r>
              <a:rPr lang="de-DE" dirty="0" err="1"/>
              <a:t>Biology</a:t>
            </a:r>
            <a:r>
              <a:rPr lang="de-DE" dirty="0"/>
              <a:t> Network), </a:t>
            </a:r>
            <a:r>
              <a:rPr lang="de-DE" b="1" dirty="0"/>
              <a:t>GA4GH</a:t>
            </a:r>
            <a:r>
              <a:rPr lang="de-DE" dirty="0"/>
              <a:t> (Global Alliance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Genomics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GMDS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28657D55-DB84-8A44-A28A-75983031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" y="944917"/>
            <a:ext cx="8224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kumimoji="0" lang="en-US" altLang="zh-CN" sz="2800" b="1" dirty="0">
                <a:cs typeface="Arial" panose="020B0604020202020204" pitchFamily="34" charset="0"/>
              </a:rPr>
              <a:t>GMDS Project Group: </a:t>
            </a:r>
            <a:br>
              <a:rPr kumimoji="0" lang="en-US" altLang="zh-CN" sz="2800" b="1" dirty="0">
                <a:cs typeface="Arial" panose="020B0604020202020204" pitchFamily="34" charset="0"/>
              </a:rPr>
            </a:br>
            <a:r>
              <a:rPr kumimoji="0" lang="en-US" altLang="zh-CN" sz="2800" b="1" dirty="0">
                <a:cs typeface="Arial" panose="020B0604020202020204" pitchFamily="34" charset="0"/>
              </a:rPr>
              <a:t>FAIR Data Infrastructures for Biomedical Informatics</a:t>
            </a:r>
          </a:p>
        </p:txBody>
      </p:sp>
    </p:spTree>
    <p:extLst>
      <p:ext uri="{BB962C8B-B14F-4D97-AF65-F5344CB8AC3E}">
        <p14:creationId xmlns:p14="http://schemas.microsoft.com/office/powerpoint/2010/main" val="139677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E7979F19-7B76-9549-96E5-4463BCC7D78C}"/>
              </a:ext>
            </a:extLst>
          </p:cNvPr>
          <p:cNvSpPr txBox="1">
            <a:spLocks/>
          </p:cNvSpPr>
          <p:nvPr/>
        </p:nvSpPr>
        <p:spPr>
          <a:xfrm>
            <a:off x="182020" y="895971"/>
            <a:ext cx="8779961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Pillars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activities</a:t>
            </a:r>
            <a:endParaRPr lang="de-DE" sz="3200" b="1" dirty="0">
              <a:solidFill>
                <a:srgbClr val="35485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4" name="Bild 7">
            <a:extLst>
              <a:ext uri="{FF2B5EF4-FFF2-40B4-BE49-F238E27FC236}">
                <a16:creationId xmlns:a16="http://schemas.microsoft.com/office/drawing/2014/main" id="{54F545AF-FF89-D346-87B2-144A0AAAA2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09" y="6283184"/>
            <a:ext cx="1265935" cy="333174"/>
          </a:xfrm>
          <a:prstGeom prst="rect">
            <a:avLst/>
          </a:prstGeom>
        </p:spPr>
      </p:pic>
      <p:pic>
        <p:nvPicPr>
          <p:cNvPr id="30" name="Bild 5" descr="Logo_Uni_Manchester.jpg">
            <a:extLst>
              <a:ext uri="{FF2B5EF4-FFF2-40B4-BE49-F238E27FC236}">
                <a16:creationId xmlns:a16="http://schemas.microsoft.com/office/drawing/2014/main" id="{E6A2A753-6B76-9142-A892-A00F84669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609" y="218583"/>
            <a:ext cx="1224136" cy="517558"/>
          </a:xfrm>
          <a:prstGeom prst="rect">
            <a:avLst/>
          </a:prstGeom>
        </p:spPr>
      </p:pic>
      <p:pic>
        <p:nvPicPr>
          <p:cNvPr id="35" name="Picture 7" descr="Screen Shot 2016-06-14 at 14.58.04.png">
            <a:extLst>
              <a:ext uri="{FF2B5EF4-FFF2-40B4-BE49-F238E27FC236}">
                <a16:creationId xmlns:a16="http://schemas.microsoft.com/office/drawing/2014/main" id="{EAA2D81A-28C0-0647-98E9-DF3EAE72AE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802" y="125384"/>
            <a:ext cx="754868" cy="610757"/>
          </a:xfrm>
          <a:prstGeom prst="rect">
            <a:avLst/>
          </a:prstGeom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1730DB20-E857-CE4C-A0E9-A2E077B2144D}"/>
              </a:ext>
            </a:extLst>
          </p:cNvPr>
          <p:cNvGrpSpPr/>
          <p:nvPr/>
        </p:nvGrpSpPr>
        <p:grpSpPr>
          <a:xfrm>
            <a:off x="303178" y="6236811"/>
            <a:ext cx="1878048" cy="432048"/>
            <a:chOff x="9345716" y="6130926"/>
            <a:chExt cx="2311642" cy="536575"/>
          </a:xfrm>
        </p:grpSpPr>
        <p:pic>
          <p:nvPicPr>
            <p:cNvPr id="12" name="Bild 7">
              <a:extLst>
                <a:ext uri="{FF2B5EF4-FFF2-40B4-BE49-F238E27FC236}">
                  <a16:creationId xmlns:a16="http://schemas.microsoft.com/office/drawing/2014/main" id="{D62D0C1E-E22E-7645-BE10-FCAFE867F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 8">
              <a:extLst>
                <a:ext uri="{FF2B5EF4-FFF2-40B4-BE49-F238E27FC236}">
                  <a16:creationId xmlns:a16="http://schemas.microsoft.com/office/drawing/2014/main" id="{BDD73924-B619-BE4D-ADA1-11DE39B49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31BB9E1E-902F-844A-9C53-071E5569CBD1}"/>
              </a:ext>
            </a:extLst>
          </p:cNvPr>
          <p:cNvGrpSpPr/>
          <p:nvPr/>
        </p:nvGrpSpPr>
        <p:grpSpPr>
          <a:xfrm>
            <a:off x="795800" y="1713378"/>
            <a:ext cx="4640296" cy="669934"/>
            <a:chOff x="564980" y="2844800"/>
            <a:chExt cx="5436154" cy="812800"/>
          </a:xfrm>
        </p:grpSpPr>
        <p:sp>
          <p:nvSpPr>
            <p:cNvPr id="20" name="Rounded Rectangle 26">
              <a:extLst>
                <a:ext uri="{FF2B5EF4-FFF2-40B4-BE49-F238E27FC236}">
                  <a16:creationId xmlns:a16="http://schemas.microsoft.com/office/drawing/2014/main" id="{71D82266-6FE0-F144-BA45-0F43A9685C39}"/>
                </a:ext>
              </a:extLst>
            </p:cNvPr>
            <p:cNvSpPr/>
            <p:nvPr/>
          </p:nvSpPr>
          <p:spPr>
            <a:xfrm>
              <a:off x="564980" y="2844800"/>
              <a:ext cx="5183080" cy="812800"/>
            </a:xfrm>
            <a:prstGeom prst="roundRect">
              <a:avLst/>
            </a:prstGeom>
            <a:solidFill>
              <a:srgbClr val="35495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705C2A74-85D6-E744-87E5-D8E2015A111F}"/>
                </a:ext>
              </a:extLst>
            </p:cNvPr>
            <p:cNvSpPr/>
            <p:nvPr/>
          </p:nvSpPr>
          <p:spPr>
            <a:xfrm>
              <a:off x="604657" y="2884478"/>
              <a:ext cx="5396477" cy="733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5160" tIns="96520" rIns="96520" bIns="9652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800" kern="1200" dirty="0"/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250521A6-3372-254C-B84B-CF50D7FFBF43}"/>
              </a:ext>
            </a:extLst>
          </p:cNvPr>
          <p:cNvGrpSpPr/>
          <p:nvPr/>
        </p:nvGrpSpPr>
        <p:grpSpPr>
          <a:xfrm>
            <a:off x="719073" y="2793591"/>
            <a:ext cx="4532437" cy="662992"/>
            <a:chOff x="564979" y="2844800"/>
            <a:chExt cx="5783484" cy="812800"/>
          </a:xfrm>
          <a:solidFill>
            <a:srgbClr val="35495D"/>
          </a:solidFill>
        </p:grpSpPr>
        <p:sp>
          <p:nvSpPr>
            <p:cNvPr id="25" name="Rounded Rectangle 22">
              <a:extLst>
                <a:ext uri="{FF2B5EF4-FFF2-40B4-BE49-F238E27FC236}">
                  <a16:creationId xmlns:a16="http://schemas.microsoft.com/office/drawing/2014/main" id="{88E31E64-77FD-044A-9F06-875878BE4D0C}"/>
                </a:ext>
              </a:extLst>
            </p:cNvPr>
            <p:cNvSpPr/>
            <p:nvPr/>
          </p:nvSpPr>
          <p:spPr>
            <a:xfrm>
              <a:off x="564979" y="2844800"/>
              <a:ext cx="5783484" cy="812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CFF1AF5B-DF9F-CA4D-A98E-B7DA60EFC3E7}"/>
                </a:ext>
              </a:extLst>
            </p:cNvPr>
            <p:cNvSpPr/>
            <p:nvPr/>
          </p:nvSpPr>
          <p:spPr>
            <a:xfrm>
              <a:off x="604657" y="2884478"/>
              <a:ext cx="5396477" cy="7334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5160" tIns="96520" rIns="96520" bIns="9652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800" kern="1200" dirty="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7B21AAF7-7569-804D-A990-9F82C1A85127}"/>
              </a:ext>
            </a:extLst>
          </p:cNvPr>
          <p:cNvSpPr/>
          <p:nvPr/>
        </p:nvSpPr>
        <p:spPr>
          <a:xfrm>
            <a:off x="40705" y="1556792"/>
            <a:ext cx="1132290" cy="102824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B9703A-32D7-D544-8EB8-556A39C8FCF8}"/>
              </a:ext>
            </a:extLst>
          </p:cNvPr>
          <p:cNvSpPr/>
          <p:nvPr/>
        </p:nvSpPr>
        <p:spPr>
          <a:xfrm>
            <a:off x="28033" y="2613234"/>
            <a:ext cx="1132290" cy="102824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368E0595-6207-A147-92A4-B33AF359CDFA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708224"/>
            <a:ext cx="747537" cy="674695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006EE4B5-D755-3942-A1ED-A9C8B7A66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087" y="2769453"/>
            <a:ext cx="756513" cy="71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6">
            <a:extLst>
              <a:ext uri="{FF2B5EF4-FFF2-40B4-BE49-F238E27FC236}">
                <a16:creationId xmlns:a16="http://schemas.microsoft.com/office/drawing/2014/main" id="{C61A879C-D058-CD4A-89B6-EC1EBFDBC14B}"/>
              </a:ext>
            </a:extLst>
          </p:cNvPr>
          <p:cNvSpPr txBox="1"/>
          <p:nvPr/>
        </p:nvSpPr>
        <p:spPr>
          <a:xfrm>
            <a:off x="899592" y="2881027"/>
            <a:ext cx="389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</a:rPr>
              <a:t>Project Stewardship Services</a:t>
            </a:r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50A93BE3-F159-8545-95A8-D5DD6B9C7C4A}"/>
              </a:ext>
            </a:extLst>
          </p:cNvPr>
          <p:cNvSpPr/>
          <p:nvPr/>
        </p:nvSpPr>
        <p:spPr>
          <a:xfrm>
            <a:off x="827584" y="5856560"/>
            <a:ext cx="4392488" cy="812800"/>
          </a:xfrm>
          <a:prstGeom prst="roundRect">
            <a:avLst/>
          </a:prstGeom>
          <a:solidFill>
            <a:srgbClr val="35495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189FBB99-6A83-D64E-9BD0-206B4FB0F267}"/>
              </a:ext>
            </a:extLst>
          </p:cNvPr>
          <p:cNvSpPr/>
          <p:nvPr/>
        </p:nvSpPr>
        <p:spPr>
          <a:xfrm>
            <a:off x="867261" y="5896238"/>
            <a:ext cx="5396477" cy="733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5160" tIns="96520" rIns="96520" bIns="96520" numCol="1" spcCol="1270" anchor="ctr" anchorCtr="0">
            <a:noAutofit/>
          </a:bodyPr>
          <a:lstStyle/>
          <a:p>
            <a:pPr lvl="0" algn="l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800" kern="1200" dirty="0"/>
          </a:p>
        </p:txBody>
      </p:sp>
      <p:sp>
        <p:nvSpPr>
          <p:cNvPr id="36" name="Rounded Rectangle 18">
            <a:extLst>
              <a:ext uri="{FF2B5EF4-FFF2-40B4-BE49-F238E27FC236}">
                <a16:creationId xmlns:a16="http://schemas.microsoft.com/office/drawing/2014/main" id="{C746B450-928E-7A4F-8B27-BB09355D5180}"/>
              </a:ext>
            </a:extLst>
          </p:cNvPr>
          <p:cNvSpPr/>
          <p:nvPr/>
        </p:nvSpPr>
        <p:spPr>
          <a:xfrm>
            <a:off x="576006" y="3857477"/>
            <a:ext cx="4644066" cy="773122"/>
          </a:xfrm>
          <a:prstGeom prst="roundRect">
            <a:avLst/>
          </a:prstGeom>
          <a:solidFill>
            <a:srgbClr val="35495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DD92CAB1-D9EC-7642-BDD0-E43A8F7A4AD7}"/>
              </a:ext>
            </a:extLst>
          </p:cNvPr>
          <p:cNvSpPr/>
          <p:nvPr/>
        </p:nvSpPr>
        <p:spPr>
          <a:xfrm>
            <a:off x="615683" y="3895218"/>
            <a:ext cx="5396477" cy="5700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5160" tIns="96520" rIns="96520" bIns="96520" numCol="1" spcCol="1270" anchor="ctr" anchorCtr="0">
            <a:noAutofit/>
          </a:bodyPr>
          <a:lstStyle/>
          <a:p>
            <a:pPr lvl="0" algn="l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82408D-35EB-2D47-8173-021F689CDEF0}"/>
              </a:ext>
            </a:extLst>
          </p:cNvPr>
          <p:cNvSpPr/>
          <p:nvPr/>
        </p:nvSpPr>
        <p:spPr>
          <a:xfrm>
            <a:off x="42089" y="3713461"/>
            <a:ext cx="1113833" cy="101168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5F1F0BDC-1DBE-A641-8E50-DB97F0A31273}"/>
              </a:ext>
            </a:extLst>
          </p:cNvPr>
          <p:cNvSpPr/>
          <p:nvPr/>
        </p:nvSpPr>
        <p:spPr>
          <a:xfrm>
            <a:off x="1224136" y="18068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Corbel" panose="020B0503020204020204" pitchFamily="34" charset="0"/>
              </a:rPr>
              <a:t>Community Actions</a:t>
            </a:r>
            <a:endParaRPr lang="en-GB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B420C22B-726B-6A44-9C80-0DC16EC758FF}"/>
              </a:ext>
            </a:extLst>
          </p:cNvPr>
          <p:cNvSpPr/>
          <p:nvPr/>
        </p:nvSpPr>
        <p:spPr>
          <a:xfrm>
            <a:off x="1187624" y="6063679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Corbel" panose="020B0503020204020204" pitchFamily="34" charset="0"/>
              </a:rPr>
              <a:t>Software Platform + Tools</a:t>
            </a:r>
            <a:endParaRPr lang="en-GB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C6EEA28-02BF-B140-B27E-41F97288FB1B}"/>
              </a:ext>
            </a:extLst>
          </p:cNvPr>
          <p:cNvSpPr/>
          <p:nvPr/>
        </p:nvSpPr>
        <p:spPr>
          <a:xfrm>
            <a:off x="23633" y="5805264"/>
            <a:ext cx="1132290" cy="102824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71D5FCC3-0EC5-CC45-AA1D-20C7ECB7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17" y="5985214"/>
            <a:ext cx="676042" cy="68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602EE58-A301-944D-8821-227D6840B644}"/>
              </a:ext>
            </a:extLst>
          </p:cNvPr>
          <p:cNvSpPr txBox="1"/>
          <p:nvPr/>
        </p:nvSpPr>
        <p:spPr>
          <a:xfrm>
            <a:off x="1234941" y="4043884"/>
            <a:ext cx="398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</a:rPr>
              <a:t>A Central Public Hub for Projects</a:t>
            </a:r>
          </a:p>
        </p:txBody>
      </p:sp>
      <p:pic>
        <p:nvPicPr>
          <p:cNvPr id="44" name="Picture 5">
            <a:extLst>
              <a:ext uri="{FF2B5EF4-FFF2-40B4-BE49-F238E27FC236}">
                <a16:creationId xmlns:a16="http://schemas.microsoft.com/office/drawing/2014/main" id="{7B8D74A3-17D6-A34C-AAD9-ADB95D2C6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419" y="3895218"/>
            <a:ext cx="763531" cy="6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le 54">
            <a:extLst>
              <a:ext uri="{FF2B5EF4-FFF2-40B4-BE49-F238E27FC236}">
                <a16:creationId xmlns:a16="http://schemas.microsoft.com/office/drawing/2014/main" id="{6FCE036B-9C32-A54E-BE91-E57AA35B7E5B}"/>
              </a:ext>
            </a:extLst>
          </p:cNvPr>
          <p:cNvSpPr/>
          <p:nvPr/>
        </p:nvSpPr>
        <p:spPr>
          <a:xfrm>
            <a:off x="439909" y="4920369"/>
            <a:ext cx="4780163" cy="662992"/>
          </a:xfrm>
          <a:prstGeom prst="roundRect">
            <a:avLst/>
          </a:prstGeom>
          <a:solidFill>
            <a:srgbClr val="35495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ounded Rectangle 4">
            <a:extLst>
              <a:ext uri="{FF2B5EF4-FFF2-40B4-BE49-F238E27FC236}">
                <a16:creationId xmlns:a16="http://schemas.microsoft.com/office/drawing/2014/main" id="{2D58801F-87D0-6140-BD3C-9462A36731C9}"/>
              </a:ext>
            </a:extLst>
          </p:cNvPr>
          <p:cNvSpPr/>
          <p:nvPr/>
        </p:nvSpPr>
        <p:spPr>
          <a:xfrm>
            <a:off x="471004" y="4952734"/>
            <a:ext cx="4229145" cy="5982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5160" tIns="96520" rIns="96520" bIns="96520" numCol="1" spcCol="1270" anchor="ctr" anchorCtr="0">
            <a:noAutofit/>
          </a:bodyPr>
          <a:lstStyle/>
          <a:p>
            <a:pPr lvl="0" algn="l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 dirty="0">
              <a:latin typeface="Corbel" panose="020B0503020204020204" pitchFamily="34" charset="0"/>
            </a:endParaRPr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FEFA9268-8996-404E-96F0-B3CDE5E599DD}"/>
              </a:ext>
            </a:extLst>
          </p:cNvPr>
          <p:cNvSpPr txBox="1"/>
          <p:nvPr/>
        </p:nvSpPr>
        <p:spPr>
          <a:xfrm>
            <a:off x="827584" y="5007805"/>
            <a:ext cx="3890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Corbel" panose="020B0503020204020204" pitchFamily="34" charset="0"/>
              </a:rPr>
              <a:t>Project Specific Installations</a:t>
            </a:r>
            <a:endParaRPr lang="en-GB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F5987-090F-C249-82CD-3F3C6DD23405}"/>
              </a:ext>
            </a:extLst>
          </p:cNvPr>
          <p:cNvSpPr/>
          <p:nvPr/>
        </p:nvSpPr>
        <p:spPr>
          <a:xfrm>
            <a:off x="17012" y="4719265"/>
            <a:ext cx="1138910" cy="108012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C9421947-BC98-0E4F-B388-B4BD1CC8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57" y="4906919"/>
            <a:ext cx="826749" cy="72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7">
            <a:extLst>
              <a:ext uri="{FF2B5EF4-FFF2-40B4-BE49-F238E27FC236}">
                <a16:creationId xmlns:a16="http://schemas.microsoft.com/office/drawing/2014/main" id="{48D802B2-2332-F546-9E6F-BA62899B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948" y="1628800"/>
            <a:ext cx="498536" cy="78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63">
            <a:extLst>
              <a:ext uri="{FF2B5EF4-FFF2-40B4-BE49-F238E27FC236}">
                <a16:creationId xmlns:a16="http://schemas.microsoft.com/office/drawing/2014/main" id="{F22249E1-6977-B240-BF75-397AEDBDCCB2}"/>
              </a:ext>
            </a:extLst>
          </p:cNvPr>
          <p:cNvGrpSpPr/>
          <p:nvPr/>
        </p:nvGrpSpPr>
        <p:grpSpPr>
          <a:xfrm>
            <a:off x="5940152" y="1772816"/>
            <a:ext cx="649537" cy="556250"/>
            <a:chOff x="2479571" y="4661917"/>
            <a:chExt cx="649537" cy="556250"/>
          </a:xfrm>
        </p:grpSpPr>
        <p:sp>
          <p:nvSpPr>
            <p:cNvPr id="52" name="TextBox 64">
              <a:extLst>
                <a:ext uri="{FF2B5EF4-FFF2-40B4-BE49-F238E27FC236}">
                  <a16:creationId xmlns:a16="http://schemas.microsoft.com/office/drawing/2014/main" id="{3D1D0F6D-D328-114E-99B9-2EF3C2F836BB}"/>
                </a:ext>
              </a:extLst>
            </p:cNvPr>
            <p:cNvSpPr txBox="1"/>
            <p:nvPr/>
          </p:nvSpPr>
          <p:spPr>
            <a:xfrm>
              <a:off x="2479571" y="4941168"/>
              <a:ext cx="6495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rbel" panose="020B0503020204020204" pitchFamily="34" charset="0"/>
                </a:rPr>
                <a:t>Models</a:t>
              </a:r>
            </a:p>
          </p:txBody>
        </p:sp>
        <p:pic>
          <p:nvPicPr>
            <p:cNvPr id="53" name="Picture 14">
              <a:extLst>
                <a:ext uri="{FF2B5EF4-FFF2-40B4-BE49-F238E27FC236}">
                  <a16:creationId xmlns:a16="http://schemas.microsoft.com/office/drawing/2014/main" id="{57F930CC-90E8-5748-A3D8-9994EB8B8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614" y="4661917"/>
              <a:ext cx="442456" cy="29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66">
            <a:extLst>
              <a:ext uri="{FF2B5EF4-FFF2-40B4-BE49-F238E27FC236}">
                <a16:creationId xmlns:a16="http://schemas.microsoft.com/office/drawing/2014/main" id="{2C140428-8D16-4F47-92C2-C75EB7FB8309}"/>
              </a:ext>
            </a:extLst>
          </p:cNvPr>
          <p:cNvGrpSpPr/>
          <p:nvPr/>
        </p:nvGrpSpPr>
        <p:grpSpPr>
          <a:xfrm>
            <a:off x="6658805" y="4198759"/>
            <a:ext cx="1064715" cy="1022757"/>
            <a:chOff x="1403648" y="4532476"/>
            <a:chExt cx="1064715" cy="1022757"/>
          </a:xfrm>
        </p:grpSpPr>
        <p:pic>
          <p:nvPicPr>
            <p:cNvPr id="55" name="Picture 16" descr="Image result for presentations icon">
              <a:extLst>
                <a:ext uri="{FF2B5EF4-FFF2-40B4-BE49-F238E27FC236}">
                  <a16:creationId xmlns:a16="http://schemas.microsoft.com/office/drawing/2014/main" id="{49629397-453E-8540-A088-F719D7AAC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983" y="4532476"/>
              <a:ext cx="703155" cy="7031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68">
              <a:extLst>
                <a:ext uri="{FF2B5EF4-FFF2-40B4-BE49-F238E27FC236}">
                  <a16:creationId xmlns:a16="http://schemas.microsoft.com/office/drawing/2014/main" id="{7B79F1E7-EFE5-2246-BC07-78C952649338}"/>
                </a:ext>
              </a:extLst>
            </p:cNvPr>
            <p:cNvSpPr txBox="1"/>
            <p:nvPr/>
          </p:nvSpPr>
          <p:spPr>
            <a:xfrm>
              <a:off x="1403648" y="5093568"/>
              <a:ext cx="1064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Presentations</a:t>
              </a:r>
            </a:p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events</a:t>
              </a:r>
            </a:p>
          </p:txBody>
        </p:sp>
      </p:grpSp>
      <p:grpSp>
        <p:nvGrpSpPr>
          <p:cNvPr id="57" name="Group 69">
            <a:extLst>
              <a:ext uri="{FF2B5EF4-FFF2-40B4-BE49-F238E27FC236}">
                <a16:creationId xmlns:a16="http://schemas.microsoft.com/office/drawing/2014/main" id="{4E46D8AE-7E66-0448-8F81-21AAA38D0219}"/>
              </a:ext>
            </a:extLst>
          </p:cNvPr>
          <p:cNvGrpSpPr/>
          <p:nvPr/>
        </p:nvGrpSpPr>
        <p:grpSpPr>
          <a:xfrm>
            <a:off x="7723520" y="3854979"/>
            <a:ext cx="663964" cy="798157"/>
            <a:chOff x="788423" y="4764894"/>
            <a:chExt cx="663964" cy="798157"/>
          </a:xfrm>
        </p:grpSpPr>
        <p:pic>
          <p:nvPicPr>
            <p:cNvPr id="58" name="Picture 18" descr="Related image">
              <a:extLst>
                <a:ext uri="{FF2B5EF4-FFF2-40B4-BE49-F238E27FC236}">
                  <a16:creationId xmlns:a16="http://schemas.microsoft.com/office/drawing/2014/main" id="{8D224576-C91A-C34F-AC25-D0E695EE4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403" y="4764894"/>
              <a:ext cx="582133" cy="5821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71">
              <a:extLst>
                <a:ext uri="{FF2B5EF4-FFF2-40B4-BE49-F238E27FC236}">
                  <a16:creationId xmlns:a16="http://schemas.microsoft.com/office/drawing/2014/main" id="{464F28DA-4620-4948-9C34-B3DEB909ECB1}"/>
                </a:ext>
              </a:extLst>
            </p:cNvPr>
            <p:cNvSpPr txBox="1"/>
            <p:nvPr/>
          </p:nvSpPr>
          <p:spPr>
            <a:xfrm>
              <a:off x="788423" y="5286052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rbel" panose="020B0503020204020204" pitchFamily="34" charset="0"/>
                </a:rPr>
                <a:t>Articles</a:t>
              </a:r>
            </a:p>
          </p:txBody>
        </p:sp>
      </p:grpSp>
      <p:pic>
        <p:nvPicPr>
          <p:cNvPr id="60" name="Picture 2" descr="Rezultat iskanja slik za workflow icon black and white">
            <a:extLst>
              <a:ext uri="{FF2B5EF4-FFF2-40B4-BE49-F238E27FC236}">
                <a16:creationId xmlns:a16="http://schemas.microsoft.com/office/drawing/2014/main" id="{49A76874-BC8C-7840-9178-E39007E7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0372" y="2685721"/>
            <a:ext cx="695687" cy="695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73">
            <a:extLst>
              <a:ext uri="{FF2B5EF4-FFF2-40B4-BE49-F238E27FC236}">
                <a16:creationId xmlns:a16="http://schemas.microsoft.com/office/drawing/2014/main" id="{17DCB2A6-CE9B-E84D-BC4A-F9015A14FB77}"/>
              </a:ext>
            </a:extLst>
          </p:cNvPr>
          <p:cNvSpPr txBox="1"/>
          <p:nvPr/>
        </p:nvSpPr>
        <p:spPr>
          <a:xfrm>
            <a:off x="7828614" y="3370449"/>
            <a:ext cx="861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Corbel" panose="020B0503020204020204" pitchFamily="34" charset="0"/>
              </a:rPr>
              <a:t>Workflows</a:t>
            </a:r>
            <a:endParaRPr lang="en-GB" sz="1200" dirty="0">
              <a:latin typeface="Corbel" panose="020B0503020204020204" pitchFamily="34" charset="0"/>
            </a:endParaRP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id="{8891392E-6E8A-8049-8F31-87566ADF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195" y="3647448"/>
            <a:ext cx="575031" cy="57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75">
            <a:extLst>
              <a:ext uri="{FF2B5EF4-FFF2-40B4-BE49-F238E27FC236}">
                <a16:creationId xmlns:a16="http://schemas.microsoft.com/office/drawing/2014/main" id="{329F408E-3386-D642-8239-35037D313495}"/>
              </a:ext>
            </a:extLst>
          </p:cNvPr>
          <p:cNvSpPr txBox="1"/>
          <p:nvPr/>
        </p:nvSpPr>
        <p:spPr>
          <a:xfrm>
            <a:off x="5987165" y="409913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Corbel" panose="020B0503020204020204" pitchFamily="34" charset="0"/>
              </a:rPr>
              <a:t>Samples</a:t>
            </a:r>
          </a:p>
          <a:p>
            <a:r>
              <a:rPr lang="en-GB" sz="1200">
                <a:latin typeface="Corbel" panose="020B0503020204020204" pitchFamily="34" charset="0"/>
              </a:rPr>
              <a:t>metadata</a:t>
            </a:r>
            <a:endParaRPr lang="en-GB" sz="1200" dirty="0">
              <a:latin typeface="Corbel" panose="020B0503020204020204" pitchFamily="34" charset="0"/>
            </a:endParaRPr>
          </a:p>
        </p:txBody>
      </p:sp>
      <p:pic>
        <p:nvPicPr>
          <p:cNvPr id="64" name="Picture 6" descr="Image result for excel sheet black and white icon">
            <a:extLst>
              <a:ext uri="{FF2B5EF4-FFF2-40B4-BE49-F238E27FC236}">
                <a16:creationId xmlns:a16="http://schemas.microsoft.com/office/drawing/2014/main" id="{E0E123C2-8440-1745-A57E-F2BD0B3DF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617" y="269963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77">
            <a:extLst>
              <a:ext uri="{FF2B5EF4-FFF2-40B4-BE49-F238E27FC236}">
                <a16:creationId xmlns:a16="http://schemas.microsoft.com/office/drawing/2014/main" id="{50AA422E-3583-FF48-8F6B-C5E1BA16B5D0}"/>
              </a:ext>
            </a:extLst>
          </p:cNvPr>
          <p:cNvSpPr txBox="1"/>
          <p:nvPr/>
        </p:nvSpPr>
        <p:spPr>
          <a:xfrm>
            <a:off x="6038807" y="329601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Corbel" panose="020B0503020204020204" pitchFamily="34" charset="0"/>
              </a:rPr>
              <a:t>Data</a:t>
            </a:r>
            <a:endParaRPr lang="en-GB" sz="1200" dirty="0">
              <a:latin typeface="Corbel" panose="020B0503020204020204" pitchFamily="34" charset="0"/>
            </a:endParaRPr>
          </a:p>
        </p:txBody>
      </p:sp>
      <p:cxnSp>
        <p:nvCxnSpPr>
          <p:cNvPr id="66" name="Straight Connector 78">
            <a:extLst>
              <a:ext uri="{FF2B5EF4-FFF2-40B4-BE49-F238E27FC236}">
                <a16:creationId xmlns:a16="http://schemas.microsoft.com/office/drawing/2014/main" id="{AF374F81-E278-1048-A72D-61AA9DCFCF13}"/>
              </a:ext>
            </a:extLst>
          </p:cNvPr>
          <p:cNvCxnSpPr>
            <a:stCxn id="53" idx="3"/>
          </p:cNvCxnSpPr>
          <p:nvPr/>
        </p:nvCxnSpPr>
        <p:spPr>
          <a:xfrm>
            <a:off x="6498651" y="1918172"/>
            <a:ext cx="1329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79">
            <a:extLst>
              <a:ext uri="{FF2B5EF4-FFF2-40B4-BE49-F238E27FC236}">
                <a16:creationId xmlns:a16="http://schemas.microsoft.com/office/drawing/2014/main" id="{715EB667-6227-C649-AB2B-56AC11FF424B}"/>
              </a:ext>
            </a:extLst>
          </p:cNvPr>
          <p:cNvCxnSpPr/>
          <p:nvPr/>
        </p:nvCxnSpPr>
        <p:spPr>
          <a:xfrm flipH="1">
            <a:off x="6388877" y="2052067"/>
            <a:ext cx="1401496" cy="81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80">
            <a:extLst>
              <a:ext uri="{FF2B5EF4-FFF2-40B4-BE49-F238E27FC236}">
                <a16:creationId xmlns:a16="http://schemas.microsoft.com/office/drawing/2014/main" id="{73DE065A-830B-A448-A1C2-1DFF756D3C0C}"/>
              </a:ext>
            </a:extLst>
          </p:cNvPr>
          <p:cNvCxnSpPr>
            <a:endCxn id="60" idx="1"/>
          </p:cNvCxnSpPr>
          <p:nvPr/>
        </p:nvCxnSpPr>
        <p:spPr>
          <a:xfrm>
            <a:off x="6388877" y="2329066"/>
            <a:ext cx="1401495" cy="704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81">
            <a:extLst>
              <a:ext uri="{FF2B5EF4-FFF2-40B4-BE49-F238E27FC236}">
                <a16:creationId xmlns:a16="http://schemas.microsoft.com/office/drawing/2014/main" id="{2A7A5BA0-505B-1043-87A0-5856F0EDF0B4}"/>
              </a:ext>
            </a:extLst>
          </p:cNvPr>
          <p:cNvCxnSpPr>
            <a:stCxn id="52" idx="2"/>
            <a:endCxn id="64" idx="0"/>
          </p:cNvCxnSpPr>
          <p:nvPr/>
        </p:nvCxnSpPr>
        <p:spPr>
          <a:xfrm>
            <a:off x="6264921" y="2329066"/>
            <a:ext cx="732" cy="37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82">
            <a:extLst>
              <a:ext uri="{FF2B5EF4-FFF2-40B4-BE49-F238E27FC236}">
                <a16:creationId xmlns:a16="http://schemas.microsoft.com/office/drawing/2014/main" id="{15CCF1DB-49DA-A244-A5A4-0F1D24AE1030}"/>
              </a:ext>
            </a:extLst>
          </p:cNvPr>
          <p:cNvCxnSpPr>
            <a:stCxn id="62" idx="0"/>
            <a:endCxn id="65" idx="2"/>
          </p:cNvCxnSpPr>
          <p:nvPr/>
        </p:nvCxnSpPr>
        <p:spPr>
          <a:xfrm flipH="1" flipV="1">
            <a:off x="6284227" y="3573016"/>
            <a:ext cx="59484" cy="74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83">
            <a:extLst>
              <a:ext uri="{FF2B5EF4-FFF2-40B4-BE49-F238E27FC236}">
                <a16:creationId xmlns:a16="http://schemas.microsoft.com/office/drawing/2014/main" id="{4D0DEFC7-FB84-C641-B212-983B812CCE7B}"/>
              </a:ext>
            </a:extLst>
          </p:cNvPr>
          <p:cNvCxnSpPr/>
          <p:nvPr/>
        </p:nvCxnSpPr>
        <p:spPr>
          <a:xfrm>
            <a:off x="6529647" y="2063527"/>
            <a:ext cx="1260725" cy="2035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84">
            <a:extLst>
              <a:ext uri="{FF2B5EF4-FFF2-40B4-BE49-F238E27FC236}">
                <a16:creationId xmlns:a16="http://schemas.microsoft.com/office/drawing/2014/main" id="{6B0AF84B-D334-2E41-9866-DF04C793635B}"/>
              </a:ext>
            </a:extLst>
          </p:cNvPr>
          <p:cNvCxnSpPr/>
          <p:nvPr/>
        </p:nvCxnSpPr>
        <p:spPr>
          <a:xfrm>
            <a:off x="7828614" y="2595637"/>
            <a:ext cx="60334" cy="1259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85">
            <a:extLst>
              <a:ext uri="{FF2B5EF4-FFF2-40B4-BE49-F238E27FC236}">
                <a16:creationId xmlns:a16="http://schemas.microsoft.com/office/drawing/2014/main" id="{B2B9F5F0-9183-2344-BFCB-084106947E82}"/>
              </a:ext>
            </a:extLst>
          </p:cNvPr>
          <p:cNvCxnSpPr>
            <a:stCxn id="65" idx="3"/>
            <a:endCxn id="58" idx="1"/>
          </p:cNvCxnSpPr>
          <p:nvPr/>
        </p:nvCxnSpPr>
        <p:spPr>
          <a:xfrm>
            <a:off x="6529647" y="3434517"/>
            <a:ext cx="1266853" cy="711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86">
            <a:extLst>
              <a:ext uri="{FF2B5EF4-FFF2-40B4-BE49-F238E27FC236}">
                <a16:creationId xmlns:a16="http://schemas.microsoft.com/office/drawing/2014/main" id="{F4D86D37-E3E9-A84D-829B-983C7BFCB25A}"/>
              </a:ext>
            </a:extLst>
          </p:cNvPr>
          <p:cNvCxnSpPr/>
          <p:nvPr/>
        </p:nvCxnSpPr>
        <p:spPr>
          <a:xfrm flipV="1">
            <a:off x="6498651" y="2699636"/>
            <a:ext cx="1297849" cy="333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87">
            <a:extLst>
              <a:ext uri="{FF2B5EF4-FFF2-40B4-BE49-F238E27FC236}">
                <a16:creationId xmlns:a16="http://schemas.microsoft.com/office/drawing/2014/main" id="{C6A2EDB7-D431-8F47-97E2-0EA94D0E276F}"/>
              </a:ext>
            </a:extLst>
          </p:cNvPr>
          <p:cNvCxnSpPr>
            <a:stCxn id="55" idx="0"/>
          </p:cNvCxnSpPr>
          <p:nvPr/>
        </p:nvCxnSpPr>
        <p:spPr>
          <a:xfrm flipV="1">
            <a:off x="7215718" y="2866600"/>
            <a:ext cx="574654" cy="1332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88">
            <a:extLst>
              <a:ext uri="{FF2B5EF4-FFF2-40B4-BE49-F238E27FC236}">
                <a16:creationId xmlns:a16="http://schemas.microsoft.com/office/drawing/2014/main" id="{4406A1FA-D82A-4C4B-884B-6E1334F0EEF0}"/>
              </a:ext>
            </a:extLst>
          </p:cNvPr>
          <p:cNvCxnSpPr>
            <a:stCxn id="55" idx="0"/>
            <a:endCxn id="65" idx="3"/>
          </p:cNvCxnSpPr>
          <p:nvPr/>
        </p:nvCxnSpPr>
        <p:spPr>
          <a:xfrm flipH="1" flipV="1">
            <a:off x="6529647" y="3434517"/>
            <a:ext cx="686071" cy="764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89">
            <a:extLst>
              <a:ext uri="{FF2B5EF4-FFF2-40B4-BE49-F238E27FC236}">
                <a16:creationId xmlns:a16="http://schemas.microsoft.com/office/drawing/2014/main" id="{0848793F-01DB-6B48-A9B7-06257BB93E12}"/>
              </a:ext>
            </a:extLst>
          </p:cNvPr>
          <p:cNvSpPr/>
          <p:nvPr/>
        </p:nvSpPr>
        <p:spPr>
          <a:xfrm>
            <a:off x="6529647" y="2331457"/>
            <a:ext cx="1145351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400" dirty="0">
                <a:latin typeface="Corbel" panose="020B0503020204020204" pitchFamily="34" charset="0"/>
              </a:rPr>
              <a:t>version, </a:t>
            </a:r>
          </a:p>
          <a:p>
            <a:pPr algn="ctr" eaLnBrk="1" hangingPunct="1"/>
            <a:r>
              <a:rPr lang="en-GB" sz="1400" dirty="0">
                <a:latin typeface="Corbel" panose="020B0503020204020204" pitchFamily="34" charset="0"/>
              </a:rPr>
              <a:t>tracking</a:t>
            </a:r>
          </a:p>
          <a:p>
            <a:pPr algn="ctr" eaLnBrk="1" hangingPunct="1"/>
            <a:r>
              <a:rPr lang="en-GB" sz="1400" dirty="0">
                <a:latin typeface="Corbel" panose="020B0503020204020204" pitchFamily="34" charset="0"/>
              </a:rPr>
              <a:t>provenance </a:t>
            </a:r>
          </a:p>
          <a:p>
            <a:pPr algn="ctr" eaLnBrk="1" hangingPunct="1"/>
            <a:r>
              <a:rPr lang="en-GB" sz="1400" dirty="0">
                <a:latin typeface="Corbel" panose="020B0503020204020204" pitchFamily="34" charset="0"/>
              </a:rPr>
              <a:t>parameters </a:t>
            </a:r>
          </a:p>
          <a:p>
            <a:pPr algn="ctr" eaLnBrk="1" hangingPunct="1"/>
            <a:r>
              <a:rPr lang="en-GB" sz="1400" dirty="0">
                <a:latin typeface="Corbel" panose="020B0503020204020204" pitchFamily="34" charset="0"/>
              </a:rPr>
              <a:t>citation</a:t>
            </a:r>
          </a:p>
        </p:txBody>
      </p:sp>
      <p:sp>
        <p:nvSpPr>
          <p:cNvPr id="78" name="TextBox 14">
            <a:extLst>
              <a:ext uri="{FF2B5EF4-FFF2-40B4-BE49-F238E27FC236}">
                <a16:creationId xmlns:a16="http://schemas.microsoft.com/office/drawing/2014/main" id="{B397CAC3-254C-6544-8761-41AD11B1FC14}"/>
              </a:ext>
            </a:extLst>
          </p:cNvPr>
          <p:cNvSpPr txBox="1"/>
          <p:nvPr/>
        </p:nvSpPr>
        <p:spPr>
          <a:xfrm>
            <a:off x="5724128" y="5301208"/>
            <a:ext cx="324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orbel" panose="020B0503020204020204" pitchFamily="34" charset="0"/>
              </a:rPr>
              <a:t>Metadata    People     Processes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B55E213-A8D0-D74F-9FBB-7060EFCA0BFD}"/>
              </a:ext>
            </a:extLst>
          </p:cNvPr>
          <p:cNvSpPr/>
          <p:nvPr/>
        </p:nvSpPr>
        <p:spPr>
          <a:xfrm>
            <a:off x="2985291" y="153442"/>
            <a:ext cx="1833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35485D"/>
                </a:solidFill>
                <a:cs typeface="Arial" panose="020B0604020202020204" pitchFamily="34" charset="0"/>
              </a:rPr>
              <a:t>FAIRDOM</a:t>
            </a:r>
            <a:endParaRPr lang="de-DE" dirty="0">
              <a:solidFill>
                <a:srgbClr val="3548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27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9295877-944F-914D-B606-630104B37862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2826" y="3856012"/>
            <a:ext cx="3968645" cy="2292540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72478" y="3856013"/>
            <a:ext cx="3979889" cy="2292539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de-DE" dirty="0"/>
          </a:p>
        </p:txBody>
      </p:sp>
      <p:pic>
        <p:nvPicPr>
          <p:cNvPr id="8" name="image1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0258" y="3919350"/>
            <a:ext cx="3886200" cy="2187686"/>
          </a:xfrm>
          <a:prstGeom prst="rect">
            <a:avLst/>
          </a:prstGeom>
          <a:ln/>
        </p:spPr>
      </p:pic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376859" y="4526357"/>
            <a:ext cx="3869531" cy="1555330"/>
            <a:chOff x="473085" y="11251872"/>
            <a:chExt cx="6017434" cy="2418664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085" y="11251872"/>
              <a:ext cx="6017434" cy="2418664"/>
            </a:xfrm>
            <a:prstGeom prst="rect">
              <a:avLst/>
            </a:prstGeom>
          </p:spPr>
        </p:pic>
        <p:cxnSp>
          <p:nvCxnSpPr>
            <p:cNvPr id="13" name="Gerader Verbinder 12"/>
            <p:cNvCxnSpPr/>
            <p:nvPr/>
          </p:nvCxnSpPr>
          <p:spPr>
            <a:xfrm flipV="1">
              <a:off x="6490519" y="11666905"/>
              <a:ext cx="0" cy="84240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Inhaltsplatzhalter 2"/>
          <p:cNvSpPr txBox="1">
            <a:spLocks/>
          </p:cNvSpPr>
          <p:nvPr/>
        </p:nvSpPr>
        <p:spPr>
          <a:xfrm>
            <a:off x="376859" y="2875524"/>
            <a:ext cx="7886700" cy="92427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dirty="0"/>
              <a:t>Targets: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0" dirty="0"/>
              <a:t>Support for analyses and AI models on distributed databases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0" dirty="0"/>
              <a:t>FAIR, normalized data model annotated with medical terminology</a:t>
            </a:r>
            <a:endParaRPr lang="de-DE" sz="2100" b="0" dirty="0"/>
          </a:p>
        </p:txBody>
      </p:sp>
      <p:sp>
        <p:nvSpPr>
          <p:cNvPr id="9" name="bk object 16"/>
          <p:cNvSpPr>
            <a:spLocks noChangeAspect="1"/>
          </p:cNvSpPr>
          <p:nvPr/>
        </p:nvSpPr>
        <p:spPr>
          <a:xfrm>
            <a:off x="6308280" y="1512812"/>
            <a:ext cx="2583929" cy="98959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050" y="1014181"/>
            <a:ext cx="7886700" cy="1325563"/>
          </a:xfrm>
        </p:spPr>
        <p:txBody>
          <a:bodyPr>
            <a:normAutofit/>
          </a:bodyPr>
          <a:lstStyle/>
          <a:p>
            <a:r>
              <a:rPr lang="de-DE" dirty="0"/>
              <a:t>FAIR4Health</a:t>
            </a:r>
            <a:br>
              <a:rPr lang="de-DE" dirty="0"/>
            </a:br>
            <a:r>
              <a:rPr lang="en-US" sz="1500" dirty="0"/>
              <a:t>Concepts and tools for </a:t>
            </a:r>
            <a:r>
              <a:rPr lang="en-US" sz="1500" dirty="0" err="1"/>
              <a:t>FAIRification</a:t>
            </a:r>
            <a:r>
              <a:rPr lang="en-US" sz="1500" dirty="0"/>
              <a:t> of health data based on HL7 FHIR</a:t>
            </a:r>
            <a:endParaRPr lang="de-DE" sz="15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2826" y="3582268"/>
            <a:ext cx="3968645" cy="617934"/>
          </a:xfrm>
        </p:spPr>
        <p:txBody>
          <a:bodyPr/>
          <a:lstStyle/>
          <a:p>
            <a:r>
              <a:rPr lang="de-DE" dirty="0"/>
              <a:t>Extended GOFAIR </a:t>
            </a:r>
            <a:r>
              <a:rPr lang="de-DE" dirty="0" err="1"/>
              <a:t>workflow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72478" y="3582262"/>
            <a:ext cx="3979889" cy="617934"/>
          </a:xfrm>
        </p:spPr>
        <p:txBody>
          <a:bodyPr/>
          <a:lstStyle/>
          <a:p>
            <a:pPr algn="r"/>
            <a:r>
              <a:rPr lang="de-DE" dirty="0"/>
              <a:t>Tools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normalization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5519922" y="6266906"/>
            <a:ext cx="31806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hlinkClick r:id="rId5"/>
              </a:rPr>
              <a:t>https://www.fair4health.eu/en/newsletter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320839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1B2A1A2D-3872-234F-82A9-36BA0440AF6B}"/>
              </a:ext>
            </a:extLst>
          </p:cNvPr>
          <p:cNvSpPr/>
          <p:nvPr/>
        </p:nvSpPr>
        <p:spPr>
          <a:xfrm>
            <a:off x="2040904" y="969473"/>
            <a:ext cx="6817848" cy="847070"/>
          </a:xfrm>
          <a:prstGeom prst="roundRect">
            <a:avLst>
              <a:gd name="adj" fmla="val 4481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70C0"/>
                </a:solidFill>
              </a:rPr>
              <a:t>Mission:  </a:t>
            </a:r>
          </a:p>
          <a:p>
            <a:pPr marL="342900" indent="-342900">
              <a:spcAft>
                <a:spcPts val="600"/>
              </a:spcAft>
              <a:buClr>
                <a:srgbClr val="B84716"/>
              </a:buClr>
              <a:buFont typeface="Arial Unicode MS" pitchFamily="34" charset="-128"/>
              <a:buChar char="›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a pan-European Expert Forum to tackle the complexity of big data integration for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silico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methodologies in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personalised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medicine</a:t>
            </a: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296D9FCB-5647-344B-BB22-33E88EBC6198}"/>
              </a:ext>
            </a:extLst>
          </p:cNvPr>
          <p:cNvSpPr/>
          <p:nvPr/>
        </p:nvSpPr>
        <p:spPr>
          <a:xfrm>
            <a:off x="2040904" y="1856267"/>
            <a:ext cx="6817848" cy="1505903"/>
          </a:xfrm>
          <a:prstGeom prst="roundRect">
            <a:avLst>
              <a:gd name="adj" fmla="val 3928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70C0"/>
                </a:solidFill>
              </a:rPr>
              <a:t>Aims: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Clr>
                <a:srgbClr val="B84716"/>
              </a:buClr>
              <a:buFont typeface="Arial Unicode MS" pitchFamily="34" charset="-128"/>
              <a:buChar char="›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of national strategies for data-driven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silico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modelling approaches</a:t>
            </a:r>
          </a:p>
          <a:p>
            <a:pPr marL="342900" indent="-342900">
              <a:spcAft>
                <a:spcPts val="600"/>
              </a:spcAft>
              <a:buClr>
                <a:srgbClr val="B84716"/>
              </a:buClr>
              <a:buFont typeface="Arial Unicode MS" pitchFamily="34" charset="-128"/>
              <a:buChar char="›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of cross-border standards, recommendations and guidelines for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silico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methodologies applied in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personalised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medicine</a:t>
            </a: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BDABEA50-36BA-0045-82EA-92821A6FD406}"/>
              </a:ext>
            </a:extLst>
          </p:cNvPr>
          <p:cNvSpPr/>
          <p:nvPr/>
        </p:nvSpPr>
        <p:spPr>
          <a:xfrm>
            <a:off x="2040904" y="3319942"/>
            <a:ext cx="6817848" cy="1709142"/>
          </a:xfrm>
          <a:prstGeom prst="roundRect">
            <a:avLst>
              <a:gd name="adj" fmla="val 1756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600" b="1" dirty="0">
                <a:solidFill>
                  <a:srgbClr val="0070C0"/>
                </a:solidFill>
              </a:rPr>
              <a:t>Key </a:t>
            </a:r>
            <a:r>
              <a:rPr lang="de-DE" sz="1600" b="1" dirty="0" err="1">
                <a:solidFill>
                  <a:srgbClr val="0070C0"/>
                </a:solidFill>
              </a:rPr>
              <a:t>features</a:t>
            </a:r>
            <a:r>
              <a:rPr lang="de-DE" sz="1600" b="1" dirty="0">
                <a:solidFill>
                  <a:srgbClr val="0070C0"/>
                </a:solidFill>
              </a:rPr>
              <a:t>:</a:t>
            </a:r>
            <a:endParaRPr lang="en-US" sz="1600" dirty="0"/>
          </a:p>
          <a:p>
            <a:pPr marL="342900" indent="-342900">
              <a:spcAft>
                <a:spcPts val="600"/>
              </a:spcAft>
              <a:buClr>
                <a:srgbClr val="B84716"/>
              </a:buClr>
              <a:buFont typeface="Arial Unicode MS" pitchFamily="34" charset="-128"/>
              <a:buChar char="›"/>
              <a:defRPr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Harmonisation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health/disease data integration strategies across Europe</a:t>
            </a:r>
          </a:p>
          <a:p>
            <a:pPr marL="342900" indent="-342900">
              <a:spcAft>
                <a:spcPts val="600"/>
              </a:spcAft>
              <a:buClr>
                <a:srgbClr val="B84716"/>
              </a:buClr>
              <a:buFont typeface="Arial Unicode MS" pitchFamily="34" charset="-128"/>
              <a:buChar char="›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Strengthening data-driven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silico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approaches</a:t>
            </a:r>
          </a:p>
          <a:p>
            <a:pPr marL="342900" indent="-342900">
              <a:spcAft>
                <a:spcPts val="600"/>
              </a:spcAft>
              <a:buClr>
                <a:srgbClr val="B84716"/>
              </a:buClr>
              <a:buFont typeface="Arial Unicode MS" pitchFamily="34" charset="-128"/>
              <a:buChar char="›"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Advise on health data integration and standards for research and industry</a:t>
            </a:r>
          </a:p>
          <a:p>
            <a:pPr marL="342900" indent="-342900">
              <a:spcAft>
                <a:spcPts val="600"/>
              </a:spcAft>
              <a:buClr>
                <a:srgbClr val="B84716"/>
              </a:buClr>
              <a:buFont typeface="Arial Unicode MS" pitchFamily="34" charset="-128"/>
              <a:buChar char="›"/>
              <a:defRPr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Open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network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seeks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interaction with all relevant stakeholders</a:t>
            </a:r>
          </a:p>
        </p:txBody>
      </p:sp>
      <p:pic>
        <p:nvPicPr>
          <p:cNvPr id="39" name="Picture 5">
            <a:extLst>
              <a:ext uri="{FF2B5EF4-FFF2-40B4-BE49-F238E27FC236}">
                <a16:creationId xmlns:a16="http://schemas.microsoft.com/office/drawing/2014/main" id="{2D8EB120-1CFB-C74B-864C-D8A39302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21" y="3814550"/>
            <a:ext cx="4175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4CAD0144-529C-FF46-AECF-140A9C357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22" y="1947651"/>
            <a:ext cx="6365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>
            <a:extLst>
              <a:ext uri="{FF2B5EF4-FFF2-40B4-BE49-F238E27FC236}">
                <a16:creationId xmlns:a16="http://schemas.microsoft.com/office/drawing/2014/main" id="{D599B16C-B5F8-4648-9738-152AF9CE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21" y="2687426"/>
            <a:ext cx="52546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>
            <a:extLst>
              <a:ext uri="{FF2B5EF4-FFF2-40B4-BE49-F238E27FC236}">
                <a16:creationId xmlns:a16="http://schemas.microsoft.com/office/drawing/2014/main" id="{327FAF93-1189-054F-B488-886F11974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83" y="4373350"/>
            <a:ext cx="56038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rafik 10">
            <a:extLst>
              <a:ext uri="{FF2B5EF4-FFF2-40B4-BE49-F238E27FC236}">
                <a16:creationId xmlns:a16="http://schemas.microsoft.com/office/drawing/2014/main" id="{77313C2A-0636-DF46-B261-F90BAD78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21" y="3343064"/>
            <a:ext cx="1079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feld 16">
            <a:extLst>
              <a:ext uri="{FF2B5EF4-FFF2-40B4-BE49-F238E27FC236}">
                <a16:creationId xmlns:a16="http://schemas.microsoft.com/office/drawing/2014/main" id="{5A51A638-316D-6540-8675-73C3463C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79" y="883477"/>
            <a:ext cx="1843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de-DE" altLang="de-DE" dirty="0"/>
              <a:t>H2020 </a:t>
            </a:r>
            <a:r>
              <a:rPr lang="de-DE" altLang="de-DE" dirty="0" err="1"/>
              <a:t>projects</a:t>
            </a:r>
            <a:endParaRPr lang="de-DE" altLang="de-DE" dirty="0"/>
          </a:p>
          <a:p>
            <a:r>
              <a:rPr lang="de-DE" altLang="de-DE" dirty="0" err="1"/>
              <a:t>Use</a:t>
            </a:r>
            <a:r>
              <a:rPr lang="de-DE" altLang="de-DE" dirty="0"/>
              <a:t> </a:t>
            </a:r>
            <a:r>
              <a:rPr lang="de-DE" altLang="de-DE" dirty="0" err="1"/>
              <a:t>cases</a:t>
            </a:r>
            <a:endParaRPr lang="en-US" altLang="de-DE" dirty="0"/>
          </a:p>
        </p:txBody>
      </p:sp>
      <p:pic>
        <p:nvPicPr>
          <p:cNvPr id="45" name="Picture 18">
            <a:extLst>
              <a:ext uri="{FF2B5EF4-FFF2-40B4-BE49-F238E27FC236}">
                <a16:creationId xmlns:a16="http://schemas.microsoft.com/office/drawing/2014/main" id="{06A074D5-5BFD-A249-AAB9-CED1C61B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21" y="1558714"/>
            <a:ext cx="10668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39">
            <a:extLst>
              <a:ext uri="{FF2B5EF4-FFF2-40B4-BE49-F238E27FC236}">
                <a16:creationId xmlns:a16="http://schemas.microsoft.com/office/drawing/2014/main" id="{79FE1996-0AC0-A74B-9DF9-0EE305F22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33" y="3270039"/>
            <a:ext cx="909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de-DE" altLang="de-DE" sz="1400" dirty="0">
                <a:solidFill>
                  <a:srgbClr val="00589A"/>
                </a:solidFill>
              </a:rPr>
              <a:t>SYSCID</a:t>
            </a:r>
            <a:endParaRPr lang="en-US" altLang="de-DE" sz="1400" dirty="0">
              <a:solidFill>
                <a:srgbClr val="00589A"/>
              </a:solidFill>
            </a:endParaRPr>
          </a:p>
        </p:txBody>
      </p:sp>
      <p:sp>
        <p:nvSpPr>
          <p:cNvPr id="47" name="Textfeld 40">
            <a:extLst>
              <a:ext uri="{FF2B5EF4-FFF2-40B4-BE49-F238E27FC236}">
                <a16:creationId xmlns:a16="http://schemas.microsoft.com/office/drawing/2014/main" id="{81D30900-14A2-E54E-AE02-9FF02D937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33" y="3898689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de-DE" altLang="de-DE" sz="1400">
                <a:solidFill>
                  <a:srgbClr val="00589A"/>
                </a:solidFill>
              </a:rPr>
              <a:t>LifeCycle</a:t>
            </a:r>
            <a:endParaRPr lang="en-US" altLang="de-DE" sz="1400">
              <a:solidFill>
                <a:srgbClr val="00589A"/>
              </a:solidFill>
            </a:endParaRPr>
          </a:p>
        </p:txBody>
      </p:sp>
      <p:sp>
        <p:nvSpPr>
          <p:cNvPr id="48" name="Textfeld 41">
            <a:extLst>
              <a:ext uri="{FF2B5EF4-FFF2-40B4-BE49-F238E27FC236}">
                <a16:creationId xmlns:a16="http://schemas.microsoft.com/office/drawing/2014/main" id="{AA3FFE41-B311-5B47-8663-C6B4E1289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33" y="4619414"/>
            <a:ext cx="11779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de-DE" altLang="de-DE" sz="1400">
                <a:solidFill>
                  <a:srgbClr val="00589A"/>
                </a:solidFill>
              </a:rPr>
              <a:t>MultipleMS</a:t>
            </a:r>
            <a:endParaRPr lang="en-US" altLang="de-DE" sz="1400" dirty="0">
              <a:solidFill>
                <a:srgbClr val="00589A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D470BC5-339D-3848-83A7-8890F82C075C}"/>
              </a:ext>
            </a:extLst>
          </p:cNvPr>
          <p:cNvSpPr/>
          <p:nvPr/>
        </p:nvSpPr>
        <p:spPr>
          <a:xfrm>
            <a:off x="148029" y="906905"/>
            <a:ext cx="1821082" cy="41221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Picture 14">
            <a:extLst>
              <a:ext uri="{FF2B5EF4-FFF2-40B4-BE49-F238E27FC236}">
                <a16:creationId xmlns:a16="http://schemas.microsoft.com/office/drawing/2014/main" id="{4C202DFD-8F4F-354B-B10F-57DDC6B9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750" y="5902711"/>
            <a:ext cx="1399095" cy="46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6">
            <a:extLst>
              <a:ext uri="{FF2B5EF4-FFF2-40B4-BE49-F238E27FC236}">
                <a16:creationId xmlns:a16="http://schemas.microsoft.com/office/drawing/2014/main" id="{4D5BE2A6-4D34-6E43-903C-CDDEEB19D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200" y="5823343"/>
            <a:ext cx="5603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rafik 28">
            <a:extLst>
              <a:ext uri="{FF2B5EF4-FFF2-40B4-BE49-F238E27FC236}">
                <a16:creationId xmlns:a16="http://schemas.microsoft.com/office/drawing/2014/main" id="{FA0AF1B9-9E74-F44F-A483-6CF5B560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951" y="5450549"/>
            <a:ext cx="1355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feld 31">
            <a:extLst>
              <a:ext uri="{FF2B5EF4-FFF2-40B4-BE49-F238E27FC236}">
                <a16:creationId xmlns:a16="http://schemas.microsoft.com/office/drawing/2014/main" id="{24D16EFB-9317-A240-B245-44ECFC1DF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306" y="5090153"/>
            <a:ext cx="250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de-DE" altLang="de-DE" dirty="0"/>
              <a:t>Legal/</a:t>
            </a:r>
            <a:r>
              <a:rPr lang="de-DE" altLang="de-DE" dirty="0" err="1"/>
              <a:t>ethical</a:t>
            </a:r>
            <a:r>
              <a:rPr lang="de-DE" altLang="de-DE" dirty="0"/>
              <a:t> </a:t>
            </a:r>
            <a:r>
              <a:rPr lang="de-DE" altLang="de-DE" dirty="0" err="1"/>
              <a:t>frame</a:t>
            </a:r>
            <a:endParaRPr lang="en-US" altLang="de-DE" dirty="0"/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83DB5009-F0A1-6A4F-B880-FC612C84E06C}"/>
              </a:ext>
            </a:extLst>
          </p:cNvPr>
          <p:cNvGrpSpPr/>
          <p:nvPr/>
        </p:nvGrpSpPr>
        <p:grpSpPr>
          <a:xfrm>
            <a:off x="2089867" y="5100566"/>
            <a:ext cx="1851615" cy="1664647"/>
            <a:chOff x="8841869" y="3016578"/>
            <a:chExt cx="1851615" cy="1664647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9D9903EE-8005-1842-BD0D-190849B7788F}"/>
                </a:ext>
              </a:extLst>
            </p:cNvPr>
            <p:cNvSpPr/>
            <p:nvPr/>
          </p:nvSpPr>
          <p:spPr>
            <a:xfrm>
              <a:off x="8841869" y="3055480"/>
              <a:ext cx="1837600" cy="162574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Picture 3">
              <a:extLst>
                <a:ext uri="{FF2B5EF4-FFF2-40B4-BE49-F238E27FC236}">
                  <a16:creationId xmlns:a16="http://schemas.microsoft.com/office/drawing/2014/main" id="{1F210D48-D181-474A-9676-81C1A3D8F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6328" y="3368912"/>
              <a:ext cx="460556" cy="46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Grafik 15">
              <a:extLst>
                <a:ext uri="{FF2B5EF4-FFF2-40B4-BE49-F238E27FC236}">
                  <a16:creationId xmlns:a16="http://schemas.microsoft.com/office/drawing/2014/main" id="{6F3422B2-0A73-9A48-B237-70A5BF957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045" y="3818723"/>
              <a:ext cx="1362583" cy="5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feld 18">
              <a:extLst>
                <a:ext uri="{FF2B5EF4-FFF2-40B4-BE49-F238E27FC236}">
                  <a16:creationId xmlns:a16="http://schemas.microsoft.com/office/drawing/2014/main" id="{D9A37C3A-3E4F-A14E-9FDF-9E550A91C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3883" y="3016578"/>
              <a:ext cx="1819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de-DE" altLang="de-DE" dirty="0"/>
                <a:t>Data </a:t>
              </a:r>
              <a:r>
                <a:rPr lang="de-DE" altLang="de-DE" dirty="0" err="1"/>
                <a:t>and</a:t>
              </a:r>
              <a:r>
                <a:rPr lang="de-DE" altLang="de-DE" dirty="0"/>
                <a:t> </a:t>
              </a:r>
              <a:r>
                <a:rPr lang="de-DE" altLang="de-DE" dirty="0" err="1"/>
                <a:t>models</a:t>
              </a:r>
              <a:r>
                <a:rPr lang="de-DE" altLang="de-DE" dirty="0"/>
                <a:t> </a:t>
              </a:r>
              <a:endParaRPr lang="en-US" altLang="de-DE" dirty="0"/>
            </a:p>
          </p:txBody>
        </p:sp>
        <p:pic>
          <p:nvPicPr>
            <p:cNvPr id="63" name="Picture 19">
              <a:extLst>
                <a:ext uri="{FF2B5EF4-FFF2-40B4-BE49-F238E27FC236}">
                  <a16:creationId xmlns:a16="http://schemas.microsoft.com/office/drawing/2014/main" id="{E7A4780A-2BED-5E49-AA30-EAFFA003A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7712" y="4247085"/>
              <a:ext cx="1243287" cy="43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">
              <a:extLst>
                <a:ext uri="{FF2B5EF4-FFF2-40B4-BE49-F238E27FC236}">
                  <a16:creationId xmlns:a16="http://schemas.microsoft.com/office/drawing/2014/main" id="{28302CD8-1389-5B43-8364-554E81999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6651" y="3332219"/>
              <a:ext cx="627521" cy="47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F854A30E-1861-FC44-ADD4-B3A263F7DAC5}"/>
              </a:ext>
            </a:extLst>
          </p:cNvPr>
          <p:cNvGrpSpPr/>
          <p:nvPr/>
        </p:nvGrpSpPr>
        <p:grpSpPr>
          <a:xfrm>
            <a:off x="125702" y="5086621"/>
            <a:ext cx="1860697" cy="1678592"/>
            <a:chOff x="162222" y="5170196"/>
            <a:chExt cx="1860697" cy="1678592"/>
          </a:xfrm>
        </p:grpSpPr>
        <p:pic>
          <p:nvPicPr>
            <p:cNvPr id="51" name="Picture 7">
              <a:extLst>
                <a:ext uri="{FF2B5EF4-FFF2-40B4-BE49-F238E27FC236}">
                  <a16:creationId xmlns:a16="http://schemas.microsoft.com/office/drawing/2014/main" id="{F69B68DF-3E96-6B40-81CE-D06BF55BF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357" y="5413587"/>
              <a:ext cx="1049562" cy="74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1">
              <a:extLst>
                <a:ext uri="{FF2B5EF4-FFF2-40B4-BE49-F238E27FC236}">
                  <a16:creationId xmlns:a16="http://schemas.microsoft.com/office/drawing/2014/main" id="{F21D57B3-F667-D046-B988-25C770E65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8" y="6240234"/>
              <a:ext cx="581025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9">
              <a:extLst>
                <a:ext uri="{FF2B5EF4-FFF2-40B4-BE49-F238E27FC236}">
                  <a16:creationId xmlns:a16="http://schemas.microsoft.com/office/drawing/2014/main" id="{15B4B021-31A1-B44D-AFC4-E0AE8E4CE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42" y="5550174"/>
              <a:ext cx="588667" cy="42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feld 17">
              <a:extLst>
                <a:ext uri="{FF2B5EF4-FFF2-40B4-BE49-F238E27FC236}">
                  <a16:creationId xmlns:a16="http://schemas.microsoft.com/office/drawing/2014/main" id="{CB2E6E65-3660-4F43-9304-37592E6A7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22" y="5170196"/>
              <a:ext cx="16507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de-DE" altLang="de-DE" dirty="0" err="1"/>
                <a:t>Standardization</a:t>
              </a:r>
              <a:endParaRPr lang="en-US" altLang="de-DE" dirty="0"/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CCFDA2D6-C4F3-B34A-BD47-C9ED19DA270D}"/>
                </a:ext>
              </a:extLst>
            </p:cNvPr>
            <p:cNvSpPr/>
            <p:nvPr/>
          </p:nvSpPr>
          <p:spPr>
            <a:xfrm>
              <a:off x="203230" y="5215280"/>
              <a:ext cx="1799646" cy="16335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6" name="Rechteck 65">
            <a:extLst>
              <a:ext uri="{FF2B5EF4-FFF2-40B4-BE49-F238E27FC236}">
                <a16:creationId xmlns:a16="http://schemas.microsoft.com/office/drawing/2014/main" id="{2C795F42-A74F-B84A-862E-5F6B783EEF68}"/>
              </a:ext>
            </a:extLst>
          </p:cNvPr>
          <p:cNvSpPr/>
          <p:nvPr/>
        </p:nvSpPr>
        <p:spPr>
          <a:xfrm>
            <a:off x="3985005" y="5131705"/>
            <a:ext cx="1921063" cy="13832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05F46BA3-27D1-C847-9EB0-9F9A2A6182A2}"/>
              </a:ext>
            </a:extLst>
          </p:cNvPr>
          <p:cNvGrpSpPr/>
          <p:nvPr/>
        </p:nvGrpSpPr>
        <p:grpSpPr>
          <a:xfrm>
            <a:off x="5968651" y="5094990"/>
            <a:ext cx="2953170" cy="989076"/>
            <a:chOff x="6549652" y="5697735"/>
            <a:chExt cx="2953170" cy="989076"/>
          </a:xfrm>
        </p:grpSpPr>
        <p:sp>
          <p:nvSpPr>
            <p:cNvPr id="68" name="Textfeld 29">
              <a:extLst>
                <a:ext uri="{FF2B5EF4-FFF2-40B4-BE49-F238E27FC236}">
                  <a16:creationId xmlns:a16="http://schemas.microsoft.com/office/drawing/2014/main" id="{993B0E30-D3C9-E346-9AD8-B879C1117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5972" y="5697735"/>
              <a:ext cx="1466850" cy="43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de-DE" altLang="de-DE" dirty="0" err="1"/>
                <a:t>Coordinator</a:t>
              </a:r>
              <a:endParaRPr lang="en-US" altLang="de-DE" dirty="0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AED44523-C5B8-5C43-9ECD-BD75D90AA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0230" y="6072643"/>
              <a:ext cx="1246187" cy="48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8">
              <a:extLst>
                <a:ext uri="{FF2B5EF4-FFF2-40B4-BE49-F238E27FC236}">
                  <a16:creationId xmlns:a16="http://schemas.microsoft.com/office/drawing/2014/main" id="{00C75779-D71A-D14C-8E34-F798C690B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581" y="6003202"/>
              <a:ext cx="1289050" cy="57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feld 36">
              <a:extLst>
                <a:ext uri="{FF2B5EF4-FFF2-40B4-BE49-F238E27FC236}">
                  <a16:creationId xmlns:a16="http://schemas.microsoft.com/office/drawing/2014/main" id="{6FAFC368-5421-4242-9701-B0D4FFEA9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0055" y="5724179"/>
              <a:ext cx="1254125" cy="43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de-DE" altLang="de-DE" dirty="0"/>
                <a:t>Regulator</a:t>
              </a:r>
              <a:endParaRPr lang="en-US" altLang="de-DE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F3B603CD-3221-2842-BCBC-689B4F108FFB}"/>
                </a:ext>
              </a:extLst>
            </p:cNvPr>
            <p:cNvSpPr/>
            <p:nvPr/>
          </p:nvSpPr>
          <p:spPr>
            <a:xfrm>
              <a:off x="6549652" y="5718689"/>
              <a:ext cx="2953169" cy="96812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3" name="Rechteck 72">
            <a:extLst>
              <a:ext uri="{FF2B5EF4-FFF2-40B4-BE49-F238E27FC236}">
                <a16:creationId xmlns:a16="http://schemas.microsoft.com/office/drawing/2014/main" id="{E8D40830-24CD-8D4A-8570-B72AEEADB638}"/>
              </a:ext>
            </a:extLst>
          </p:cNvPr>
          <p:cNvSpPr/>
          <p:nvPr/>
        </p:nvSpPr>
        <p:spPr>
          <a:xfrm>
            <a:off x="3890118" y="6526918"/>
            <a:ext cx="261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>
              <a:defRPr/>
            </a:pPr>
            <a:r>
              <a:rPr lang="de-DE" dirty="0">
                <a:solidFill>
                  <a:srgbClr val="35485D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www.eu-stands4pm.eu</a:t>
            </a:r>
          </a:p>
        </p:txBody>
      </p:sp>
      <p:sp>
        <p:nvSpPr>
          <p:cNvPr id="74" name="Textfeld 39">
            <a:extLst>
              <a:ext uri="{FF2B5EF4-FFF2-40B4-BE49-F238E27FC236}">
                <a16:creationId xmlns:a16="http://schemas.microsoft.com/office/drawing/2014/main" id="{E1FF0B6B-E567-8E41-AB78-DC00AA1B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33" y="2778708"/>
            <a:ext cx="9096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de-DE" altLang="de-DE" sz="1400" dirty="0">
                <a:solidFill>
                  <a:srgbClr val="00589A"/>
                </a:solidFill>
              </a:rPr>
              <a:t>SPIDIA4P</a:t>
            </a:r>
            <a:endParaRPr lang="en-US" altLang="de-DE" sz="1400" dirty="0">
              <a:solidFill>
                <a:srgbClr val="00589A"/>
              </a:solidFill>
            </a:endParaRPr>
          </a:p>
        </p:txBody>
      </p:sp>
      <p:sp>
        <p:nvSpPr>
          <p:cNvPr id="75" name="Textfeld 39">
            <a:extLst>
              <a:ext uri="{FF2B5EF4-FFF2-40B4-BE49-F238E27FC236}">
                <a16:creationId xmlns:a16="http://schemas.microsoft.com/office/drawing/2014/main" id="{1AA2C717-DF96-E74E-B46E-4EE612DE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33" y="2156705"/>
            <a:ext cx="1027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de-DE" altLang="de-DE" sz="1400" dirty="0">
                <a:solidFill>
                  <a:srgbClr val="00589A"/>
                </a:solidFill>
              </a:rPr>
              <a:t>BD2DECIDE</a:t>
            </a:r>
            <a:endParaRPr lang="en-US" altLang="de-DE" sz="1400" dirty="0">
              <a:solidFill>
                <a:srgbClr val="00589A"/>
              </a:solidFill>
            </a:endParaRP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A2361061-29D8-4348-B060-4C305F1AEA1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019" y="109887"/>
            <a:ext cx="3019961" cy="6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62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6731F861-C0C2-594F-B146-27761D93A1B8}"/>
              </a:ext>
            </a:extLst>
          </p:cNvPr>
          <p:cNvSpPr/>
          <p:nvPr/>
        </p:nvSpPr>
        <p:spPr>
          <a:xfrm>
            <a:off x="5906814" y="613331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oogle Shape;15;p1">
            <a:extLst>
              <a:ext uri="{FF2B5EF4-FFF2-40B4-BE49-F238E27FC236}">
                <a16:creationId xmlns:a16="http://schemas.microsoft.com/office/drawing/2014/main" id="{DD0E0AAF-480F-3645-BA9F-CE6053AAB21A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431" y="200346"/>
            <a:ext cx="696081" cy="49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3FA7940-185D-484A-BED9-65A10DAFE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595" y="200346"/>
            <a:ext cx="2214810" cy="468020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D2B642F6-F169-B845-A27A-F25B398559E3}"/>
              </a:ext>
            </a:extLst>
          </p:cNvPr>
          <p:cNvSpPr/>
          <p:nvPr/>
        </p:nvSpPr>
        <p:spPr>
          <a:xfrm>
            <a:off x="443947" y="845041"/>
            <a:ext cx="8256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589C"/>
                </a:solidFill>
                <a:ea typeface="+mj-ea"/>
                <a:cs typeface="+mj-cs"/>
              </a:rPr>
              <a:t>A European </a:t>
            </a:r>
            <a:r>
              <a:rPr lang="en-US" sz="3200" b="1" kern="0" dirty="0" err="1">
                <a:solidFill>
                  <a:srgbClr val="00589C"/>
                </a:solidFill>
                <a:ea typeface="+mj-ea"/>
                <a:cs typeface="+mj-cs"/>
              </a:rPr>
              <a:t>standardisation</a:t>
            </a:r>
            <a:r>
              <a:rPr lang="en-US" sz="3200" b="1" kern="0" dirty="0">
                <a:solidFill>
                  <a:srgbClr val="00589C"/>
                </a:solidFill>
                <a:ea typeface="+mj-ea"/>
                <a:cs typeface="+mj-cs"/>
              </a:rPr>
              <a:t> framework to facilitate </a:t>
            </a:r>
            <a:r>
              <a:rPr lang="en-US" sz="3200" b="1" i="1" kern="0" dirty="0">
                <a:solidFill>
                  <a:srgbClr val="00589C"/>
                </a:solidFill>
                <a:ea typeface="+mj-ea"/>
                <a:cs typeface="+mj-cs"/>
              </a:rPr>
              <a:t>in silico </a:t>
            </a:r>
            <a:r>
              <a:rPr lang="en-US" sz="3200" b="1" kern="0" dirty="0">
                <a:solidFill>
                  <a:srgbClr val="00589C"/>
                </a:solidFill>
                <a:ea typeface="+mj-ea"/>
                <a:cs typeface="+mj-cs"/>
              </a:rPr>
              <a:t>driven </a:t>
            </a:r>
            <a:r>
              <a:rPr lang="en-US" sz="3200" b="1" kern="0" dirty="0" err="1">
                <a:solidFill>
                  <a:srgbClr val="00589C"/>
                </a:solidFill>
                <a:ea typeface="+mj-ea"/>
                <a:cs typeface="+mj-cs"/>
              </a:rPr>
              <a:t>personalised</a:t>
            </a:r>
            <a:r>
              <a:rPr lang="en-US" sz="3200" b="1" kern="0" dirty="0">
                <a:solidFill>
                  <a:srgbClr val="00589C"/>
                </a:solidFill>
                <a:ea typeface="+mj-ea"/>
                <a:cs typeface="+mj-cs"/>
              </a:rPr>
              <a:t> medicine</a:t>
            </a:r>
            <a:endParaRPr lang="de-DE" sz="3200" dirty="0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3007995E-C79D-FC46-A2B6-ED2C3BC4E8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736" y="2068389"/>
            <a:ext cx="6510528" cy="435864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1DFFA838-1566-F548-A29A-2B5711A9D6FB}"/>
              </a:ext>
            </a:extLst>
          </p:cNvPr>
          <p:cNvSpPr txBox="1"/>
          <p:nvPr/>
        </p:nvSpPr>
        <p:spPr>
          <a:xfrm>
            <a:off x="1252822" y="6585148"/>
            <a:ext cx="6638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solidFill>
                  <a:srgbClr val="808080">
                    <a:lumMod val="60000"/>
                    <a:lumOff val="40000"/>
                  </a:srgbClr>
                </a:solidFill>
                <a:latin typeface="Batang"/>
                <a:ea typeface="Batang"/>
              </a:rPr>
              <a:t>© </a:t>
            </a:r>
            <a:r>
              <a:rPr lang="de-DE" sz="900" dirty="0">
                <a:solidFill>
                  <a:srgbClr val="808080">
                    <a:lumMod val="60000"/>
                    <a:lumOff val="40000"/>
                  </a:srgbClr>
                </a:solidFill>
                <a:latin typeface="Arial" charset="0"/>
              </a:rPr>
              <a:t>EU-STANDS4PM – 2019   │ </a:t>
            </a:r>
            <a:r>
              <a:rPr lang="de-DE" sz="900" dirty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EU-STANDS4PM </a:t>
            </a:r>
            <a:r>
              <a:rPr lang="de-DE" sz="900" dirty="0" err="1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is</a:t>
            </a:r>
            <a:r>
              <a:rPr lang="de-DE" sz="900" dirty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 </a:t>
            </a:r>
            <a:r>
              <a:rPr lang="de-DE" sz="900" dirty="0" err="1">
                <a:solidFill>
                  <a:srgbClr val="FFFFFF">
                    <a:lumMod val="65000"/>
                  </a:srgb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funded</a:t>
            </a:r>
            <a:r>
              <a:rPr lang="de-DE" sz="900" dirty="0">
                <a:solidFill>
                  <a:srgbClr val="FFFFFF">
                    <a:lumMod val="65000"/>
                  </a:srgb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FFFFFF">
                    <a:lumMod val="65000"/>
                  </a:srgb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by</a:t>
            </a:r>
            <a:r>
              <a:rPr lang="de-DE" sz="900" dirty="0">
                <a:solidFill>
                  <a:srgbClr val="FFFFFF">
                    <a:lumMod val="65000"/>
                  </a:srgb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the EC </a:t>
            </a:r>
            <a:r>
              <a:rPr lang="de-DE" sz="900" dirty="0" err="1">
                <a:solidFill>
                  <a:srgbClr val="FFFFFF">
                    <a:lumMod val="65000"/>
                  </a:srgb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under</a:t>
            </a:r>
            <a:r>
              <a:rPr lang="de-DE" sz="900" dirty="0">
                <a:solidFill>
                  <a:srgbClr val="FFFFFF">
                    <a:lumMod val="65000"/>
                  </a:srgb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FFFFFF">
                    <a:lumMod val="65000"/>
                  </a:srgb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grant</a:t>
            </a:r>
            <a:r>
              <a:rPr lang="de-DE" sz="900" dirty="0">
                <a:solidFill>
                  <a:srgbClr val="FFFFFF">
                    <a:lumMod val="65000"/>
                  </a:srgb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FFFFFF">
                    <a:lumMod val="65000"/>
                  </a:srgb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agreement</a:t>
            </a:r>
            <a:r>
              <a:rPr lang="de-DE" sz="900" dirty="0">
                <a:solidFill>
                  <a:srgbClr val="FFFFFF">
                    <a:lumMod val="65000"/>
                  </a:srgbClr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825843 </a:t>
            </a:r>
            <a:r>
              <a:rPr lang="de-DE" sz="900" dirty="0">
                <a:solidFill>
                  <a:srgbClr val="808080">
                    <a:lumMod val="60000"/>
                    <a:lumOff val="40000"/>
                  </a:srgbClr>
                </a:solidFill>
                <a:latin typeface="Arial" charset="0"/>
              </a:rPr>
              <a:t>│ www.eu-stands4pm.eu</a:t>
            </a:r>
            <a:r>
              <a:rPr lang="de-DE" sz="900" dirty="0">
                <a:solidFill>
                  <a:srgbClr val="FFFFFF">
                    <a:lumMod val="65000"/>
                  </a:srgbClr>
                </a:solidFill>
                <a:latin typeface="Arial" charset="0"/>
              </a:rPr>
              <a:t> </a:t>
            </a:r>
            <a:endParaRPr lang="en-US" sz="900" dirty="0">
              <a:solidFill>
                <a:srgbClr val="FFFFFF">
                  <a:lumMod val="6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67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EE65D9E-9B62-6648-B063-3E9B441BCE0C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C2ACBAE-0E0A-964E-953F-89D81955ACA9}"/>
              </a:ext>
            </a:extLst>
          </p:cNvPr>
          <p:cNvSpPr/>
          <p:nvPr/>
        </p:nvSpPr>
        <p:spPr>
          <a:xfrm>
            <a:off x="4969438" y="1695845"/>
            <a:ext cx="399588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 err="1"/>
              <a:t>Aims</a:t>
            </a:r>
            <a:r>
              <a:rPr lang="de-DE" b="1" dirty="0"/>
              <a:t>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 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in </a:t>
            </a:r>
            <a:r>
              <a:rPr lang="de-DE" dirty="0" err="1"/>
              <a:t>epidemiology</a:t>
            </a:r>
            <a:r>
              <a:rPr lang="de-DE" dirty="0"/>
              <a:t>,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trial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medicine</a:t>
            </a:r>
            <a:endParaRPr lang="de-DE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/>
              <a:t>Making high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internationally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 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FAIR </a:t>
            </a:r>
            <a:r>
              <a:rPr lang="de-DE" dirty="0" err="1"/>
              <a:t>principles</a:t>
            </a:r>
            <a:endParaRPr lang="de-DE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/>
              <a:t>Lead </a:t>
            </a:r>
            <a:r>
              <a:rPr lang="de-DE" dirty="0" err="1"/>
              <a:t>to</a:t>
            </a:r>
            <a:r>
              <a:rPr lang="de-DE" dirty="0"/>
              <a:t> an </a:t>
            </a:r>
            <a:r>
              <a:rPr lang="de-DE" dirty="0" err="1"/>
              <a:t>amalgamation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epidemiology</a:t>
            </a:r>
            <a:r>
              <a:rPr lang="de-DE" dirty="0"/>
              <a:t>,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de-DE" dirty="0"/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spcBef>
                <a:spcPts val="200"/>
              </a:spcBef>
            </a:pPr>
            <a:r>
              <a:rPr lang="de-DE" b="1" dirty="0"/>
              <a:t>Personal 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metadata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Cohorts</a:t>
            </a:r>
            <a:r>
              <a:rPr lang="de-DE" dirty="0"/>
              <a:t> (GNC)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/>
              <a:t>Clinical </a:t>
            </a:r>
            <a:r>
              <a:rPr lang="de-DE" dirty="0" err="1"/>
              <a:t>trials</a:t>
            </a:r>
            <a:r>
              <a:rPr lang="de-DE" dirty="0"/>
              <a:t> (KKSN)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dirty="0"/>
              <a:t>Public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surveys</a:t>
            </a:r>
            <a:r>
              <a:rPr lang="de-DE" dirty="0"/>
              <a:t> (</a:t>
            </a:r>
            <a:r>
              <a:rPr lang="de-DE" dirty="0" err="1"/>
              <a:t>Epi</a:t>
            </a:r>
            <a:r>
              <a:rPr lang="de-DE" dirty="0"/>
              <a:t>/PH </a:t>
            </a:r>
            <a:r>
              <a:rPr lang="de-DE" dirty="0" err="1"/>
              <a:t>studies</a:t>
            </a:r>
            <a:r>
              <a:rPr lang="de-DE" dirty="0"/>
              <a:t>)</a:t>
            </a:r>
          </a:p>
          <a:p>
            <a:pPr>
              <a:spcBef>
                <a:spcPts val="200"/>
              </a:spcBef>
            </a:pPr>
            <a:endParaRPr lang="de-DE" dirty="0"/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28657D55-DB84-8A44-A28A-75983031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" y="944917"/>
            <a:ext cx="8224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kumimoji="0" lang="en-US" altLang="zh-CN" sz="2800" b="1" dirty="0">
                <a:cs typeface="Arial" panose="020B0604020202020204" pitchFamily="34" charset="0"/>
              </a:rPr>
              <a:t>NFDI4Health – Mission and Data</a:t>
            </a:r>
          </a:p>
        </p:txBody>
      </p:sp>
      <p:pic>
        <p:nvPicPr>
          <p:cNvPr id="4" name="Grafik 3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id="{4E9A2101-34A9-46AD-AA3F-513141504A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10" y="1695845"/>
            <a:ext cx="4575703" cy="46157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209DB1E-E252-C24E-8678-E98536A0D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96" y="221246"/>
            <a:ext cx="3677209" cy="4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21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EE65D9E-9B62-6648-B063-3E9B441BCE0C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C2ACBAE-0E0A-964E-953F-89D81955ACA9}"/>
              </a:ext>
            </a:extLst>
          </p:cNvPr>
          <p:cNvSpPr/>
          <p:nvPr/>
        </p:nvSpPr>
        <p:spPr>
          <a:xfrm>
            <a:off x="261610" y="1681655"/>
            <a:ext cx="2975577" cy="510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b="1" dirty="0"/>
              <a:t>Findability </a:t>
            </a:r>
            <a:r>
              <a:rPr lang="en-GB" dirty="0"/>
              <a:t>of and access to structured health data</a:t>
            </a:r>
            <a:endParaRPr lang="de-DE" dirty="0"/>
          </a:p>
          <a:p>
            <a:pPr marL="342900" lvl="0" indent="-342900">
              <a:buFont typeface="+mj-lt"/>
              <a:buAutoNum type="arabicPeriod"/>
            </a:pPr>
            <a:r>
              <a:rPr lang="en-GB" b="1" dirty="0"/>
              <a:t>Federated framework</a:t>
            </a:r>
            <a:r>
              <a:rPr lang="en-GB" dirty="0"/>
              <a:t> of data holding organisations</a:t>
            </a:r>
            <a:endParaRPr lang="de-DE" dirty="0"/>
          </a:p>
          <a:p>
            <a:pPr marL="342900" lvl="0" indent="-342900">
              <a:buFont typeface="+mj-lt"/>
              <a:buAutoNum type="arabicPeriod"/>
            </a:pPr>
            <a:r>
              <a:rPr lang="en-GB" b="1" dirty="0"/>
              <a:t>Privacy preserving exchange and linkage</a:t>
            </a:r>
            <a:r>
              <a:rPr lang="en-GB" dirty="0"/>
              <a:t> of personal health data </a:t>
            </a:r>
            <a:endParaRPr lang="de-DE" dirty="0"/>
          </a:p>
          <a:p>
            <a:pPr marL="342900" lvl="0" indent="-342900">
              <a:buFont typeface="+mj-lt"/>
              <a:buAutoNum type="arabicPeriod"/>
            </a:pPr>
            <a:r>
              <a:rPr lang="en-GB" b="1" dirty="0"/>
              <a:t>Automated services</a:t>
            </a:r>
            <a:r>
              <a:rPr lang="en-GB" dirty="0"/>
              <a:t> (e.g., use and access, analysis tools)</a:t>
            </a:r>
            <a:endParaRPr lang="de-DE" dirty="0"/>
          </a:p>
          <a:p>
            <a:pPr marL="342900" lvl="0" indent="-342900">
              <a:buFont typeface="+mj-lt"/>
              <a:buAutoNum type="arabicPeriod"/>
            </a:pPr>
            <a:r>
              <a:rPr lang="en-GB" b="1" dirty="0"/>
              <a:t>Interoperability and reusability</a:t>
            </a:r>
            <a:endParaRPr lang="de-DE" dirty="0"/>
          </a:p>
          <a:p>
            <a:pPr marL="342900" lvl="0" indent="-342900">
              <a:buFont typeface="+mj-lt"/>
              <a:buAutoNum type="arabicPeriod"/>
            </a:pPr>
            <a:r>
              <a:rPr lang="en-GB" b="1" dirty="0"/>
              <a:t>Use case oriented cooperation </a:t>
            </a:r>
            <a:r>
              <a:rPr lang="en-GB" dirty="0"/>
              <a:t>between</a:t>
            </a:r>
            <a:r>
              <a:rPr lang="en-GB" b="1" dirty="0"/>
              <a:t> </a:t>
            </a:r>
            <a:r>
              <a:rPr lang="en-GB" dirty="0"/>
              <a:t>research communities </a:t>
            </a:r>
            <a:endParaRPr lang="de-DE" dirty="0"/>
          </a:p>
          <a:p>
            <a:pPr marL="342900" lvl="0" indent="-342900">
              <a:buFont typeface="+mj-lt"/>
              <a:buAutoNum type="arabicPeriod"/>
            </a:pPr>
            <a:r>
              <a:rPr lang="en-GB" b="1" dirty="0"/>
              <a:t>Business models</a:t>
            </a:r>
            <a:r>
              <a:rPr lang="en-GB" dirty="0"/>
              <a:t> for sustainability</a:t>
            </a:r>
            <a:endParaRPr lang="de-DE" dirty="0"/>
          </a:p>
          <a:p>
            <a:pPr>
              <a:spcBef>
                <a:spcPts val="200"/>
              </a:spcBef>
            </a:pPr>
            <a:endParaRPr lang="de-DE" dirty="0"/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28657D55-DB84-8A44-A28A-75983031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" y="944917"/>
            <a:ext cx="8224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kumimoji="0" lang="en-US" altLang="zh-CN" sz="2800" b="1" dirty="0">
                <a:cs typeface="Arial" panose="020B0604020202020204" pitchFamily="34" charset="0"/>
              </a:rPr>
              <a:t>NFDI4Health – </a:t>
            </a:r>
            <a:r>
              <a:rPr lang="de-DE" sz="2800" b="1" dirty="0" err="1"/>
              <a:t>Objectives</a:t>
            </a:r>
            <a:endParaRPr lang="de-DE" sz="2800" b="1" dirty="0"/>
          </a:p>
        </p:txBody>
      </p:sp>
      <p:pic>
        <p:nvPicPr>
          <p:cNvPr id="6" name="Bild 8">
            <a:extLst>
              <a:ext uri="{FF2B5EF4-FFF2-40B4-BE49-F238E27FC236}">
                <a16:creationId xmlns:a16="http://schemas.microsoft.com/office/drawing/2014/main" id="{6F1635CC-D687-F040-AAA4-44F357EBCB5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8423" y="2070538"/>
            <a:ext cx="5855411" cy="3762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943FC2-06E6-BF4F-AC6B-7C2F7745F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96" y="221246"/>
            <a:ext cx="3677209" cy="4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8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EE65D9E-9B62-6648-B063-3E9B441BCE0C}"/>
              </a:ext>
            </a:extLst>
          </p:cNvPr>
          <p:cNvSpPr/>
          <p:nvPr/>
        </p:nvSpPr>
        <p:spPr>
          <a:xfrm>
            <a:off x="5906814" y="6148552"/>
            <a:ext cx="3237186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28657D55-DB84-8A44-A28A-75983031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1" y="944917"/>
            <a:ext cx="252731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kumimoji="0" lang="en-US" altLang="zh-CN" sz="2800" b="1" dirty="0">
                <a:cs typeface="Arial" panose="020B0604020202020204" pitchFamily="34" charset="0"/>
              </a:rPr>
              <a:t>NFDI4Health:</a:t>
            </a:r>
          </a:p>
          <a:p>
            <a:r>
              <a:rPr kumimoji="0" lang="en-US" altLang="zh-CN" sz="2800" b="1" dirty="0">
                <a:cs typeface="Arial" panose="020B0604020202020204" pitchFamily="34" charset="0"/>
              </a:rPr>
              <a:t>Use Cases</a:t>
            </a:r>
          </a:p>
          <a:p>
            <a:endParaRPr kumimoji="0" lang="en-US" altLang="zh-CN" sz="2800" b="1" dirty="0">
              <a:cs typeface="Arial" panose="020B0604020202020204" pitchFamily="34" charset="0"/>
            </a:endParaRPr>
          </a:p>
          <a:p>
            <a:endParaRPr kumimoji="0" lang="en-US" altLang="zh-CN" sz="2800" b="1" dirty="0">
              <a:cs typeface="Arial" panose="020B0604020202020204" pitchFamily="34" charset="0"/>
            </a:endParaRPr>
          </a:p>
          <a:p>
            <a:endParaRPr kumimoji="0" lang="en-US" altLang="zh-CN" sz="2800" b="1" dirty="0">
              <a:cs typeface="Arial" panose="020B0604020202020204" pitchFamily="34" charset="0"/>
            </a:endParaRPr>
          </a:p>
          <a:p>
            <a:endParaRPr kumimoji="0" lang="en-US" altLang="zh-CN" sz="2800" b="1" dirty="0">
              <a:cs typeface="Arial" panose="020B0604020202020204" pitchFamily="34" charset="0"/>
            </a:endParaRPr>
          </a:p>
          <a:p>
            <a:endParaRPr kumimoji="0" lang="en-US" altLang="zh-CN" sz="2800" b="1" dirty="0">
              <a:cs typeface="Arial" panose="020B0604020202020204" pitchFamily="34" charset="0"/>
            </a:endParaRPr>
          </a:p>
          <a:p>
            <a:r>
              <a:rPr lang="de-DE" sz="2800" b="1" dirty="0"/>
              <a:t>Partner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69E4B8-5B40-834A-ABD2-7993F25A99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800"/>
            <a:ext cx="9136215" cy="218520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30A66339-E172-A64E-82B6-C11182582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7105" y="644632"/>
            <a:ext cx="4129790" cy="41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CA3B70F-B328-7A48-9F43-6A6FEFB129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96" y="221246"/>
            <a:ext cx="3677209" cy="4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64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9" y="1471094"/>
            <a:ext cx="7224669" cy="528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s://media.licdn.com/mpr/mpr/shrinknp_400_400/p/4/005/036/21d/2b308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571" y="5570286"/>
            <a:ext cx="115212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76" y="5750835"/>
            <a:ext cx="1000056" cy="10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41598" y="788230"/>
            <a:ext cx="326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FAIRDOM TEAM</a:t>
            </a:r>
          </a:p>
        </p:txBody>
      </p:sp>
      <p:pic>
        <p:nvPicPr>
          <p:cNvPr id="8" name="Bild 5" descr="Logo_Uni_Manchester.jpg">
            <a:extLst>
              <a:ext uri="{FF2B5EF4-FFF2-40B4-BE49-F238E27FC236}">
                <a16:creationId xmlns:a16="http://schemas.microsoft.com/office/drawing/2014/main" id="{153B044D-1632-8E44-B1B8-37C994F193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143" y="3506090"/>
            <a:ext cx="1642419" cy="694405"/>
          </a:xfrm>
          <a:prstGeom prst="rect">
            <a:avLst/>
          </a:prstGeom>
        </p:spPr>
      </p:pic>
      <p:pic>
        <p:nvPicPr>
          <p:cNvPr id="10" name="Picture 14" descr="uslogo1">
            <a:extLst>
              <a:ext uri="{FF2B5EF4-FFF2-40B4-BE49-F238E27FC236}">
                <a16:creationId xmlns:a16="http://schemas.microsoft.com/office/drawing/2014/main" id="{15BA0D0B-A1C2-3E41-A686-1EBD68118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628" y="4325773"/>
            <a:ext cx="1755448" cy="28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ARCHIV\Logos\Projekte\Interne\HITS\HITS_RGB_eng.jpg">
            <a:extLst>
              <a:ext uri="{FF2B5EF4-FFF2-40B4-BE49-F238E27FC236}">
                <a16:creationId xmlns:a16="http://schemas.microsoft.com/office/drawing/2014/main" id="{32E1337E-E56D-3C4E-8CB1-563B7799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786" y="2590626"/>
            <a:ext cx="2055214" cy="74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FF0B798-1B24-A647-8829-1CBA45CA9E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40" y="5570286"/>
            <a:ext cx="995574" cy="1175330"/>
          </a:xfrm>
          <a:prstGeom prst="rect">
            <a:avLst/>
          </a:prstGeom>
        </p:spPr>
      </p:pic>
      <p:pic>
        <p:nvPicPr>
          <p:cNvPr id="14" name="Picture 7" descr="Screen Shot 2016-06-14 at 14.58.04.png">
            <a:extLst>
              <a:ext uri="{FF2B5EF4-FFF2-40B4-BE49-F238E27FC236}">
                <a16:creationId xmlns:a16="http://schemas.microsoft.com/office/drawing/2014/main" id="{2C9061E5-21AB-4648-8C7E-AF49637059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195" y="1438605"/>
            <a:ext cx="1269009" cy="10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E7979F19-7B76-9549-96E5-4463BCC7D78C}"/>
              </a:ext>
            </a:extLst>
          </p:cNvPr>
          <p:cNvSpPr txBox="1">
            <a:spLocks/>
          </p:cNvSpPr>
          <p:nvPr/>
        </p:nvSpPr>
        <p:spPr>
          <a:xfrm>
            <a:off x="54429" y="895971"/>
            <a:ext cx="9035143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FAIRDOM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asset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management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ecosystem</a:t>
            </a:r>
            <a:r>
              <a:rPr lang="de-DE" sz="3200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of</a:t>
            </a:r>
            <a:r>
              <a:rPr lang="de-DE" sz="3200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resources</a:t>
            </a:r>
            <a:endParaRPr lang="de-DE" sz="3200" dirty="0">
              <a:solidFill>
                <a:srgbClr val="35485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" name="Bild 5" descr="Logo_Uni_Manchester.jpg">
            <a:extLst>
              <a:ext uri="{FF2B5EF4-FFF2-40B4-BE49-F238E27FC236}">
                <a16:creationId xmlns:a16="http://schemas.microsoft.com/office/drawing/2014/main" id="{E6A2A753-6B76-9142-A892-A00F846699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609" y="218583"/>
            <a:ext cx="1224136" cy="517558"/>
          </a:xfrm>
          <a:prstGeom prst="rect">
            <a:avLst/>
          </a:prstGeom>
        </p:spPr>
      </p:pic>
      <p:pic>
        <p:nvPicPr>
          <p:cNvPr id="79" name="Picture 5">
            <a:extLst>
              <a:ext uri="{FF2B5EF4-FFF2-40B4-BE49-F238E27FC236}">
                <a16:creationId xmlns:a16="http://schemas.microsoft.com/office/drawing/2014/main" id="{20EE3D10-157A-FE44-A669-CD187C0A9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4987" y="1509202"/>
            <a:ext cx="2273117" cy="199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6">
            <a:extLst>
              <a:ext uri="{FF2B5EF4-FFF2-40B4-BE49-F238E27FC236}">
                <a16:creationId xmlns:a16="http://schemas.microsoft.com/office/drawing/2014/main" id="{F06EB9A0-1093-3C47-83E3-CFCFE1B28929}"/>
              </a:ext>
            </a:extLst>
          </p:cNvPr>
          <p:cNvSpPr/>
          <p:nvPr/>
        </p:nvSpPr>
        <p:spPr>
          <a:xfrm>
            <a:off x="6938840" y="1748120"/>
            <a:ext cx="19898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</a:rPr>
              <a:t>Web-based portal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Project spaces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Metadata catalogue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Yellow pages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Results repository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Collaboration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Archives Gateway</a:t>
            </a:r>
          </a:p>
        </p:txBody>
      </p:sp>
      <p:pic>
        <p:nvPicPr>
          <p:cNvPr id="81" name="Picture 26" descr="Image result for meeting icon">
            <a:extLst>
              <a:ext uri="{FF2B5EF4-FFF2-40B4-BE49-F238E27FC236}">
                <a16:creationId xmlns:a16="http://schemas.microsoft.com/office/drawing/2014/main" id="{07E7EBA7-D589-4346-87CA-9E6D664B2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4812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id="{6076A5C7-2845-4F4D-AA10-A815AB86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748120"/>
            <a:ext cx="1008112" cy="107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9">
            <a:extLst>
              <a:ext uri="{FF2B5EF4-FFF2-40B4-BE49-F238E27FC236}">
                <a16:creationId xmlns:a16="http://schemas.microsoft.com/office/drawing/2014/main" id="{66AFE2C4-FD51-7743-A725-E81792D7DF9F}"/>
              </a:ext>
            </a:extLst>
          </p:cNvPr>
          <p:cNvSpPr txBox="1"/>
          <p:nvPr/>
        </p:nvSpPr>
        <p:spPr>
          <a:xfrm>
            <a:off x="384193" y="284364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Sharing</a:t>
            </a:r>
          </a:p>
        </p:txBody>
      </p:sp>
      <p:sp>
        <p:nvSpPr>
          <p:cNvPr id="84" name="TextBox 10">
            <a:extLst>
              <a:ext uri="{FF2B5EF4-FFF2-40B4-BE49-F238E27FC236}">
                <a16:creationId xmlns:a16="http://schemas.microsoft.com/office/drawing/2014/main" id="{AC7B4056-713B-A741-BC29-839C0A3207D4}"/>
              </a:ext>
            </a:extLst>
          </p:cNvPr>
          <p:cNvSpPr txBox="1"/>
          <p:nvPr/>
        </p:nvSpPr>
        <p:spPr>
          <a:xfrm>
            <a:off x="1763688" y="2852936"/>
            <a:ext cx="137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Organisation</a:t>
            </a:r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CEFE6F84-24AF-4449-9CF9-FFB9D5D4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23" y="4436340"/>
            <a:ext cx="424760" cy="67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">
            <a:extLst>
              <a:ext uri="{FF2B5EF4-FFF2-40B4-BE49-F238E27FC236}">
                <a16:creationId xmlns:a16="http://schemas.microsoft.com/office/drawing/2014/main" id="{829F3F48-C091-4E42-B325-6FEB405C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683" y="4599916"/>
            <a:ext cx="495111" cy="49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Image result for mass spec icon">
            <a:extLst>
              <a:ext uri="{FF2B5EF4-FFF2-40B4-BE49-F238E27FC236}">
                <a16:creationId xmlns:a16="http://schemas.microsoft.com/office/drawing/2014/main" id="{F6170F51-0FB9-314D-94FD-0DB854AE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363" y="4519669"/>
            <a:ext cx="575358" cy="5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>
            <a:extLst>
              <a:ext uri="{FF2B5EF4-FFF2-40B4-BE49-F238E27FC236}">
                <a16:creationId xmlns:a16="http://schemas.microsoft.com/office/drawing/2014/main" id="{B0469920-B13D-A84E-BA1C-202801C4C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504" y="4599916"/>
            <a:ext cx="610430" cy="52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1" descr="Related image">
            <a:extLst>
              <a:ext uri="{FF2B5EF4-FFF2-40B4-BE49-F238E27FC236}">
                <a16:creationId xmlns:a16="http://schemas.microsoft.com/office/drawing/2014/main" id="{6D0E27C9-5732-D349-8729-0621FB20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414" y="4599916"/>
            <a:ext cx="1349636" cy="13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BB46C79B-0449-2046-AD68-9CF99D622066}"/>
              </a:ext>
            </a:extLst>
          </p:cNvPr>
          <p:cNvSpPr txBox="1">
            <a:spLocks/>
          </p:cNvSpPr>
          <p:nvPr/>
        </p:nvSpPr>
        <p:spPr>
          <a:xfrm>
            <a:off x="5481754" y="1628800"/>
            <a:ext cx="2114582" cy="1172151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tx2"/>
                </a:solidFill>
              </a:rPr>
              <a:t>Front end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Projects Hub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Entry Point </a:t>
            </a:r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D9C7010E-1119-E64D-BDD3-849C8EFE21A7}"/>
              </a:ext>
            </a:extLst>
          </p:cNvPr>
          <p:cNvSpPr/>
          <p:nvPr/>
        </p:nvSpPr>
        <p:spPr>
          <a:xfrm>
            <a:off x="6807690" y="4405938"/>
            <a:ext cx="2121024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</a:rPr>
              <a:t>Tracking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Pipelines 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LIMS, Instruments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Large data 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Samples </a:t>
            </a:r>
          </a:p>
          <a:p>
            <a:pPr algn="r"/>
            <a:r>
              <a:rPr lang="en-GB" sz="1400" dirty="0">
                <a:solidFill>
                  <a:schemeClr val="tx2"/>
                </a:solidFill>
              </a:rPr>
              <a:t>Auto-archiving</a:t>
            </a:r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D1F91983-3F7A-EB46-8BA4-761F368E7992}"/>
              </a:ext>
            </a:extLst>
          </p:cNvPr>
          <p:cNvSpPr/>
          <p:nvPr/>
        </p:nvSpPr>
        <p:spPr>
          <a:xfrm>
            <a:off x="5381775" y="4709151"/>
            <a:ext cx="18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Back end</a:t>
            </a:r>
          </a:p>
        </p:txBody>
      </p:sp>
      <p:sp>
        <p:nvSpPr>
          <p:cNvPr id="93" name="Rectangle 19">
            <a:extLst>
              <a:ext uri="{FF2B5EF4-FFF2-40B4-BE49-F238E27FC236}">
                <a16:creationId xmlns:a16="http://schemas.microsoft.com/office/drawing/2014/main" id="{712E11CF-D8CE-4C4C-A287-01B4C4E4AC8B}"/>
              </a:ext>
            </a:extLst>
          </p:cNvPr>
          <p:cNvSpPr/>
          <p:nvPr/>
        </p:nvSpPr>
        <p:spPr>
          <a:xfrm>
            <a:off x="5381775" y="5109261"/>
            <a:ext cx="1827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Onsite storage &amp; analytics</a:t>
            </a:r>
          </a:p>
        </p:txBody>
      </p:sp>
      <p:sp>
        <p:nvSpPr>
          <p:cNvPr id="94" name="Left-Right Arrow 20">
            <a:extLst>
              <a:ext uri="{FF2B5EF4-FFF2-40B4-BE49-F238E27FC236}">
                <a16:creationId xmlns:a16="http://schemas.microsoft.com/office/drawing/2014/main" id="{6F88AC1E-BF44-A848-92FF-61EC410050E9}"/>
              </a:ext>
            </a:extLst>
          </p:cNvPr>
          <p:cNvSpPr/>
          <p:nvPr/>
        </p:nvSpPr>
        <p:spPr>
          <a:xfrm rot="5400000">
            <a:off x="3873653" y="3651279"/>
            <a:ext cx="1004359" cy="743153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Picture 4" descr="https://encrypted-tbn2.gstatic.com/images?q=tbn:ANd9GcTSPwAOHPs9Yuq1cz682RguYQrsEdRtznv1bXngYps4btjO2dMZQH_GW9-t">
            <a:extLst>
              <a:ext uri="{FF2B5EF4-FFF2-40B4-BE49-F238E27FC236}">
                <a16:creationId xmlns:a16="http://schemas.microsoft.com/office/drawing/2014/main" id="{6D651E94-17D6-8745-AA09-3D0BECE4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96" y="5416148"/>
            <a:ext cx="1008112" cy="43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>
            <a:extLst>
              <a:ext uri="{FF2B5EF4-FFF2-40B4-BE49-F238E27FC236}">
                <a16:creationId xmlns:a16="http://schemas.microsoft.com/office/drawing/2014/main" id="{F0687FDD-6F08-B446-9ACF-20A00F7F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525" y="5315049"/>
            <a:ext cx="228511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2">
            <a:extLst>
              <a:ext uri="{FF2B5EF4-FFF2-40B4-BE49-F238E27FC236}">
                <a16:creationId xmlns:a16="http://schemas.microsoft.com/office/drawing/2014/main" id="{34A9C913-21EC-B84A-8037-CB3CE4A2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124" y="2766143"/>
            <a:ext cx="504840" cy="4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784BFB55-E070-2747-B0B5-36E3AC3D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16" y="2136509"/>
            <a:ext cx="389632" cy="3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7" descr="Screen Shot 2016-06-14 at 14.58.04.png">
            <a:extLst>
              <a:ext uri="{FF2B5EF4-FFF2-40B4-BE49-F238E27FC236}">
                <a16:creationId xmlns:a16="http://schemas.microsoft.com/office/drawing/2014/main" id="{7D956B43-874B-9243-AA5A-76CBA029375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119714"/>
            <a:ext cx="1512168" cy="1223481"/>
          </a:xfrm>
          <a:prstGeom prst="rect">
            <a:avLst/>
          </a:prstGeom>
        </p:spPr>
      </p:pic>
      <p:pic>
        <p:nvPicPr>
          <p:cNvPr id="101" name="Bild 7">
            <a:extLst>
              <a:ext uri="{FF2B5EF4-FFF2-40B4-BE49-F238E27FC236}">
                <a16:creationId xmlns:a16="http://schemas.microsoft.com/office/drawing/2014/main" id="{978B0F49-0B77-5245-B863-86AA3365119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09" y="6283184"/>
            <a:ext cx="1265935" cy="333174"/>
          </a:xfrm>
          <a:prstGeom prst="rect">
            <a:avLst/>
          </a:prstGeom>
        </p:spPr>
      </p:pic>
      <p:grpSp>
        <p:nvGrpSpPr>
          <p:cNvPr id="102" name="Group 1">
            <a:extLst>
              <a:ext uri="{FF2B5EF4-FFF2-40B4-BE49-F238E27FC236}">
                <a16:creationId xmlns:a16="http://schemas.microsoft.com/office/drawing/2014/main" id="{2629A43A-F5AB-EA40-8B76-E2D0E8695B0A}"/>
              </a:ext>
            </a:extLst>
          </p:cNvPr>
          <p:cNvGrpSpPr/>
          <p:nvPr/>
        </p:nvGrpSpPr>
        <p:grpSpPr>
          <a:xfrm>
            <a:off x="303178" y="6236811"/>
            <a:ext cx="1878048" cy="432048"/>
            <a:chOff x="9345716" y="6130926"/>
            <a:chExt cx="2311642" cy="536575"/>
          </a:xfrm>
        </p:grpSpPr>
        <p:pic>
          <p:nvPicPr>
            <p:cNvPr id="103" name="Bild 7">
              <a:extLst>
                <a:ext uri="{FF2B5EF4-FFF2-40B4-BE49-F238E27FC236}">
                  <a16:creationId xmlns:a16="http://schemas.microsoft.com/office/drawing/2014/main" id="{794B670D-9653-7048-9E7D-247A78829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Bild 8">
              <a:extLst>
                <a:ext uri="{FF2B5EF4-FFF2-40B4-BE49-F238E27FC236}">
                  <a16:creationId xmlns:a16="http://schemas.microsoft.com/office/drawing/2014/main" id="{4CB66E9D-E95B-C343-8B73-9DB9F59D7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Rechteck 104">
            <a:extLst>
              <a:ext uri="{FF2B5EF4-FFF2-40B4-BE49-F238E27FC236}">
                <a16:creationId xmlns:a16="http://schemas.microsoft.com/office/drawing/2014/main" id="{2862022C-51BA-674C-90B5-E314D5C87A6D}"/>
              </a:ext>
            </a:extLst>
          </p:cNvPr>
          <p:cNvSpPr/>
          <p:nvPr/>
        </p:nvSpPr>
        <p:spPr>
          <a:xfrm>
            <a:off x="2985291" y="153442"/>
            <a:ext cx="1833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35485D"/>
                </a:solidFill>
                <a:cs typeface="Arial" panose="020B0604020202020204" pitchFamily="34" charset="0"/>
              </a:rPr>
              <a:t>FAIRDOM</a:t>
            </a:r>
            <a:endParaRPr lang="de-DE" dirty="0">
              <a:solidFill>
                <a:srgbClr val="3548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2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E7979F19-7B76-9549-96E5-4463BCC7D78C}"/>
              </a:ext>
            </a:extLst>
          </p:cNvPr>
          <p:cNvSpPr txBox="1">
            <a:spLocks/>
          </p:cNvSpPr>
          <p:nvPr/>
        </p:nvSpPr>
        <p:spPr>
          <a:xfrm>
            <a:off x="54429" y="895971"/>
            <a:ext cx="9035143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SEEK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as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a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local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project-specific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)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instance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or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as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FAIRDOMHub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de-DE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cloud</a:t>
            </a:r>
            <a:endParaRPr lang="de-DE" sz="3200" b="1" dirty="0">
              <a:solidFill>
                <a:srgbClr val="35485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" name="Bild 5" descr="Logo_Uni_Manchester.jpg">
            <a:extLst>
              <a:ext uri="{FF2B5EF4-FFF2-40B4-BE49-F238E27FC236}">
                <a16:creationId xmlns:a16="http://schemas.microsoft.com/office/drawing/2014/main" id="{E6A2A753-6B76-9142-A892-A00F846699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609" y="218583"/>
            <a:ext cx="1224136" cy="517558"/>
          </a:xfrm>
          <a:prstGeom prst="rect">
            <a:avLst/>
          </a:prstGeom>
        </p:spPr>
      </p:pic>
      <p:pic>
        <p:nvPicPr>
          <p:cNvPr id="35" name="Picture 7" descr="Screen Shot 2016-06-14 at 14.58.04.png">
            <a:extLst>
              <a:ext uri="{FF2B5EF4-FFF2-40B4-BE49-F238E27FC236}">
                <a16:creationId xmlns:a16="http://schemas.microsoft.com/office/drawing/2014/main" id="{EAA2D81A-28C0-0647-98E9-DF3EAE72AE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802" y="125384"/>
            <a:ext cx="754868" cy="610757"/>
          </a:xfrm>
          <a:prstGeom prst="rect">
            <a:avLst/>
          </a:prstGeom>
        </p:spPr>
      </p:pic>
      <p:pic>
        <p:nvPicPr>
          <p:cNvPr id="25" name="Picture 8" descr="globe-black-and-white-outline-black-5pt-wire-globe-hi.png">
            <a:extLst>
              <a:ext uri="{FF2B5EF4-FFF2-40B4-BE49-F238E27FC236}">
                <a16:creationId xmlns:a16="http://schemas.microsoft.com/office/drawing/2014/main" id="{7BA75DE2-FC00-E44C-B3C8-F9EC54DF1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060849"/>
            <a:ext cx="2522056" cy="2587058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FA5A3DC4-870E-5048-ADD8-1279999D3017}"/>
              </a:ext>
            </a:extLst>
          </p:cNvPr>
          <p:cNvSpPr/>
          <p:nvPr/>
        </p:nvSpPr>
        <p:spPr>
          <a:xfrm>
            <a:off x="1475656" y="530120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/>
              <a:t>Wolstencroft</a:t>
            </a:r>
            <a:r>
              <a:rPr lang="de-DE" sz="1600" dirty="0"/>
              <a:t>, Owen, Krebs, Nguyen, Stanford, Golebiewski, et al. (2015): SEEK: a </a:t>
            </a:r>
            <a:r>
              <a:rPr lang="de-DE" sz="1600" dirty="0" err="1"/>
              <a:t>systems</a:t>
            </a:r>
            <a:r>
              <a:rPr lang="de-DE" sz="1600" dirty="0"/>
              <a:t> </a:t>
            </a:r>
            <a:r>
              <a:rPr lang="de-DE" sz="1600" dirty="0" err="1"/>
              <a:t>biology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/>
              <a:t>management</a:t>
            </a:r>
            <a:r>
              <a:rPr lang="de-DE" sz="1600" dirty="0"/>
              <a:t> </a:t>
            </a:r>
            <a:r>
              <a:rPr lang="de-DE" sz="1600" dirty="0" err="1"/>
              <a:t>platform</a:t>
            </a:r>
            <a:r>
              <a:rPr lang="de-DE" sz="1600" dirty="0"/>
              <a:t>, </a:t>
            </a:r>
            <a:br>
              <a:rPr lang="de-DE" sz="1600" dirty="0"/>
            </a:br>
            <a:r>
              <a:rPr lang="de-DE" sz="1600" b="1" dirty="0"/>
              <a:t>BMC Systems </a:t>
            </a:r>
            <a:r>
              <a:rPr lang="de-DE" sz="1600" b="1" dirty="0" err="1"/>
              <a:t>Biology</a:t>
            </a:r>
            <a:r>
              <a:rPr lang="de-DE" sz="1600" b="1" dirty="0"/>
              <a:t>, 9:33 (</a:t>
            </a:r>
            <a:r>
              <a:rPr lang="de-DE" sz="1600" b="1" dirty="0" err="1"/>
              <a:t>doi</a:t>
            </a:r>
            <a:r>
              <a:rPr lang="de-DE" sz="1600" b="1" dirty="0"/>
              <a:t>: 10.1186/s12918-015-0174-y)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4454DF4-B1DB-6248-825A-4064727396B2}"/>
              </a:ext>
            </a:extLst>
          </p:cNvPr>
          <p:cNvGrpSpPr/>
          <p:nvPr/>
        </p:nvGrpSpPr>
        <p:grpSpPr>
          <a:xfrm>
            <a:off x="395536" y="1772816"/>
            <a:ext cx="3897518" cy="3356947"/>
            <a:chOff x="395536" y="1772816"/>
            <a:chExt cx="3897518" cy="3356947"/>
          </a:xfrm>
        </p:grpSpPr>
        <p:grpSp>
          <p:nvGrpSpPr>
            <p:cNvPr id="28" name="Group 7">
              <a:extLst>
                <a:ext uri="{FF2B5EF4-FFF2-40B4-BE49-F238E27FC236}">
                  <a16:creationId xmlns:a16="http://schemas.microsoft.com/office/drawing/2014/main" id="{00578913-8B58-C247-BB70-571F22780742}"/>
                </a:ext>
              </a:extLst>
            </p:cNvPr>
            <p:cNvGrpSpPr/>
            <p:nvPr/>
          </p:nvGrpSpPr>
          <p:grpSpPr>
            <a:xfrm>
              <a:off x="1902554" y="4195198"/>
              <a:ext cx="1649772" cy="934565"/>
              <a:chOff x="7317538" y="1861814"/>
              <a:chExt cx="3024336" cy="1774607"/>
            </a:xfrm>
          </p:grpSpPr>
          <p:pic>
            <p:nvPicPr>
              <p:cNvPr id="43" name="Picture 2" descr="http://synbiochem.co.uk/wp-content/uploads/SYNBIOCHEM_Manchester_Synthetic_Biology_Research_Centre_logo1.png">
                <a:extLst>
                  <a:ext uri="{FF2B5EF4-FFF2-40B4-BE49-F238E27FC236}">
                    <a16:creationId xmlns:a16="http://schemas.microsoft.com/office/drawing/2014/main" id="{0A946546-5C78-3E48-99CB-F70FF5CD0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2643" y="2721442"/>
                <a:ext cx="1675657" cy="618866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4" name="Picture 10" descr="Simple house icon by klaasdc">
                <a:extLst>
                  <a:ext uri="{FF2B5EF4-FFF2-40B4-BE49-F238E27FC236}">
                    <a16:creationId xmlns:a16="http://schemas.microsoft.com/office/drawing/2014/main" id="{11B163D5-B0DB-4B46-92FD-F7B1BAF1DC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7538" y="1861814"/>
                <a:ext cx="3024336" cy="1774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up 8">
              <a:extLst>
                <a:ext uri="{FF2B5EF4-FFF2-40B4-BE49-F238E27FC236}">
                  <a16:creationId xmlns:a16="http://schemas.microsoft.com/office/drawing/2014/main" id="{A1BF6BBA-4EFB-5B4A-8DDB-BC4889D212A2}"/>
                </a:ext>
              </a:extLst>
            </p:cNvPr>
            <p:cNvGrpSpPr/>
            <p:nvPr/>
          </p:nvGrpSpPr>
          <p:grpSpPr>
            <a:xfrm>
              <a:off x="569168" y="3236103"/>
              <a:ext cx="1942807" cy="1012176"/>
              <a:chOff x="7308303" y="3867635"/>
              <a:chExt cx="3024336" cy="1774607"/>
            </a:xfrm>
          </p:grpSpPr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C042052F-9DDE-214E-B75F-12C395F6DF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981321" y="4605178"/>
                <a:ext cx="1649830" cy="914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0" descr="Simple house icon by klaasdc">
                <a:extLst>
                  <a:ext uri="{FF2B5EF4-FFF2-40B4-BE49-F238E27FC236}">
                    <a16:creationId xmlns:a16="http://schemas.microsoft.com/office/drawing/2014/main" id="{6A0130D3-24BA-5340-B8ED-C6DB55A82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8303" y="3867635"/>
                <a:ext cx="3024336" cy="1774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417F6939-B289-6744-96E6-FB0381CFE55F}"/>
                </a:ext>
              </a:extLst>
            </p:cNvPr>
            <p:cNvGrpSpPr/>
            <p:nvPr/>
          </p:nvGrpSpPr>
          <p:grpSpPr>
            <a:xfrm>
              <a:off x="395536" y="2024870"/>
              <a:ext cx="1985967" cy="1053269"/>
              <a:chOff x="4445602" y="1412776"/>
              <a:chExt cx="3024336" cy="1774607"/>
            </a:xfrm>
          </p:grpSpPr>
          <p:pic>
            <p:nvPicPr>
              <p:cNvPr id="39" name="Picture 16" descr="VLN-logo-half">
                <a:extLst>
                  <a:ext uri="{FF2B5EF4-FFF2-40B4-BE49-F238E27FC236}">
                    <a16:creationId xmlns:a16="http://schemas.microsoft.com/office/drawing/2014/main" id="{2F6CD648-B832-8A4E-A8A9-59ECAD04AE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9537" y="1997652"/>
                <a:ext cx="1756466" cy="999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0" descr="Simple house icon by klaasdc">
                <a:extLst>
                  <a:ext uri="{FF2B5EF4-FFF2-40B4-BE49-F238E27FC236}">
                    <a16:creationId xmlns:a16="http://schemas.microsoft.com/office/drawing/2014/main" id="{120E7161-3B81-BA4E-A1F4-8E5806A557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602" y="1412776"/>
                <a:ext cx="3024336" cy="1774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6EDF8184-2951-784D-9675-7AA93D1D7D8A}"/>
                </a:ext>
              </a:extLst>
            </p:cNvPr>
            <p:cNvGrpSpPr/>
            <p:nvPr/>
          </p:nvGrpSpPr>
          <p:grpSpPr>
            <a:xfrm>
              <a:off x="2168108" y="1772816"/>
              <a:ext cx="2124946" cy="1093291"/>
              <a:chOff x="3077580" y="2830571"/>
              <a:chExt cx="3024336" cy="1774607"/>
            </a:xfrm>
          </p:grpSpPr>
          <p:grpSp>
            <p:nvGrpSpPr>
              <p:cNvPr id="34" name="Group 12">
                <a:extLst>
                  <a:ext uri="{FF2B5EF4-FFF2-40B4-BE49-F238E27FC236}">
                    <a16:creationId xmlns:a16="http://schemas.microsoft.com/office/drawing/2014/main" id="{C7C8653F-8FC2-C84E-AB4E-5CEF5811E3EF}"/>
                  </a:ext>
                </a:extLst>
              </p:cNvPr>
              <p:cNvGrpSpPr/>
              <p:nvPr/>
            </p:nvGrpSpPr>
            <p:grpSpPr>
              <a:xfrm>
                <a:off x="3813963" y="3620590"/>
                <a:ext cx="1551570" cy="744514"/>
                <a:chOff x="6340702" y="3962313"/>
                <a:chExt cx="1563493" cy="765166"/>
              </a:xfrm>
            </p:grpSpPr>
            <p:pic>
              <p:nvPicPr>
                <p:cNvPr id="37" name="Picture 2" descr="https://encrypted-tbn2.gstatic.com/images?q=tbn:ANd9GcQp56k5W_UZ54vZEakPJA8T6Y-L_VCAZpFEZIkup38ylo8MonOIg7aIJFk">
                  <a:extLst>
                    <a:ext uri="{FF2B5EF4-FFF2-40B4-BE49-F238E27FC236}">
                      <a16:creationId xmlns:a16="http://schemas.microsoft.com/office/drawing/2014/main" id="{697BF3DB-3C76-0A4E-AF5C-11E03F4833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0702" y="3992517"/>
                  <a:ext cx="1563493" cy="7349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5">
                  <a:extLst>
                    <a:ext uri="{FF2B5EF4-FFF2-40B4-BE49-F238E27FC236}">
                      <a16:creationId xmlns:a16="http://schemas.microsoft.com/office/drawing/2014/main" id="{94B59E1E-D9E2-2C4F-8A62-E74C9B54F7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6941" y="3962313"/>
                  <a:ext cx="762605" cy="367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6" name="Picture 10" descr="Simple house icon by klaasdc">
                <a:extLst>
                  <a:ext uri="{FF2B5EF4-FFF2-40B4-BE49-F238E27FC236}">
                    <a16:creationId xmlns:a16="http://schemas.microsoft.com/office/drawing/2014/main" id="{120BA580-4B9F-5D4A-B89D-861E4A10C6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7580" y="2830571"/>
                <a:ext cx="3024336" cy="1774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84E7936-226D-5E4F-9D32-44C467E25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559" y="2965216"/>
              <a:ext cx="1843832" cy="1083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Rechteck 44">
            <a:extLst>
              <a:ext uri="{FF2B5EF4-FFF2-40B4-BE49-F238E27FC236}">
                <a16:creationId xmlns:a16="http://schemas.microsoft.com/office/drawing/2014/main" id="{4C535A60-4BCD-0A4F-ADDC-7E7EB45726F1}"/>
              </a:ext>
            </a:extLst>
          </p:cNvPr>
          <p:cNvSpPr/>
          <p:nvPr/>
        </p:nvSpPr>
        <p:spPr>
          <a:xfrm>
            <a:off x="811817" y="2372007"/>
            <a:ext cx="1153405" cy="59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1EEB7192-4279-3243-8EAB-D29E6407A54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22" y="2508067"/>
            <a:ext cx="1126883" cy="344325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A149630B-A707-3842-9883-C313D982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alphaModFix amt="9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846" y="2560171"/>
            <a:ext cx="1718477" cy="158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CF403FBD-0C1A-E14C-8A80-A797D40D45D9}"/>
              </a:ext>
            </a:extLst>
          </p:cNvPr>
          <p:cNvSpPr/>
          <p:nvPr/>
        </p:nvSpPr>
        <p:spPr>
          <a:xfrm>
            <a:off x="4228567" y="4662480"/>
            <a:ext cx="4217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Service hosted at HITS</a:t>
            </a:r>
          </a:p>
          <a:p>
            <a:pPr algn="ctr"/>
            <a:r>
              <a:rPr lang="en-GB" dirty="0"/>
              <a:t>(Institutional Guarantee at least until 2029)</a:t>
            </a:r>
          </a:p>
        </p:txBody>
      </p:sp>
      <p:pic>
        <p:nvPicPr>
          <p:cNvPr id="49" name="Bild 7">
            <a:extLst>
              <a:ext uri="{FF2B5EF4-FFF2-40B4-BE49-F238E27FC236}">
                <a16:creationId xmlns:a16="http://schemas.microsoft.com/office/drawing/2014/main" id="{E4D52486-F81B-A44D-972A-C91D96EB2D1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09" y="6283184"/>
            <a:ext cx="1265935" cy="333174"/>
          </a:xfrm>
          <a:prstGeom prst="rect">
            <a:avLst/>
          </a:prstGeom>
        </p:spPr>
      </p:pic>
      <p:grpSp>
        <p:nvGrpSpPr>
          <p:cNvPr id="50" name="Group 1">
            <a:extLst>
              <a:ext uri="{FF2B5EF4-FFF2-40B4-BE49-F238E27FC236}">
                <a16:creationId xmlns:a16="http://schemas.microsoft.com/office/drawing/2014/main" id="{4E3D7018-96F6-064A-8FCD-412AEB581E11}"/>
              </a:ext>
            </a:extLst>
          </p:cNvPr>
          <p:cNvGrpSpPr/>
          <p:nvPr/>
        </p:nvGrpSpPr>
        <p:grpSpPr>
          <a:xfrm>
            <a:off x="303178" y="6236811"/>
            <a:ext cx="1878048" cy="432048"/>
            <a:chOff x="9345716" y="6130926"/>
            <a:chExt cx="2311642" cy="536575"/>
          </a:xfrm>
        </p:grpSpPr>
        <p:pic>
          <p:nvPicPr>
            <p:cNvPr id="51" name="Bild 7">
              <a:extLst>
                <a:ext uri="{FF2B5EF4-FFF2-40B4-BE49-F238E27FC236}">
                  <a16:creationId xmlns:a16="http://schemas.microsoft.com/office/drawing/2014/main" id="{0DD2C0F0-7120-B648-9A8C-77CA6BAD0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Bild 8">
              <a:extLst>
                <a:ext uri="{FF2B5EF4-FFF2-40B4-BE49-F238E27FC236}">
                  <a16:creationId xmlns:a16="http://schemas.microsoft.com/office/drawing/2014/main" id="{439CCE5E-FB01-3B47-A491-1577C9153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echteck 52">
            <a:extLst>
              <a:ext uri="{FF2B5EF4-FFF2-40B4-BE49-F238E27FC236}">
                <a16:creationId xmlns:a16="http://schemas.microsoft.com/office/drawing/2014/main" id="{F597896F-F9FB-4342-B27B-14FA5447C802}"/>
              </a:ext>
            </a:extLst>
          </p:cNvPr>
          <p:cNvSpPr/>
          <p:nvPr/>
        </p:nvSpPr>
        <p:spPr>
          <a:xfrm>
            <a:off x="2985291" y="153442"/>
            <a:ext cx="1833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35485D"/>
                </a:solidFill>
                <a:cs typeface="Arial" panose="020B0604020202020204" pitchFamily="34" charset="0"/>
              </a:rPr>
              <a:t>FAIRDOM</a:t>
            </a:r>
            <a:endParaRPr lang="de-DE" dirty="0">
              <a:solidFill>
                <a:srgbClr val="35485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D5245A2-AF80-844C-BE83-9E07CF5B0E03}"/>
              </a:ext>
            </a:extLst>
          </p:cNvPr>
          <p:cNvSpPr/>
          <p:nvPr/>
        </p:nvSpPr>
        <p:spPr>
          <a:xfrm>
            <a:off x="2849217" y="3429000"/>
            <a:ext cx="732959" cy="48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A637AD-198A-F042-802E-D7DECDE702A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742" y="3468500"/>
            <a:ext cx="1041972" cy="2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6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E7979F19-7B76-9549-96E5-4463BCC7D78C}"/>
              </a:ext>
            </a:extLst>
          </p:cNvPr>
          <p:cNvSpPr txBox="1">
            <a:spLocks/>
          </p:cNvSpPr>
          <p:nvPr/>
        </p:nvSpPr>
        <p:spPr>
          <a:xfrm>
            <a:off x="133564" y="895971"/>
            <a:ext cx="8948791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Project-specific support for research networks:</a:t>
            </a:r>
            <a:br>
              <a:rPr lang="en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</a:br>
            <a:r>
              <a:rPr lang="en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e.g. German Liver Systems Medicine Network (</a:t>
            </a:r>
            <a:r>
              <a:rPr lang="en" sz="2800" b="1" dirty="0" err="1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LiSyM</a:t>
            </a:r>
            <a:r>
              <a:rPr lang="en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de-DE" sz="2800" b="1" dirty="0">
              <a:solidFill>
                <a:srgbClr val="35485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4" name="Bild 7">
            <a:extLst>
              <a:ext uri="{FF2B5EF4-FFF2-40B4-BE49-F238E27FC236}">
                <a16:creationId xmlns:a16="http://schemas.microsoft.com/office/drawing/2014/main" id="{54F545AF-FF89-D346-87B2-144A0AAAA2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09" y="6283184"/>
            <a:ext cx="1265935" cy="333174"/>
          </a:xfrm>
          <a:prstGeom prst="rect">
            <a:avLst/>
          </a:prstGeom>
        </p:spPr>
      </p:pic>
      <p:pic>
        <p:nvPicPr>
          <p:cNvPr id="30" name="Bild 5" descr="Logo_Uni_Manchester.jpg">
            <a:extLst>
              <a:ext uri="{FF2B5EF4-FFF2-40B4-BE49-F238E27FC236}">
                <a16:creationId xmlns:a16="http://schemas.microsoft.com/office/drawing/2014/main" id="{E6A2A753-6B76-9142-A892-A00F84669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609" y="218583"/>
            <a:ext cx="1224136" cy="51755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D45A3E3-D538-0745-97C6-0CB6B69DD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5" y="1693315"/>
            <a:ext cx="9020710" cy="4349800"/>
          </a:xfrm>
          <a:prstGeom prst="rect">
            <a:avLst/>
          </a:prstGeom>
        </p:spPr>
      </p:pic>
      <p:pic>
        <p:nvPicPr>
          <p:cNvPr id="35" name="Picture 7" descr="Screen Shot 2016-06-14 at 14.58.04.png">
            <a:extLst>
              <a:ext uri="{FF2B5EF4-FFF2-40B4-BE49-F238E27FC236}">
                <a16:creationId xmlns:a16="http://schemas.microsoft.com/office/drawing/2014/main" id="{EAA2D81A-28C0-0647-98E9-DF3EAE72A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802" y="125384"/>
            <a:ext cx="754868" cy="610757"/>
          </a:xfrm>
          <a:prstGeom prst="rect">
            <a:avLst/>
          </a:prstGeom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1730DB20-E857-CE4C-A0E9-A2E077B2144D}"/>
              </a:ext>
            </a:extLst>
          </p:cNvPr>
          <p:cNvGrpSpPr/>
          <p:nvPr/>
        </p:nvGrpSpPr>
        <p:grpSpPr>
          <a:xfrm>
            <a:off x="303178" y="6236811"/>
            <a:ext cx="1878048" cy="432048"/>
            <a:chOff x="9345716" y="6130926"/>
            <a:chExt cx="2311642" cy="536575"/>
          </a:xfrm>
        </p:grpSpPr>
        <p:pic>
          <p:nvPicPr>
            <p:cNvPr id="12" name="Bild 7">
              <a:extLst>
                <a:ext uri="{FF2B5EF4-FFF2-40B4-BE49-F238E27FC236}">
                  <a16:creationId xmlns:a16="http://schemas.microsoft.com/office/drawing/2014/main" id="{D62D0C1E-E22E-7645-BE10-FCAFE867F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 8">
              <a:extLst>
                <a:ext uri="{FF2B5EF4-FFF2-40B4-BE49-F238E27FC236}">
                  <a16:creationId xmlns:a16="http://schemas.microsoft.com/office/drawing/2014/main" id="{BDD73924-B619-BE4D-ADA1-11DE39B49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673ACDC5-E387-7D40-8CFF-74FA9176F7E8}"/>
              </a:ext>
            </a:extLst>
          </p:cNvPr>
          <p:cNvSpPr/>
          <p:nvPr/>
        </p:nvSpPr>
        <p:spPr>
          <a:xfrm>
            <a:off x="2985291" y="153442"/>
            <a:ext cx="1833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35485D"/>
                </a:solidFill>
                <a:cs typeface="Arial" panose="020B0604020202020204" pitchFamily="34" charset="0"/>
              </a:rPr>
              <a:t>FAIRDOM</a:t>
            </a:r>
            <a:endParaRPr lang="de-DE" dirty="0">
              <a:solidFill>
                <a:srgbClr val="3548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1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5" descr="Logo_Uni_Manchester.jpg">
            <a:extLst>
              <a:ext uri="{FF2B5EF4-FFF2-40B4-BE49-F238E27FC236}">
                <a16:creationId xmlns:a16="http://schemas.microsoft.com/office/drawing/2014/main" id="{E6A2A753-6B76-9142-A892-A00F846699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609" y="218583"/>
            <a:ext cx="1224136" cy="517558"/>
          </a:xfrm>
          <a:prstGeom prst="rect">
            <a:avLst/>
          </a:prstGeom>
        </p:spPr>
      </p:pic>
      <p:grpSp>
        <p:nvGrpSpPr>
          <p:cNvPr id="40" name="Group 1">
            <a:extLst>
              <a:ext uri="{FF2B5EF4-FFF2-40B4-BE49-F238E27FC236}">
                <a16:creationId xmlns:a16="http://schemas.microsoft.com/office/drawing/2014/main" id="{70ED8263-C810-DD48-A131-F8E9761B4DDE}"/>
              </a:ext>
            </a:extLst>
          </p:cNvPr>
          <p:cNvGrpSpPr/>
          <p:nvPr/>
        </p:nvGrpSpPr>
        <p:grpSpPr>
          <a:xfrm>
            <a:off x="324507" y="950785"/>
            <a:ext cx="8028384" cy="5688632"/>
            <a:chOff x="47625" y="344488"/>
            <a:chExt cx="9047163" cy="6175375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09EF09BB-B0BE-144D-A564-5F53607FD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344488"/>
              <a:ext cx="9047163" cy="617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3">
              <a:extLst>
                <a:ext uri="{FF2B5EF4-FFF2-40B4-BE49-F238E27FC236}">
                  <a16:creationId xmlns:a16="http://schemas.microsoft.com/office/drawing/2014/main" id="{538D8D76-C342-3C4F-A1D6-721DA8F4E4A8}"/>
                </a:ext>
              </a:extLst>
            </p:cNvPr>
            <p:cNvSpPr txBox="1"/>
            <p:nvPr/>
          </p:nvSpPr>
          <p:spPr>
            <a:xfrm>
              <a:off x="814268" y="3275692"/>
              <a:ext cx="1381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Investigation</a:t>
              </a:r>
            </a:p>
          </p:txBody>
        </p:sp>
        <p:sp>
          <p:nvSpPr>
            <p:cNvPr id="43" name="TextBox 5">
              <a:extLst>
                <a:ext uri="{FF2B5EF4-FFF2-40B4-BE49-F238E27FC236}">
                  <a16:creationId xmlns:a16="http://schemas.microsoft.com/office/drawing/2014/main" id="{D117DAD6-0E9E-E34C-9A07-861031994247}"/>
                </a:ext>
              </a:extLst>
            </p:cNvPr>
            <p:cNvSpPr txBox="1"/>
            <p:nvPr/>
          </p:nvSpPr>
          <p:spPr>
            <a:xfrm>
              <a:off x="3136660" y="2492896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Study</a:t>
              </a:r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0F990B51-9383-774B-A6A7-4F5CF9786A8D}"/>
                </a:ext>
              </a:extLst>
            </p:cNvPr>
            <p:cNvSpPr txBox="1"/>
            <p:nvPr/>
          </p:nvSpPr>
          <p:spPr>
            <a:xfrm>
              <a:off x="5068800" y="2555612"/>
              <a:ext cx="937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Analysis</a:t>
              </a:r>
            </a:p>
          </p:txBody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47E43F6E-4B82-2D45-81BB-CA1DBE884CFD}"/>
                </a:ext>
              </a:extLst>
            </p:cNvPr>
            <p:cNvSpPr txBox="1"/>
            <p:nvPr/>
          </p:nvSpPr>
          <p:spPr>
            <a:xfrm>
              <a:off x="7020272" y="2123564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Data</a:t>
              </a:r>
            </a:p>
          </p:txBody>
        </p:sp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4963BFEF-D5BB-9649-B931-CD8DAE8C92C5}"/>
                </a:ext>
              </a:extLst>
            </p:cNvPr>
            <p:cNvSpPr txBox="1"/>
            <p:nvPr/>
          </p:nvSpPr>
          <p:spPr>
            <a:xfrm>
              <a:off x="6990622" y="2602020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Model</a:t>
              </a: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E52298BD-5745-ED40-ACFA-575F5C5D8C7A}"/>
                </a:ext>
              </a:extLst>
            </p:cNvPr>
            <p:cNvSpPr txBox="1"/>
            <p:nvPr/>
          </p:nvSpPr>
          <p:spPr>
            <a:xfrm>
              <a:off x="7020272" y="3059668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SOP</a:t>
              </a:r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A7210733-2CB4-9F4E-8036-110E574D18BD}"/>
                </a:ext>
              </a:extLst>
            </p:cNvPr>
            <p:cNvSpPr txBox="1"/>
            <p:nvPr/>
          </p:nvSpPr>
          <p:spPr>
            <a:xfrm>
              <a:off x="5019322" y="3131676"/>
              <a:ext cx="8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(Assay)</a:t>
              </a:r>
            </a:p>
          </p:txBody>
        </p:sp>
      </p:grpSp>
      <p:pic>
        <p:nvPicPr>
          <p:cNvPr id="49" name="Picture 7" descr="Screen Shot 2016-06-14 at 14.58.04.png">
            <a:extLst>
              <a:ext uri="{FF2B5EF4-FFF2-40B4-BE49-F238E27FC236}">
                <a16:creationId xmlns:a16="http://schemas.microsoft.com/office/drawing/2014/main" id="{C5981888-7CF0-1F45-9D96-E642693FE7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802" y="125384"/>
            <a:ext cx="754868" cy="610757"/>
          </a:xfrm>
          <a:prstGeom prst="rect">
            <a:avLst/>
          </a:prstGeom>
        </p:spPr>
      </p:pic>
      <p:pic>
        <p:nvPicPr>
          <p:cNvPr id="14" name="Picture 19" descr="dglxasset[1]">
            <a:extLst>
              <a:ext uri="{FF2B5EF4-FFF2-40B4-BE49-F238E27FC236}">
                <a16:creationId xmlns:a16="http://schemas.microsoft.com/office/drawing/2014/main" id="{4253106C-08B2-CC4E-A4D5-BE411BF3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095" y="2404395"/>
            <a:ext cx="573896" cy="62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39">
            <a:extLst>
              <a:ext uri="{FF2B5EF4-FFF2-40B4-BE49-F238E27FC236}">
                <a16:creationId xmlns:a16="http://schemas.microsoft.com/office/drawing/2014/main" id="{1BC01221-E7C5-FD4A-BD73-0AD150D69D37}"/>
              </a:ext>
            </a:extLst>
          </p:cNvPr>
          <p:cNvGrpSpPr>
            <a:grpSpLocks/>
          </p:cNvGrpSpPr>
          <p:nvPr/>
        </p:nvGrpSpPr>
        <p:grpSpPr bwMode="auto">
          <a:xfrm>
            <a:off x="5420991" y="5270543"/>
            <a:ext cx="790821" cy="803685"/>
            <a:chOff x="2245" y="3339"/>
            <a:chExt cx="499" cy="499"/>
          </a:xfrm>
        </p:grpSpPr>
        <p:pic>
          <p:nvPicPr>
            <p:cNvPr id="16" name="Picture 40" descr="Document-icon">
              <a:extLst>
                <a:ext uri="{FF2B5EF4-FFF2-40B4-BE49-F238E27FC236}">
                  <a16:creationId xmlns:a16="http://schemas.microsoft.com/office/drawing/2014/main" id="{FD3BF73A-D4E4-9B4C-BD6F-A591E1700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339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41">
              <a:extLst>
                <a:ext uri="{FF2B5EF4-FFF2-40B4-BE49-F238E27FC236}">
                  <a16:creationId xmlns:a16="http://schemas.microsoft.com/office/drawing/2014/main" id="{8AA9C828-5EF8-7D43-9E84-42ECA1C7B9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15" y="3521"/>
              <a:ext cx="33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rgbClr val="000000"/>
                  </a:solidFill>
                  <a:latin typeface="Arial Narrow" charset="0"/>
                  <a:cs typeface="Arial" charset="0"/>
                </a:rPr>
                <a:t>SOP</a:t>
              </a:r>
            </a:p>
          </p:txBody>
        </p:sp>
      </p:grpSp>
      <p:pic>
        <p:nvPicPr>
          <p:cNvPr id="18" name="Picture 8" descr="MC900441448[2]">
            <a:extLst>
              <a:ext uri="{FF2B5EF4-FFF2-40B4-BE49-F238E27FC236}">
                <a16:creationId xmlns:a16="http://schemas.microsoft.com/office/drawing/2014/main" id="{B1DFAE8E-47C1-9344-AE87-F813B57C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732" y="2896409"/>
            <a:ext cx="934992" cy="93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900441448[2]">
            <a:extLst>
              <a:ext uri="{FF2B5EF4-FFF2-40B4-BE49-F238E27FC236}">
                <a16:creationId xmlns:a16="http://schemas.microsoft.com/office/drawing/2014/main" id="{39DE43D0-4E98-E74D-97C7-3122BEA4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757" y="2122138"/>
            <a:ext cx="934992" cy="93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metab">
            <a:extLst>
              <a:ext uri="{FF2B5EF4-FFF2-40B4-BE49-F238E27FC236}">
                <a16:creationId xmlns:a16="http://schemas.microsoft.com/office/drawing/2014/main" id="{6304CA1E-404E-D54D-9291-0FC72E53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619" y="1085013"/>
            <a:ext cx="1001267" cy="132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4A131B0-5F26-3E4A-A627-19F4551E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5513" y="4693672"/>
            <a:ext cx="1040695" cy="8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9ABB3972-18AD-1443-84E7-B0BB92C8AE46}"/>
              </a:ext>
            </a:extLst>
          </p:cNvPr>
          <p:cNvSpPr txBox="1">
            <a:spLocks/>
          </p:cNvSpPr>
          <p:nvPr/>
        </p:nvSpPr>
        <p:spPr>
          <a:xfrm>
            <a:off x="1956395" y="486369"/>
            <a:ext cx="3774407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Structuring data in SEEK</a:t>
            </a:r>
            <a:endParaRPr lang="de-DE" sz="2800" b="1" dirty="0">
              <a:solidFill>
                <a:srgbClr val="35485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C719436-055A-814E-8220-0ACBF542EB0E}"/>
              </a:ext>
            </a:extLst>
          </p:cNvPr>
          <p:cNvSpPr/>
          <p:nvPr/>
        </p:nvSpPr>
        <p:spPr>
          <a:xfrm>
            <a:off x="2926937" y="35543"/>
            <a:ext cx="1833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35485D"/>
                </a:solidFill>
                <a:cs typeface="Arial" panose="020B0604020202020204" pitchFamily="34" charset="0"/>
              </a:rPr>
              <a:t>FAIRDOM</a:t>
            </a:r>
            <a:endParaRPr lang="de-DE" dirty="0">
              <a:solidFill>
                <a:srgbClr val="35485D"/>
              </a:solidFill>
            </a:endParaRPr>
          </a:p>
        </p:txBody>
      </p:sp>
      <p:pic>
        <p:nvPicPr>
          <p:cNvPr id="27" name="Picture 24">
            <a:extLst>
              <a:ext uri="{FF2B5EF4-FFF2-40B4-BE49-F238E27FC236}">
                <a16:creationId xmlns:a16="http://schemas.microsoft.com/office/drawing/2014/main" id="{7E2FEFBD-694E-2A4A-B60D-994C2F56D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612" y="158738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6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5" descr="Logo_Uni_Manchester.jpg">
            <a:extLst>
              <a:ext uri="{FF2B5EF4-FFF2-40B4-BE49-F238E27FC236}">
                <a16:creationId xmlns:a16="http://schemas.microsoft.com/office/drawing/2014/main" id="{E6A2A753-6B76-9142-A892-A00F846699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609" y="218583"/>
            <a:ext cx="1224136" cy="517558"/>
          </a:xfrm>
          <a:prstGeom prst="rect">
            <a:avLst/>
          </a:prstGeom>
        </p:spPr>
      </p:pic>
      <p:pic>
        <p:nvPicPr>
          <p:cNvPr id="49" name="Picture 7" descr="Screen Shot 2016-06-14 at 14.58.04.png">
            <a:extLst>
              <a:ext uri="{FF2B5EF4-FFF2-40B4-BE49-F238E27FC236}">
                <a16:creationId xmlns:a16="http://schemas.microsoft.com/office/drawing/2014/main" id="{C5981888-7CF0-1F45-9D96-E642693FE7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802" y="125384"/>
            <a:ext cx="754868" cy="6107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2BEE80E-F817-D447-876C-B403CFC2A5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6267"/>
            <a:ext cx="9144000" cy="5806349"/>
          </a:xfrm>
          <a:prstGeom prst="rect">
            <a:avLst/>
          </a:prstGeom>
        </p:spPr>
      </p:pic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305C3DF9-542F-FD42-86B1-E95FBD042F8A}"/>
              </a:ext>
            </a:extLst>
          </p:cNvPr>
          <p:cNvSpPr txBox="1">
            <a:spLocks/>
          </p:cNvSpPr>
          <p:nvPr/>
        </p:nvSpPr>
        <p:spPr bwMode="auto">
          <a:xfrm>
            <a:off x="6412781" y="4181769"/>
            <a:ext cx="2817927" cy="190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0" indent="-3429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2000" b="0" i="0" kern="1200" baseline="0">
                <a:solidFill>
                  <a:srgbClr val="C00000"/>
                </a:solidFill>
                <a:latin typeface="Source Sans Pro" charset="0"/>
                <a:ea typeface="ＭＳ Ｐゴシック" pitchFamily="-112" charset="-128"/>
                <a:cs typeface="Lucida San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transfered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LiSyM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SEEK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Matthias König (Charité Berlin)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LiSyM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SEEK API</a:t>
            </a:r>
          </a:p>
        </p:txBody>
      </p:sp>
      <p:pic>
        <p:nvPicPr>
          <p:cNvPr id="25" name="Bild 7">
            <a:extLst>
              <a:ext uri="{FF2B5EF4-FFF2-40B4-BE49-F238E27FC236}">
                <a16:creationId xmlns:a16="http://schemas.microsoft.com/office/drawing/2014/main" id="{1B880D8B-6A8A-6F43-A7F4-9232BA6D10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484" y="6335685"/>
            <a:ext cx="1265935" cy="333174"/>
          </a:xfrm>
          <a:prstGeom prst="rect">
            <a:avLst/>
          </a:prstGeom>
        </p:spPr>
      </p:pic>
      <p:grpSp>
        <p:nvGrpSpPr>
          <p:cNvPr id="26" name="Group 1">
            <a:extLst>
              <a:ext uri="{FF2B5EF4-FFF2-40B4-BE49-F238E27FC236}">
                <a16:creationId xmlns:a16="http://schemas.microsoft.com/office/drawing/2014/main" id="{B88EB8B5-D1CB-074F-8EE6-5C7F2F319BBD}"/>
              </a:ext>
            </a:extLst>
          </p:cNvPr>
          <p:cNvGrpSpPr/>
          <p:nvPr/>
        </p:nvGrpSpPr>
        <p:grpSpPr>
          <a:xfrm>
            <a:off x="303178" y="6236811"/>
            <a:ext cx="1878048" cy="432048"/>
            <a:chOff x="9345716" y="6130926"/>
            <a:chExt cx="2311642" cy="536575"/>
          </a:xfrm>
        </p:grpSpPr>
        <p:pic>
          <p:nvPicPr>
            <p:cNvPr id="27" name="Bild 7">
              <a:extLst>
                <a:ext uri="{FF2B5EF4-FFF2-40B4-BE49-F238E27FC236}">
                  <a16:creationId xmlns:a16="http://schemas.microsoft.com/office/drawing/2014/main" id="{F19D8FA0-48FF-944E-997D-2AEC5408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Bild 8">
              <a:extLst>
                <a:ext uri="{FF2B5EF4-FFF2-40B4-BE49-F238E27FC236}">
                  <a16:creationId xmlns:a16="http://schemas.microsoft.com/office/drawing/2014/main" id="{4659B9A7-6AA2-1E42-9FF3-85871AD5C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itel 1">
            <a:extLst>
              <a:ext uri="{FF2B5EF4-FFF2-40B4-BE49-F238E27FC236}">
                <a16:creationId xmlns:a16="http://schemas.microsoft.com/office/drawing/2014/main" id="{1E9ADED2-68F2-D744-8E7A-C3C706CC1D98}"/>
              </a:ext>
            </a:extLst>
          </p:cNvPr>
          <p:cNvSpPr txBox="1">
            <a:spLocks/>
          </p:cNvSpPr>
          <p:nvPr/>
        </p:nvSpPr>
        <p:spPr>
          <a:xfrm>
            <a:off x="1956395" y="486369"/>
            <a:ext cx="3774407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Structuring data in SEEK</a:t>
            </a:r>
            <a:endParaRPr lang="de-DE" sz="2800" b="1" dirty="0">
              <a:solidFill>
                <a:srgbClr val="35485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7CC9DBD-72FD-1743-8254-A7BA34F00CF5}"/>
              </a:ext>
            </a:extLst>
          </p:cNvPr>
          <p:cNvSpPr/>
          <p:nvPr/>
        </p:nvSpPr>
        <p:spPr>
          <a:xfrm>
            <a:off x="2926937" y="35543"/>
            <a:ext cx="1833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35485D"/>
                </a:solidFill>
                <a:cs typeface="Arial" panose="020B0604020202020204" pitchFamily="34" charset="0"/>
              </a:rPr>
              <a:t>FAIRDOM</a:t>
            </a:r>
            <a:endParaRPr lang="de-DE" dirty="0">
              <a:solidFill>
                <a:srgbClr val="3548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8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CE2BAC7-EDBA-7F43-B95B-DABA7E36314A}"/>
              </a:ext>
            </a:extLst>
          </p:cNvPr>
          <p:cNvGrpSpPr/>
          <p:nvPr/>
        </p:nvGrpSpPr>
        <p:grpSpPr>
          <a:xfrm>
            <a:off x="-180528" y="1803372"/>
            <a:ext cx="9144000" cy="3709952"/>
            <a:chOff x="-180528" y="2060848"/>
            <a:chExt cx="9144000" cy="3709952"/>
          </a:xfrm>
        </p:grpSpPr>
        <p:pic>
          <p:nvPicPr>
            <p:cNvPr id="3" name="Picture 2" descr="storingDataModels.png">
              <a:extLst>
                <a:ext uri="{FF2B5EF4-FFF2-40B4-BE49-F238E27FC236}">
                  <a16:creationId xmlns:a16="http://schemas.microsoft.com/office/drawing/2014/main" id="{5FE7DCFE-30DA-4A48-858A-C58000C222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726" b="966"/>
            <a:stretch/>
          </p:blipFill>
          <p:spPr>
            <a:xfrm>
              <a:off x="-180528" y="2131200"/>
              <a:ext cx="9144000" cy="3639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F520E4-3B59-0344-B6B6-89EF6B9AF408}"/>
                </a:ext>
              </a:extLst>
            </p:cNvPr>
            <p:cNvSpPr txBox="1"/>
            <p:nvPr/>
          </p:nvSpPr>
          <p:spPr>
            <a:xfrm>
              <a:off x="2339752" y="2060848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865CFF-46F3-1042-B138-98040E97D386}"/>
                </a:ext>
              </a:extLst>
            </p:cNvPr>
            <p:cNvSpPr txBox="1"/>
            <p:nvPr/>
          </p:nvSpPr>
          <p:spPr>
            <a:xfrm>
              <a:off x="5868144" y="2060848"/>
              <a:ext cx="1152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Models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5C680D-A622-7849-A313-7C5FAEBE849B}"/>
                </a:ext>
              </a:extLst>
            </p:cNvPr>
            <p:cNvSpPr txBox="1"/>
            <p:nvPr/>
          </p:nvSpPr>
          <p:spPr>
            <a:xfrm>
              <a:off x="1331640" y="5445224"/>
              <a:ext cx="25922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*top three most popular</a:t>
              </a:r>
            </a:p>
          </p:txBody>
        </p:sp>
      </p:grpSp>
      <p:sp>
        <p:nvSpPr>
          <p:cNvPr id="7" name="Rectangle 7">
            <a:extLst>
              <a:ext uri="{FF2B5EF4-FFF2-40B4-BE49-F238E27FC236}">
                <a16:creationId xmlns:a16="http://schemas.microsoft.com/office/drawing/2014/main" id="{B5CB8E99-94ED-2849-8BBF-D40101136ADF}"/>
              </a:ext>
            </a:extLst>
          </p:cNvPr>
          <p:cNvSpPr/>
          <p:nvPr/>
        </p:nvSpPr>
        <p:spPr>
          <a:xfrm>
            <a:off x="683568" y="5475780"/>
            <a:ext cx="77768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The evolution of standards and data management practices in systems biology (2015). Stanford, </a:t>
            </a:r>
            <a:r>
              <a:rPr lang="en-GB" sz="1600" dirty="0" err="1">
                <a:solidFill>
                  <a:srgbClr val="002060"/>
                </a:solidFill>
              </a:rPr>
              <a:t>Wolstencroft</a:t>
            </a:r>
            <a:r>
              <a:rPr lang="en-GB" sz="1600" dirty="0">
                <a:solidFill>
                  <a:srgbClr val="002060"/>
                </a:solidFill>
              </a:rPr>
              <a:t>, Golebiewski</a:t>
            </a:r>
            <a:r>
              <a:rPr lang="en-GB" sz="1600" i="1" dirty="0">
                <a:solidFill>
                  <a:srgbClr val="002060"/>
                </a:solidFill>
              </a:rPr>
              <a:t>, et al.</a:t>
            </a:r>
            <a:r>
              <a:rPr lang="en-GB" sz="1600" dirty="0">
                <a:solidFill>
                  <a:srgbClr val="002060"/>
                </a:solidFill>
              </a:rPr>
              <a:t>, </a:t>
            </a:r>
            <a:r>
              <a:rPr lang="en-GB" sz="1600" b="1" dirty="0">
                <a:solidFill>
                  <a:srgbClr val="002060"/>
                </a:solidFill>
              </a:rPr>
              <a:t>Molecular Systems Biology, 11(12):851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8B18BF2-38AF-474E-8410-8B721D3C2FDC}"/>
              </a:ext>
            </a:extLst>
          </p:cNvPr>
          <p:cNvSpPr txBox="1">
            <a:spLocks/>
          </p:cNvSpPr>
          <p:nvPr/>
        </p:nvSpPr>
        <p:spPr>
          <a:xfrm>
            <a:off x="323528" y="1074464"/>
            <a:ext cx="863994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200" b="1" dirty="0">
                <a:solidFill>
                  <a:srgbClr val="35485D"/>
                </a:solidFill>
                <a:latin typeface="+mn-lt"/>
                <a:cs typeface="Arial" panose="020B0604020202020204" pitchFamily="34" charset="0"/>
              </a:rPr>
              <a:t>Many researchers do not share their data/models</a:t>
            </a:r>
            <a:endParaRPr lang="de-DE" sz="3200" b="1" dirty="0">
              <a:solidFill>
                <a:srgbClr val="35485D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491AD1F9-02B8-2441-ACC2-B39AD43603D3}"/>
              </a:ext>
            </a:extLst>
          </p:cNvPr>
          <p:cNvGrpSpPr/>
          <p:nvPr/>
        </p:nvGrpSpPr>
        <p:grpSpPr>
          <a:xfrm>
            <a:off x="303178" y="6236811"/>
            <a:ext cx="1878048" cy="432048"/>
            <a:chOff x="9345716" y="6130926"/>
            <a:chExt cx="2311642" cy="536575"/>
          </a:xfrm>
        </p:grpSpPr>
        <p:pic>
          <p:nvPicPr>
            <p:cNvPr id="12" name="Bild 7">
              <a:extLst>
                <a:ext uri="{FF2B5EF4-FFF2-40B4-BE49-F238E27FC236}">
                  <a16:creationId xmlns:a16="http://schemas.microsoft.com/office/drawing/2014/main" id="{BBA01535-7CA7-3A46-9466-D367B2A9D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 8">
              <a:extLst>
                <a:ext uri="{FF2B5EF4-FFF2-40B4-BE49-F238E27FC236}">
                  <a16:creationId xmlns:a16="http://schemas.microsoft.com/office/drawing/2014/main" id="{A5DDD874-6724-994A-9DAB-05CEB020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Bild 7">
            <a:extLst>
              <a:ext uri="{FF2B5EF4-FFF2-40B4-BE49-F238E27FC236}">
                <a16:creationId xmlns:a16="http://schemas.microsoft.com/office/drawing/2014/main" id="{AC6AFFD3-B2CA-7E41-8D7E-F3A4159AAA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09" y="6283184"/>
            <a:ext cx="1265935" cy="333174"/>
          </a:xfrm>
          <a:prstGeom prst="rect">
            <a:avLst/>
          </a:prstGeom>
        </p:spPr>
      </p:pic>
      <p:pic>
        <p:nvPicPr>
          <p:cNvPr id="16" name="Bild 5" descr="Logo_Uni_Manchester.jpg">
            <a:extLst>
              <a:ext uri="{FF2B5EF4-FFF2-40B4-BE49-F238E27FC236}">
                <a16:creationId xmlns:a16="http://schemas.microsoft.com/office/drawing/2014/main" id="{62B535FC-81CE-5A40-A6F9-46AF45D512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609" y="218583"/>
            <a:ext cx="1224136" cy="517558"/>
          </a:xfrm>
          <a:prstGeom prst="rect">
            <a:avLst/>
          </a:prstGeom>
        </p:spPr>
      </p:pic>
      <p:pic>
        <p:nvPicPr>
          <p:cNvPr id="17" name="Picture 7" descr="Screen Shot 2016-06-14 at 14.58.04.png">
            <a:extLst>
              <a:ext uri="{FF2B5EF4-FFF2-40B4-BE49-F238E27FC236}">
                <a16:creationId xmlns:a16="http://schemas.microsoft.com/office/drawing/2014/main" id="{C7CE3154-A276-0340-BF6C-06B71C9044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802" y="125384"/>
            <a:ext cx="754868" cy="6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2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andarddesign">
  <a:themeElements>
    <a:clrScheme name="2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2188</Words>
  <Application>Microsoft Macintosh PowerPoint</Application>
  <PresentationFormat>Bildschirmpräsentation (4:3)</PresentationFormat>
  <Paragraphs>329</Paragraphs>
  <Slides>36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50" baseType="lpstr">
      <vt:lpstr>Arial Unicode MS</vt:lpstr>
      <vt:lpstr>Batang</vt:lpstr>
      <vt:lpstr>Arial</vt:lpstr>
      <vt:lpstr>Arial Narrow</vt:lpstr>
      <vt:lpstr>Arimo</vt:lpstr>
      <vt:lpstr>Calibri</vt:lpstr>
      <vt:lpstr>Calibri Light</vt:lpstr>
      <vt:lpstr>Corbel</vt:lpstr>
      <vt:lpstr>Futura Bk BT</vt:lpstr>
      <vt:lpstr>Lato</vt:lpstr>
      <vt:lpstr>Lucida</vt:lpstr>
      <vt:lpstr>Times New Roman</vt:lpstr>
      <vt:lpstr>Office</vt:lpstr>
      <vt:lpstr>2_Standarddesign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FAIR4Health Concepts and tools for FAIRification of health data based on HL7 FHIR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Golebiewski</dc:creator>
  <cp:lastModifiedBy>Martin Golebiewski</cp:lastModifiedBy>
  <cp:revision>302</cp:revision>
  <cp:lastPrinted>2020-01-16T16:58:25Z</cp:lastPrinted>
  <dcterms:created xsi:type="dcterms:W3CDTF">2019-03-06T12:42:03Z</dcterms:created>
  <dcterms:modified xsi:type="dcterms:W3CDTF">2020-02-27T00:01:52Z</dcterms:modified>
</cp:coreProperties>
</file>