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 id="2147483674" r:id="rId5"/>
  </p:sldMasterIdLst>
  <p:notesMasterIdLst>
    <p:notesMasterId r:id="rId73"/>
  </p:notesMasterIdLst>
  <p:sldIdLst>
    <p:sldId id="298" r:id="rId6"/>
    <p:sldId id="257" r:id="rId7"/>
    <p:sldId id="331" r:id="rId8"/>
    <p:sldId id="324" r:id="rId9"/>
    <p:sldId id="325" r:id="rId10"/>
    <p:sldId id="328" r:id="rId11"/>
    <p:sldId id="326" r:id="rId12"/>
    <p:sldId id="327" r:id="rId13"/>
    <p:sldId id="330" r:id="rId14"/>
    <p:sldId id="329" r:id="rId15"/>
    <p:sldId id="322" r:id="rId16"/>
    <p:sldId id="280" r:id="rId17"/>
    <p:sldId id="281" r:id="rId18"/>
    <p:sldId id="335" r:id="rId19"/>
    <p:sldId id="323" r:id="rId20"/>
    <p:sldId id="336" r:id="rId21"/>
    <p:sldId id="295" r:id="rId22"/>
    <p:sldId id="276" r:id="rId23"/>
    <p:sldId id="284" r:id="rId24"/>
    <p:sldId id="332" r:id="rId25"/>
    <p:sldId id="277" r:id="rId26"/>
    <p:sldId id="320" r:id="rId27"/>
    <p:sldId id="267" r:id="rId28"/>
    <p:sldId id="269" r:id="rId29"/>
    <p:sldId id="270" r:id="rId30"/>
    <p:sldId id="272" r:id="rId31"/>
    <p:sldId id="274" r:id="rId32"/>
    <p:sldId id="273" r:id="rId33"/>
    <p:sldId id="291" r:id="rId34"/>
    <p:sldId id="478" r:id="rId35"/>
    <p:sldId id="333" r:id="rId36"/>
    <p:sldId id="318" r:id="rId37"/>
    <p:sldId id="468" r:id="rId38"/>
    <p:sldId id="321" r:id="rId39"/>
    <p:sldId id="469" r:id="rId40"/>
    <p:sldId id="470" r:id="rId41"/>
    <p:sldId id="471" r:id="rId42"/>
    <p:sldId id="340" r:id="rId43"/>
    <p:sldId id="342" r:id="rId44"/>
    <p:sldId id="477" r:id="rId45"/>
    <p:sldId id="397" r:id="rId46"/>
    <p:sldId id="371" r:id="rId47"/>
    <p:sldId id="365" r:id="rId48"/>
    <p:sldId id="401" r:id="rId49"/>
    <p:sldId id="402" r:id="rId50"/>
    <p:sldId id="400" r:id="rId51"/>
    <p:sldId id="348" r:id="rId52"/>
    <p:sldId id="464" r:id="rId53"/>
    <p:sldId id="461" r:id="rId54"/>
    <p:sldId id="463" r:id="rId55"/>
    <p:sldId id="465" r:id="rId56"/>
    <p:sldId id="466" r:id="rId57"/>
    <p:sldId id="383" r:id="rId58"/>
    <p:sldId id="462" r:id="rId59"/>
    <p:sldId id="293" r:id="rId60"/>
    <p:sldId id="459" r:id="rId61"/>
    <p:sldId id="391" r:id="rId62"/>
    <p:sldId id="403" r:id="rId63"/>
    <p:sldId id="297" r:id="rId64"/>
    <p:sldId id="467" r:id="rId65"/>
    <p:sldId id="473" r:id="rId66"/>
    <p:sldId id="472" r:id="rId67"/>
    <p:sldId id="474" r:id="rId68"/>
    <p:sldId id="475" r:id="rId69"/>
    <p:sldId id="476" r:id="rId70"/>
    <p:sldId id="479" r:id="rId71"/>
    <p:sldId id="294" r:id="rId72"/>
  </p:sldIdLst>
  <p:sldSz cx="9144000" cy="6858000" type="screen4x3"/>
  <p:notesSz cx="6858000" cy="9144000"/>
  <p:defaultTextStyle>
    <a:defPPr>
      <a:defRPr lang="it-IT" alt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aos Loutas" initials="NL" lastIdx="14" clrIdx="0"/>
  <p:cmAuthor id="2" name="Christophe Bahim" initials="CB"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67F"/>
    <a:srgbClr val="9DC3E6"/>
    <a:srgbClr val="6AA84F"/>
    <a:srgbClr val="A5A5A5"/>
    <a:srgbClr val="FFF2CC"/>
    <a:srgbClr val="C5C3C3"/>
    <a:srgbClr val="C4C2C2"/>
    <a:srgbClr val="BDD7EE"/>
    <a:srgbClr val="505050"/>
    <a:srgbClr val="B1C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7653" autoAdjust="0"/>
  </p:normalViewPr>
  <p:slideViewPr>
    <p:cSldViewPr snapToGrid="0" snapToObjects="1">
      <p:cViewPr varScale="1">
        <p:scale>
          <a:sx n="80" d="100"/>
          <a:sy n="80" d="100"/>
        </p:scale>
        <p:origin x="-1456" y="-112"/>
      </p:cViewPr>
      <p:guideLst>
        <p:guide orient="horz" pos="2160"/>
        <p:guide pos="2880"/>
      </p:guideLst>
    </p:cSldViewPr>
  </p:slideViewPr>
  <p:notesTextViewPr>
    <p:cViewPr>
      <p:scale>
        <a:sx n="1" d="1"/>
        <a:sy n="1" d="1"/>
      </p:scale>
      <p:origin x="0" y="0"/>
    </p:cViewPr>
  </p:notesTextViewPr>
  <p:sorterViewPr>
    <p:cViewPr>
      <p:scale>
        <a:sx n="100" d="100"/>
        <a:sy n="100" d="100"/>
      </p:scale>
      <p:origin x="0" y="-58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commentAuthors" Target="commentAuthors.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Style" Target="style7.xml"/><Relationship Id="rId3" Type="http://schemas.microsoft.com/office/2011/relationships/chartColorStyle" Target="colors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view3D>
      <c:rotX val="10"/>
      <c:rotY val="0"/>
      <c:depthPercent val="100"/>
      <c:rAngAx val="0"/>
      <c:perspective val="3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Members contribution</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cat>
            <c:strRef>
              <c:f>Sheet1!$A$2:$A$5</c:f>
              <c:strCache>
                <c:ptCount val="4"/>
                <c:pt idx="0">
                  <c:v>Findable</c:v>
                </c:pt>
                <c:pt idx="1">
                  <c:v>Accessible</c:v>
                </c:pt>
                <c:pt idx="2">
                  <c:v>Interoperable</c:v>
                </c:pt>
                <c:pt idx="3">
                  <c:v>Reusable</c:v>
                </c:pt>
              </c:strCache>
            </c:strRef>
          </c:cat>
          <c:val>
            <c:numRef>
              <c:f>Sheet1!$B$2:$B$5</c:f>
              <c:numCache>
                <c:formatCode>General</c:formatCode>
                <c:ptCount val="4"/>
                <c:pt idx="0">
                  <c:v>25.0</c:v>
                </c:pt>
                <c:pt idx="1">
                  <c:v>13.0</c:v>
                </c:pt>
                <c:pt idx="2">
                  <c:v>8.0</c:v>
                </c:pt>
                <c:pt idx="3">
                  <c:v>13.0</c:v>
                </c:pt>
              </c:numCache>
            </c:numRef>
          </c:val>
          <c:extLst xmlns:c16r2="http://schemas.microsoft.com/office/drawing/2015/06/chart">
            <c:ext xmlns:c16="http://schemas.microsoft.com/office/drawing/2014/chart" uri="{C3380CC4-5D6E-409C-BE32-E72D297353CC}">
              <c16:uniqueId val="{00000000-FDAE-413B-A9E0-528704C3FC3E}"/>
            </c:ext>
          </c:extLst>
        </c:ser>
        <c:dLbls>
          <c:showLegendKey val="0"/>
          <c:showVal val="0"/>
          <c:showCatName val="0"/>
          <c:showSerName val="0"/>
          <c:showPercent val="0"/>
          <c:showBubbleSize val="0"/>
        </c:dLbls>
        <c:gapWidth val="160"/>
        <c:gapDepth val="0"/>
        <c:shape val="box"/>
        <c:axId val="-2095603544"/>
        <c:axId val="-2095599864"/>
        <c:axId val="0"/>
      </c:bar3DChart>
      <c:catAx>
        <c:axId val="-2095603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599864"/>
        <c:crosses val="autoZero"/>
        <c:auto val="1"/>
        <c:lblAlgn val="ctr"/>
        <c:lblOffset val="100"/>
        <c:noMultiLvlLbl val="0"/>
      </c:catAx>
      <c:valAx>
        <c:axId val="-2095599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560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n-lt"/>
                <a:ea typeface="+mn-ea"/>
                <a:cs typeface="+mn-cs"/>
              </a:defRPr>
            </a:pPr>
            <a:r>
              <a:rPr lang="en-US" sz="1200" dirty="0"/>
              <a:t>Prioritisation evolution</a:t>
            </a:r>
          </a:p>
        </c:rich>
      </c:tx>
      <c:layout/>
      <c:overlay val="0"/>
      <c:spPr>
        <a:noFill/>
        <a:ln>
          <a:noFill/>
        </a:ln>
        <a:effectLst/>
      </c:spPr>
    </c:title>
    <c:autoTitleDeleted val="0"/>
    <c:view3D>
      <c:rotX val="10"/>
      <c:rotY val="0"/>
      <c:depthPercent val="100"/>
      <c:rAngAx val="0"/>
      <c:perspective val="3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Mandatory</c:v>
                </c:pt>
              </c:strCache>
            </c:strRef>
          </c:tx>
          <c:spPr>
            <a:solidFill>
              <a:srgbClr val="FF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Early proposition</c:v>
                </c:pt>
                <c:pt idx="1">
                  <c:v>Survey results</c:v>
                </c:pt>
              </c:strCache>
            </c:strRef>
          </c:cat>
          <c:val>
            <c:numRef>
              <c:f>Sheet1!$B$2:$B$3</c:f>
              <c:numCache>
                <c:formatCode>General</c:formatCode>
                <c:ptCount val="2"/>
                <c:pt idx="0">
                  <c:v>12.0</c:v>
                </c:pt>
                <c:pt idx="1">
                  <c:v>15.0</c:v>
                </c:pt>
              </c:numCache>
            </c:numRef>
          </c:val>
          <c:extLst xmlns:c16r2="http://schemas.microsoft.com/office/drawing/2015/06/chart">
            <c:ext xmlns:c16="http://schemas.microsoft.com/office/drawing/2014/chart" uri="{C3380CC4-5D6E-409C-BE32-E72D297353CC}">
              <c16:uniqueId val="{00000000-177D-4C1C-BB38-7E227DF0E119}"/>
            </c:ext>
          </c:extLst>
        </c:ser>
        <c:ser>
          <c:idx val="1"/>
          <c:order val="1"/>
          <c:tx>
            <c:strRef>
              <c:f>Sheet1!$C$1</c:f>
              <c:strCache>
                <c:ptCount val="1"/>
                <c:pt idx="0">
                  <c:v>Recommended</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Early proposition</c:v>
                </c:pt>
                <c:pt idx="1">
                  <c:v>Survey results</c:v>
                </c:pt>
              </c:strCache>
            </c:strRef>
          </c:cat>
          <c:val>
            <c:numRef>
              <c:f>Sheet1!$C$2:$C$3</c:f>
              <c:numCache>
                <c:formatCode>General</c:formatCode>
                <c:ptCount val="2"/>
                <c:pt idx="0">
                  <c:v>27.0</c:v>
                </c:pt>
                <c:pt idx="1">
                  <c:v>27.0</c:v>
                </c:pt>
              </c:numCache>
            </c:numRef>
          </c:val>
          <c:extLst xmlns:c16r2="http://schemas.microsoft.com/office/drawing/2015/06/chart">
            <c:ext xmlns:c16="http://schemas.microsoft.com/office/drawing/2014/chart" uri="{C3380CC4-5D6E-409C-BE32-E72D297353CC}">
              <c16:uniqueId val="{00000001-177D-4C1C-BB38-7E227DF0E119}"/>
            </c:ext>
          </c:extLst>
        </c:ser>
        <c:ser>
          <c:idx val="2"/>
          <c:order val="2"/>
          <c:tx>
            <c:strRef>
              <c:f>Sheet1!$D$1</c:f>
              <c:strCache>
                <c:ptCount val="1"/>
                <c:pt idx="0">
                  <c:v>Optional</c:v>
                </c:pt>
              </c:strCache>
            </c:strRef>
          </c:tx>
          <c:spPr>
            <a:solidFill>
              <a:schemeClr val="accent6">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Early proposition</c:v>
                </c:pt>
                <c:pt idx="1">
                  <c:v>Survey results</c:v>
                </c:pt>
              </c:strCache>
            </c:strRef>
          </c:cat>
          <c:val>
            <c:numRef>
              <c:f>Sheet1!$D$2:$D$3</c:f>
              <c:numCache>
                <c:formatCode>General</c:formatCode>
                <c:ptCount val="2"/>
                <c:pt idx="0">
                  <c:v>13.0</c:v>
                </c:pt>
                <c:pt idx="1">
                  <c:v>11.0</c:v>
                </c:pt>
              </c:numCache>
            </c:numRef>
          </c:val>
          <c:extLst xmlns:c16r2="http://schemas.microsoft.com/office/drawing/2015/06/chart">
            <c:ext xmlns:c16="http://schemas.microsoft.com/office/drawing/2014/chart" uri="{C3380CC4-5D6E-409C-BE32-E72D297353CC}">
              <c16:uniqueId val="{00000002-177D-4C1C-BB38-7E227DF0E119}"/>
            </c:ext>
          </c:extLst>
        </c:ser>
        <c:dLbls>
          <c:showLegendKey val="0"/>
          <c:showVal val="1"/>
          <c:showCatName val="0"/>
          <c:showSerName val="0"/>
          <c:showPercent val="0"/>
          <c:showBubbleSize val="0"/>
        </c:dLbls>
        <c:gapWidth val="160"/>
        <c:gapDepth val="0"/>
        <c:shape val="box"/>
        <c:axId val="-2096598936"/>
        <c:axId val="-2096595160"/>
        <c:axId val="0"/>
      </c:bar3DChart>
      <c:catAx>
        <c:axId val="-20965989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6595160"/>
        <c:crosses val="autoZero"/>
        <c:auto val="1"/>
        <c:lblAlgn val="ctr"/>
        <c:lblOffset val="100"/>
        <c:noMultiLvlLbl val="0"/>
      </c:catAx>
      <c:valAx>
        <c:axId val="-2096595160"/>
        <c:scaling>
          <c:orientation val="minMax"/>
        </c:scaling>
        <c:delete val="1"/>
        <c:axPos val="l"/>
        <c:numFmt formatCode="General" sourceLinked="1"/>
        <c:majorTickMark val="out"/>
        <c:minorTickMark val="none"/>
        <c:tickLblPos val="nextTo"/>
        <c:crossAx val="-20965989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9A0D-4BD9-AC9D-341673854546}"/>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9A0D-4BD9-AC9D-341673854546}"/>
              </c:ext>
            </c:extLst>
          </c:dPt>
          <c:dPt>
            <c:idx val="2"/>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9A0D-4BD9-AC9D-34167385454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A0D-4BD9-AC9D-34167385454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A0D-4BD9-AC9D-341673854546}"/>
              </c:ext>
            </c:extLst>
          </c:dPt>
          <c:dLbls>
            <c:dLbl>
              <c:idx val="0"/>
              <c:tx>
                <c:rich>
                  <a:bodyPr/>
                  <a:lstStyle/>
                  <a:p>
                    <a:fld id="{42BA0701-2085-43AB-B143-C6368AA75195}" type="VALUE">
                      <a:rPr lang="en-US">
                        <a:solidFill>
                          <a:schemeClr val="tx1"/>
                        </a:solidFill>
                      </a:rPr>
                      <a:pPr/>
                      <a:t>[ÉRTÉK]</a:t>
                    </a:fld>
                    <a:endParaRPr lang="en-GB"/>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9A0D-4BD9-AC9D-341673854546}"/>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Team 1</c:v>
                </c:pt>
                <c:pt idx="1">
                  <c:v>Team 2</c:v>
                </c:pt>
                <c:pt idx="2">
                  <c:v>Team 3</c:v>
                </c:pt>
              </c:strCache>
            </c:strRef>
          </c:cat>
          <c:val>
            <c:numRef>
              <c:f>Sheet1!$B$2:$B$4</c:f>
              <c:numCache>
                <c:formatCode>General</c:formatCode>
                <c:ptCount val="3"/>
                <c:pt idx="0">
                  <c:v>15.0</c:v>
                </c:pt>
                <c:pt idx="1">
                  <c:v>30.0</c:v>
                </c:pt>
                <c:pt idx="2">
                  <c:v>8.0</c:v>
                </c:pt>
              </c:numCache>
            </c:numRef>
          </c:val>
          <c:extLst xmlns:c16r2="http://schemas.microsoft.com/office/drawing/2015/06/chart">
            <c:ext xmlns:c16="http://schemas.microsoft.com/office/drawing/2014/chart" uri="{C3380CC4-5D6E-409C-BE32-E72D297353CC}">
              <c16:uniqueId val="{0000000A-9A0D-4BD9-AC9D-34167385454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1"/>
          <c:dPt>
            <c:idx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4C52-4502-99F4-4F8FE86F96C1}"/>
              </c:ext>
            </c:extLst>
          </c:dPt>
          <c:dPt>
            <c:idx val="1"/>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4C52-4502-99F4-4F8FE86F96C1}"/>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4C52-4502-99F4-4F8FE86F96C1}"/>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4C52-4502-99F4-4F8FE86F96C1}"/>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4C52-4502-99F4-4F8FE86F96C1}"/>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C52-4502-99F4-4F8FE86F96C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Team 1</c:v>
                </c:pt>
                <c:pt idx="1">
                  <c:v>Team 2</c:v>
                </c:pt>
                <c:pt idx="2">
                  <c:v>Team 3</c:v>
                </c:pt>
              </c:strCache>
            </c:strRef>
          </c:cat>
          <c:val>
            <c:numRef>
              <c:f>Sheet1!$B$2:$B$4</c:f>
              <c:numCache>
                <c:formatCode>General</c:formatCode>
                <c:ptCount val="3"/>
                <c:pt idx="0">
                  <c:v>3.0</c:v>
                </c:pt>
                <c:pt idx="1">
                  <c:v>5.0</c:v>
                </c:pt>
                <c:pt idx="2">
                  <c:v>0.0</c:v>
                </c:pt>
              </c:numCache>
            </c:numRef>
          </c:val>
          <c:extLst xmlns:c16r2="http://schemas.microsoft.com/office/drawing/2015/06/chart">
            <c:ext xmlns:c16="http://schemas.microsoft.com/office/drawing/2014/chart" uri="{C3380CC4-5D6E-409C-BE32-E72D297353CC}">
              <c16:uniqueId val="{0000000A-4C52-4502-99F4-4F8FE86F96C1}"/>
            </c:ext>
          </c:extLst>
        </c:ser>
        <c:dLbls>
          <c:showLegendKey val="0"/>
          <c:showVal val="1"/>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58E3-4FF7-8187-D922CB1D4AD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58E3-4FF7-8187-D922CB1D4ADE}"/>
              </c:ext>
            </c:extLst>
          </c:dPt>
          <c:dPt>
            <c:idx val="2"/>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58E3-4FF7-8187-D922CB1D4AD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8E3-4FF7-8187-D922CB1D4ADE}"/>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8E3-4FF7-8187-D922CB1D4ADE}"/>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Team 1</c:v>
                </c:pt>
                <c:pt idx="1">
                  <c:v>Team 2</c:v>
                </c:pt>
                <c:pt idx="2">
                  <c:v>Team 3</c:v>
                </c:pt>
              </c:strCache>
            </c:strRef>
          </c:cat>
          <c:val>
            <c:numRef>
              <c:f>Sheet1!$B$2:$B$4</c:f>
              <c:numCache>
                <c:formatCode>General</c:formatCode>
                <c:ptCount val="3"/>
                <c:pt idx="0">
                  <c:v>7.0</c:v>
                </c:pt>
                <c:pt idx="1">
                  <c:v>7.0</c:v>
                </c:pt>
                <c:pt idx="2">
                  <c:v>2.0</c:v>
                </c:pt>
              </c:numCache>
            </c:numRef>
          </c:val>
          <c:extLst xmlns:c16r2="http://schemas.microsoft.com/office/drawing/2015/06/chart">
            <c:ext xmlns:c16="http://schemas.microsoft.com/office/drawing/2014/chart" uri="{C3380CC4-5D6E-409C-BE32-E72D297353CC}">
              <c16:uniqueId val="{0000000A-58E3-4FF7-8187-D922CB1D4AD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FB61-4F9B-B6B9-478A18F14FB2}"/>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FB61-4F9B-B6B9-478A18F14FB2}"/>
              </c:ext>
            </c:extLst>
          </c:dPt>
          <c:dPt>
            <c:idx val="2"/>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FB61-4F9B-B6B9-478A18F14FB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B61-4F9B-B6B9-478A18F14FB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B61-4F9B-B6B9-478A18F14FB2}"/>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Team 1</c:v>
                </c:pt>
                <c:pt idx="1">
                  <c:v>Team 2</c:v>
                </c:pt>
                <c:pt idx="2">
                  <c:v>Team 3</c:v>
                </c:pt>
              </c:strCache>
            </c:strRef>
          </c:cat>
          <c:val>
            <c:numRef>
              <c:f>Sheet1!$B$2:$B$4</c:f>
              <c:numCache>
                <c:formatCode>General</c:formatCode>
                <c:ptCount val="3"/>
                <c:pt idx="0">
                  <c:v>3.0</c:v>
                </c:pt>
                <c:pt idx="1">
                  <c:v>9.0</c:v>
                </c:pt>
                <c:pt idx="2">
                  <c:v>1.0</c:v>
                </c:pt>
              </c:numCache>
            </c:numRef>
          </c:val>
          <c:extLst xmlns:c16r2="http://schemas.microsoft.com/office/drawing/2015/06/chart">
            <c:ext xmlns:c16="http://schemas.microsoft.com/office/drawing/2014/chart" uri="{C3380CC4-5D6E-409C-BE32-E72D297353CC}">
              <c16:uniqueId val="{0000000A-FB61-4F9B-B6B9-478A18F14FB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1-FB49-498D-9316-4FE975E8D4AC}"/>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FB49-498D-9316-4FE975E8D4AC}"/>
              </c:ext>
            </c:extLst>
          </c:dPt>
          <c:dPt>
            <c:idx val="2"/>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FB49-498D-9316-4FE975E8D4A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B49-498D-9316-4FE975E8D4AC}"/>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B49-498D-9316-4FE975E8D4AC}"/>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Team 1</c:v>
                </c:pt>
                <c:pt idx="1">
                  <c:v>Team 2</c:v>
                </c:pt>
                <c:pt idx="2">
                  <c:v>Team 3</c:v>
                </c:pt>
              </c:strCache>
            </c:strRef>
          </c:cat>
          <c:val>
            <c:numRef>
              <c:f>Sheet1!$B$2:$B$4</c:f>
              <c:numCache>
                <c:formatCode>General</c:formatCode>
                <c:ptCount val="3"/>
                <c:pt idx="0">
                  <c:v>2.0</c:v>
                </c:pt>
                <c:pt idx="1">
                  <c:v>9.0</c:v>
                </c:pt>
                <c:pt idx="2">
                  <c:v>5.0</c:v>
                </c:pt>
              </c:numCache>
            </c:numRef>
          </c:val>
          <c:extLst xmlns:c16r2="http://schemas.microsoft.com/office/drawing/2015/06/chart">
            <c:ext xmlns:c16="http://schemas.microsoft.com/office/drawing/2014/chart" uri="{C3380CC4-5D6E-409C-BE32-E72D297353CC}">
              <c16:uniqueId val="{0000000A-FB49-498D-9316-4FE975E8D4AC}"/>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it-IT" alt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457AEF2E-12DA-2D43-9954-979BBC0C2216}" type="datetimeFigureOut">
              <a:rPr lang="it-IT" altLang="it-IT" smtClean="0"/>
              <a:t>26.02.20</a:t>
            </a:fld>
            <a:endParaRPr lang="it-IT" alt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numCol="1" rtlCol="0" anchor="ctr"/>
          <a:lstStyle/>
          <a:p>
            <a:endParaRPr lang="it-IT" alt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it-IT" alt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5D61F7FF-738E-274D-B650-E266A7AE2C56}" type="slidenum">
              <a:rPr lang="it-IT" altLang="it-IT" smtClean="0"/>
              <a:t>‹#›</a:t>
            </a:fld>
            <a:endParaRPr lang="it-IT" altLang="it-IT"/>
          </a:p>
        </p:txBody>
      </p:sp>
    </p:spTree>
    <p:extLst>
      <p:ext uri="{BB962C8B-B14F-4D97-AF65-F5344CB8AC3E}">
        <p14:creationId xmlns:p14="http://schemas.microsoft.com/office/powerpoint/2010/main" val="23395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 Id="rId3" Type="http://schemas.openxmlformats.org/officeDocument/2006/relationships/image" Target="../media/image29.png"/></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err="1"/>
              <a:t>Objective</a:t>
            </a:r>
            <a:r>
              <a:rPr lang="nl-BE" b="1"/>
              <a:t>: </a:t>
            </a:r>
            <a:r>
              <a:rPr lang="nl-BE" dirty="0" err="1"/>
              <a:t>explain</a:t>
            </a:r>
            <a:r>
              <a:rPr lang="nl-BE" dirty="0"/>
              <a:t> </a:t>
            </a:r>
            <a:r>
              <a:rPr lang="nl-BE" dirty="0" err="1"/>
              <a:t>what</a:t>
            </a:r>
            <a:r>
              <a:rPr lang="nl-BE" dirty="0"/>
              <a:t> </a:t>
            </a:r>
            <a:r>
              <a:rPr lang="nl-BE" dirty="0" err="1"/>
              <a:t>this</a:t>
            </a:r>
            <a:r>
              <a:rPr lang="nl-BE" dirty="0"/>
              <a:t> WG is </a:t>
            </a:r>
            <a:r>
              <a:rPr lang="nl-BE" dirty="0" err="1"/>
              <a:t>about</a:t>
            </a:r>
            <a:r>
              <a:rPr lang="nl-BE" dirty="0"/>
              <a:t>, i.e. </a:t>
            </a:r>
            <a:r>
              <a:rPr lang="nl-BE" dirty="0" err="1"/>
              <a:t>summarize</a:t>
            </a:r>
            <a:r>
              <a:rPr lang="nl-BE" dirty="0"/>
              <a:t> </a:t>
            </a:r>
            <a:r>
              <a:rPr lang="nl-BE" dirty="0" err="1"/>
              <a:t>the</a:t>
            </a:r>
            <a:r>
              <a:rPr lang="nl-BE" dirty="0"/>
              <a:t> case statement. </a:t>
            </a:r>
            <a:r>
              <a:rPr lang="nl-BE" dirty="0" err="1"/>
              <a:t>Some</a:t>
            </a:r>
            <a:r>
              <a:rPr lang="nl-BE" dirty="0"/>
              <a:t> </a:t>
            </a:r>
            <a:r>
              <a:rPr lang="nl-BE" dirty="0" err="1"/>
              <a:t>participants</a:t>
            </a:r>
            <a:r>
              <a:rPr lang="nl-BE" dirty="0"/>
              <a:t> </a:t>
            </a:r>
            <a:r>
              <a:rPr lang="nl-BE" dirty="0" err="1"/>
              <a:t>might</a:t>
            </a:r>
            <a:r>
              <a:rPr lang="nl-BE" dirty="0"/>
              <a:t> </a:t>
            </a:r>
            <a:r>
              <a:rPr lang="nl-BE" dirty="0" err="1"/>
              <a:t>not</a:t>
            </a:r>
            <a:r>
              <a:rPr lang="nl-BE" dirty="0"/>
              <a:t> have </a:t>
            </a:r>
            <a:r>
              <a:rPr lang="nl-BE" dirty="0" err="1"/>
              <a:t>heard</a:t>
            </a:r>
            <a:r>
              <a:rPr lang="nl-BE" dirty="0"/>
              <a:t> </a:t>
            </a:r>
            <a:r>
              <a:rPr lang="nl-BE" dirty="0" err="1"/>
              <a:t>about</a:t>
            </a:r>
            <a:r>
              <a:rPr lang="nl-BE" dirty="0"/>
              <a:t> </a:t>
            </a:r>
            <a:r>
              <a:rPr lang="nl-BE" dirty="0" err="1"/>
              <a:t>the</a:t>
            </a:r>
            <a:r>
              <a:rPr lang="nl-BE" dirty="0"/>
              <a:t> WG </a:t>
            </a:r>
            <a:r>
              <a:rPr lang="nl-BE" dirty="0" err="1"/>
              <a:t>before</a:t>
            </a:r>
            <a:r>
              <a:rPr lang="nl-BE" dirty="0"/>
              <a:t>, we want </a:t>
            </a:r>
            <a:r>
              <a:rPr lang="nl-BE" dirty="0" err="1"/>
              <a:t>to</a:t>
            </a:r>
            <a:r>
              <a:rPr lang="nl-BE" dirty="0"/>
              <a:t> trigger </a:t>
            </a:r>
            <a:r>
              <a:rPr lang="nl-BE" dirty="0" err="1"/>
              <a:t>their</a:t>
            </a:r>
            <a:r>
              <a:rPr lang="nl-BE" dirty="0"/>
              <a:t> interest</a:t>
            </a:r>
            <a:r>
              <a:rPr lang="nl-BE"/>
              <a:t>.</a:t>
            </a:r>
            <a:endParaRPr lang="en-US"/>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12</a:t>
            </a:fld>
            <a:endParaRPr lang="it-IT" altLang="it-IT"/>
          </a:p>
        </p:txBody>
      </p:sp>
    </p:spTree>
    <p:extLst>
      <p:ext uri="{BB962C8B-B14F-4D97-AF65-F5344CB8AC3E}">
        <p14:creationId xmlns:p14="http://schemas.microsoft.com/office/powerpoint/2010/main" val="361519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34</a:t>
            </a:fld>
            <a:endParaRPr lang="it-IT" altLang="it-IT"/>
          </a:p>
        </p:txBody>
      </p:sp>
    </p:spTree>
    <p:extLst>
      <p:ext uri="{BB962C8B-B14F-4D97-AF65-F5344CB8AC3E}">
        <p14:creationId xmlns:p14="http://schemas.microsoft.com/office/powerpoint/2010/main" val="128591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35</a:t>
            </a:fld>
            <a:endParaRPr lang="it-IT" altLang="it-IT"/>
          </a:p>
        </p:txBody>
      </p:sp>
    </p:spTree>
    <p:extLst>
      <p:ext uri="{BB962C8B-B14F-4D97-AF65-F5344CB8AC3E}">
        <p14:creationId xmlns:p14="http://schemas.microsoft.com/office/powerpoint/2010/main" val="111481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36</a:t>
            </a:fld>
            <a:endParaRPr lang="it-IT" altLang="it-IT"/>
          </a:p>
        </p:txBody>
      </p:sp>
    </p:spTree>
    <p:extLst>
      <p:ext uri="{BB962C8B-B14F-4D97-AF65-F5344CB8AC3E}">
        <p14:creationId xmlns:p14="http://schemas.microsoft.com/office/powerpoint/2010/main" val="2665190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37</a:t>
            </a:fld>
            <a:endParaRPr lang="it-IT" altLang="it-IT"/>
          </a:p>
        </p:txBody>
      </p:sp>
    </p:spTree>
    <p:extLst>
      <p:ext uri="{BB962C8B-B14F-4D97-AF65-F5344CB8AC3E}">
        <p14:creationId xmlns:p14="http://schemas.microsoft.com/office/powerpoint/2010/main" val="172958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38</a:t>
            </a:fld>
            <a:endParaRPr lang="it-IT" altLang="it-IT"/>
          </a:p>
        </p:txBody>
      </p:sp>
    </p:spTree>
    <p:extLst>
      <p:ext uri="{BB962C8B-B14F-4D97-AF65-F5344CB8AC3E}">
        <p14:creationId xmlns:p14="http://schemas.microsoft.com/office/powerpoint/2010/main" val="2402120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39</a:t>
            </a:fld>
            <a:endParaRPr lang="it-IT" altLang="it-IT"/>
          </a:p>
        </p:txBody>
      </p:sp>
    </p:spTree>
    <p:extLst>
      <p:ext uri="{BB962C8B-B14F-4D97-AF65-F5344CB8AC3E}">
        <p14:creationId xmlns:p14="http://schemas.microsoft.com/office/powerpoint/2010/main" val="1287939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on GitHub | Survey &gt; report</a:t>
            </a:r>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42</a:t>
            </a:fld>
            <a:endParaRPr lang="it-IT" altLang="it-IT"/>
          </a:p>
        </p:txBody>
      </p:sp>
    </p:spTree>
    <p:extLst>
      <p:ext uri="{BB962C8B-B14F-4D97-AF65-F5344CB8AC3E}">
        <p14:creationId xmlns:p14="http://schemas.microsoft.com/office/powerpoint/2010/main" val="3601363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43</a:t>
            </a:fld>
            <a:endParaRPr lang="it-IT" altLang="it-IT"/>
          </a:p>
        </p:txBody>
      </p:sp>
    </p:spTree>
    <p:extLst>
      <p:ext uri="{BB962C8B-B14F-4D97-AF65-F5344CB8AC3E}">
        <p14:creationId xmlns:p14="http://schemas.microsoft.com/office/powerpoint/2010/main" val="291226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45</a:t>
            </a:fld>
            <a:endParaRPr lang="it-IT" altLang="it-IT"/>
          </a:p>
        </p:txBody>
      </p:sp>
    </p:spTree>
    <p:extLst>
      <p:ext uri="{BB962C8B-B14F-4D97-AF65-F5344CB8AC3E}">
        <p14:creationId xmlns:p14="http://schemas.microsoft.com/office/powerpoint/2010/main" val="2172104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46</a:t>
            </a:fld>
            <a:endParaRPr lang="it-IT" altLang="it-IT"/>
          </a:p>
        </p:txBody>
      </p:sp>
    </p:spTree>
    <p:extLst>
      <p:ext uri="{BB962C8B-B14F-4D97-AF65-F5344CB8AC3E}">
        <p14:creationId xmlns:p14="http://schemas.microsoft.com/office/powerpoint/2010/main" val="178099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l-BE" b="1" dirty="0" err="1"/>
              <a:t>Objective</a:t>
            </a:r>
            <a:r>
              <a:rPr lang="nl-BE" b="1"/>
              <a:t>: </a:t>
            </a:r>
            <a:r>
              <a:rPr lang="nl-BE" dirty="0" err="1"/>
              <a:t>explain</a:t>
            </a:r>
            <a:r>
              <a:rPr lang="nl-BE" dirty="0"/>
              <a:t> </a:t>
            </a:r>
            <a:r>
              <a:rPr lang="nl-BE" dirty="0" err="1"/>
              <a:t>what</a:t>
            </a:r>
            <a:r>
              <a:rPr lang="nl-BE" dirty="0"/>
              <a:t> </a:t>
            </a:r>
            <a:r>
              <a:rPr lang="nl-BE" dirty="0" err="1"/>
              <a:t>this</a:t>
            </a:r>
            <a:r>
              <a:rPr lang="nl-BE" dirty="0"/>
              <a:t> WG is </a:t>
            </a:r>
            <a:r>
              <a:rPr lang="nl-BE" dirty="0" err="1"/>
              <a:t>about</a:t>
            </a:r>
            <a:r>
              <a:rPr lang="nl-BE" dirty="0"/>
              <a:t>, i.e. </a:t>
            </a:r>
            <a:r>
              <a:rPr lang="nl-BE" dirty="0" err="1"/>
              <a:t>summarize</a:t>
            </a:r>
            <a:r>
              <a:rPr lang="nl-BE" dirty="0"/>
              <a:t> </a:t>
            </a:r>
            <a:r>
              <a:rPr lang="nl-BE" dirty="0" err="1"/>
              <a:t>the</a:t>
            </a:r>
            <a:r>
              <a:rPr lang="nl-BE" dirty="0"/>
              <a:t> case statement. </a:t>
            </a:r>
            <a:r>
              <a:rPr lang="nl-BE" dirty="0" err="1"/>
              <a:t>Some</a:t>
            </a:r>
            <a:r>
              <a:rPr lang="nl-BE" dirty="0"/>
              <a:t> </a:t>
            </a:r>
            <a:r>
              <a:rPr lang="nl-BE" dirty="0" err="1"/>
              <a:t>participants</a:t>
            </a:r>
            <a:r>
              <a:rPr lang="nl-BE" dirty="0"/>
              <a:t> </a:t>
            </a:r>
            <a:r>
              <a:rPr lang="nl-BE" dirty="0" err="1"/>
              <a:t>might</a:t>
            </a:r>
            <a:r>
              <a:rPr lang="nl-BE" dirty="0"/>
              <a:t> </a:t>
            </a:r>
            <a:r>
              <a:rPr lang="nl-BE" dirty="0" err="1"/>
              <a:t>not</a:t>
            </a:r>
            <a:r>
              <a:rPr lang="nl-BE" dirty="0"/>
              <a:t> have </a:t>
            </a:r>
            <a:r>
              <a:rPr lang="nl-BE" dirty="0" err="1"/>
              <a:t>heard</a:t>
            </a:r>
            <a:r>
              <a:rPr lang="nl-BE" dirty="0"/>
              <a:t> </a:t>
            </a:r>
            <a:r>
              <a:rPr lang="nl-BE" dirty="0" err="1"/>
              <a:t>about</a:t>
            </a:r>
            <a:r>
              <a:rPr lang="nl-BE" dirty="0"/>
              <a:t> </a:t>
            </a:r>
            <a:r>
              <a:rPr lang="nl-BE" dirty="0" err="1"/>
              <a:t>the</a:t>
            </a:r>
            <a:r>
              <a:rPr lang="nl-BE" dirty="0"/>
              <a:t> WG </a:t>
            </a:r>
            <a:r>
              <a:rPr lang="nl-BE" dirty="0" err="1"/>
              <a:t>before</a:t>
            </a:r>
            <a:r>
              <a:rPr lang="nl-BE" dirty="0"/>
              <a:t>, we want </a:t>
            </a:r>
            <a:r>
              <a:rPr lang="nl-BE" dirty="0" err="1"/>
              <a:t>to</a:t>
            </a:r>
            <a:r>
              <a:rPr lang="nl-BE" dirty="0"/>
              <a:t> trigger </a:t>
            </a:r>
            <a:r>
              <a:rPr lang="nl-BE" dirty="0" err="1"/>
              <a:t>their</a:t>
            </a:r>
            <a:r>
              <a:rPr lang="nl-BE" dirty="0"/>
              <a:t> interest.</a:t>
            </a:r>
            <a:endParaRPr lang="nl-BE" b="1" dirty="0"/>
          </a:p>
          <a:p>
            <a:endParaRPr lang="en-US"/>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13</a:t>
            </a:fld>
            <a:endParaRPr lang="it-IT" altLang="it-IT"/>
          </a:p>
        </p:txBody>
      </p:sp>
    </p:spTree>
    <p:extLst>
      <p:ext uri="{BB962C8B-B14F-4D97-AF65-F5344CB8AC3E}">
        <p14:creationId xmlns:p14="http://schemas.microsoft.com/office/powerpoint/2010/main" val="4105237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2400"/>
              </a:spcAft>
              <a:buSzPct val="125000"/>
              <a:buBlip>
                <a:blip r:embed="rId3"/>
              </a:buBlip>
            </a:pPr>
            <a:r>
              <a:rPr lang="en-US" sz="1200" b="1" kern="1200" dirty="0">
                <a:solidFill>
                  <a:schemeClr val="tx1"/>
                </a:solidFill>
                <a:latin typeface="+mn-lt"/>
                <a:ea typeface="+mn-ea"/>
                <a:cs typeface="+mn-cs"/>
              </a:rPr>
              <a:t>Entity: </a:t>
            </a:r>
            <a:r>
              <a:rPr lang="en-US" sz="1200" kern="1200" dirty="0">
                <a:solidFill>
                  <a:schemeClr val="tx1"/>
                </a:solidFill>
                <a:latin typeface="+mn-lt"/>
                <a:ea typeface="+mn-ea"/>
                <a:cs typeface="+mn-cs"/>
              </a:rPr>
              <a:t>comparison against datasets, methodologies and ontologies.   </a:t>
            </a:r>
            <a:endParaRPr lang="en-US" sz="1200" b="1" kern="1200" dirty="0">
              <a:solidFill>
                <a:schemeClr val="tx1"/>
              </a:solidFill>
              <a:latin typeface="+mn-lt"/>
              <a:ea typeface="+mn-ea"/>
              <a:cs typeface="+mn-cs"/>
            </a:endParaRPr>
          </a:p>
          <a:p>
            <a:pPr marL="285750" indent="-285750">
              <a:spcAft>
                <a:spcPts val="2400"/>
              </a:spcAft>
              <a:buSzPct val="125000"/>
              <a:buBlip>
                <a:blip r:embed="rId3"/>
              </a:buBlip>
            </a:pPr>
            <a:r>
              <a:rPr lang="en-US" sz="1200" b="1" kern="1200" dirty="0">
                <a:solidFill>
                  <a:schemeClr val="tx1"/>
                </a:solidFill>
                <a:latin typeface="+mn-lt"/>
                <a:ea typeface="+mn-ea"/>
                <a:cs typeface="+mn-cs"/>
              </a:rPr>
              <a:t>Type of evaluation</a:t>
            </a:r>
            <a:r>
              <a:rPr lang="en-US" sz="1200" kern="1200" dirty="0">
                <a:solidFill>
                  <a:schemeClr val="tx1"/>
                </a:solidFill>
                <a:latin typeface="+mn-lt"/>
                <a:ea typeface="+mn-ea"/>
                <a:cs typeface="+mn-cs"/>
              </a:rPr>
              <a:t>: manually </a:t>
            </a:r>
          </a:p>
          <a:p>
            <a:pPr marL="285750" indent="-285750">
              <a:spcAft>
                <a:spcPts val="2400"/>
              </a:spcAft>
              <a:buSzPct val="125000"/>
              <a:buBlip>
                <a:blip r:embed="rId3"/>
              </a:buBlip>
            </a:pPr>
            <a:r>
              <a:rPr lang="en-US" sz="1200" b="1" kern="1200" dirty="0">
                <a:solidFill>
                  <a:schemeClr val="tx1"/>
                </a:solidFill>
                <a:latin typeface="+mn-lt"/>
                <a:ea typeface="+mn-ea"/>
                <a:cs typeface="+mn-cs"/>
              </a:rPr>
              <a:t>Compliance to the indicators</a:t>
            </a:r>
            <a:r>
              <a:rPr lang="en-US" sz="1200" kern="1200" dirty="0">
                <a:solidFill>
                  <a:schemeClr val="tx1"/>
                </a:solidFill>
                <a:latin typeface="+mn-lt"/>
                <a:ea typeface="+mn-ea"/>
                <a:cs typeface="+mn-cs"/>
              </a:rPr>
              <a:t>: 5-level scale // </a:t>
            </a:r>
            <a:r>
              <a:rPr lang="en-US" sz="1200" kern="1200" dirty="0" err="1">
                <a:solidFill>
                  <a:schemeClr val="tx1"/>
                </a:solidFill>
                <a:latin typeface="+mn-lt"/>
                <a:ea typeface="+mn-ea"/>
                <a:cs typeface="+mn-cs"/>
              </a:rPr>
              <a:t>Yes&amp;No</a:t>
            </a:r>
            <a:r>
              <a:rPr lang="en-US" sz="1200" kern="1200" dirty="0">
                <a:solidFill>
                  <a:schemeClr val="tx1"/>
                </a:solidFill>
                <a:latin typeface="+mn-lt"/>
                <a:ea typeface="+mn-ea"/>
                <a:cs typeface="+mn-cs"/>
              </a:rPr>
              <a:t> evaluation</a:t>
            </a:r>
          </a:p>
          <a:p>
            <a:pPr marL="285750" indent="-285750">
              <a:spcAft>
                <a:spcPts val="2400"/>
              </a:spcAft>
              <a:buSzPct val="125000"/>
              <a:buBlip>
                <a:blip r:embed="rId3"/>
              </a:buBlip>
            </a:pPr>
            <a:r>
              <a:rPr lang="en-US" sz="1200" b="1" kern="1200" dirty="0">
                <a:solidFill>
                  <a:schemeClr val="tx1"/>
                </a:solidFill>
                <a:latin typeface="+mn-lt"/>
                <a:ea typeface="+mn-ea"/>
                <a:cs typeface="+mn-cs"/>
              </a:rPr>
              <a:t>Scoring</a:t>
            </a:r>
            <a:r>
              <a:rPr lang="en-US" sz="1200" kern="1200" dirty="0">
                <a:solidFill>
                  <a:schemeClr val="tx1"/>
                </a:solidFill>
                <a:latin typeface="+mn-lt"/>
                <a:ea typeface="+mn-ea"/>
                <a:cs typeface="+mn-cs"/>
              </a:rPr>
              <a:t>: average of the 5 levels for each of the FAIR aspects (F,A,I and R) // aggregation per FAIR aspect and priority</a:t>
            </a:r>
          </a:p>
          <a:p>
            <a:endParaRPr lang="en-US" dirty="0"/>
          </a:p>
        </p:txBody>
      </p:sp>
      <p:sp>
        <p:nvSpPr>
          <p:cNvPr id="4" name="Slide Number Placeholder 3"/>
          <p:cNvSpPr>
            <a:spLocks noGrp="1"/>
          </p:cNvSpPr>
          <p:nvPr>
            <p:ph type="sldNum" sz="quarter" idx="5"/>
          </p:nvPr>
        </p:nvSpPr>
        <p:spPr/>
        <p:txBody>
          <a:bodyPr/>
          <a:lstStyle/>
          <a:p>
            <a:fld id="{5D61F7FF-738E-274D-B650-E266A7AE2C56}" type="slidenum">
              <a:rPr lang="it-IT" altLang="it-IT" smtClean="0"/>
              <a:t>48</a:t>
            </a:fld>
            <a:endParaRPr lang="it-IT" altLang="it-IT"/>
          </a:p>
        </p:txBody>
      </p:sp>
    </p:spTree>
    <p:extLst>
      <p:ext uri="{BB962C8B-B14F-4D97-AF65-F5344CB8AC3E}">
        <p14:creationId xmlns:p14="http://schemas.microsoft.com/office/powerpoint/2010/main" val="3764082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5"/>
          </p:nvPr>
        </p:nvSpPr>
        <p:spPr/>
        <p:txBody>
          <a:bodyPr/>
          <a:lstStyle/>
          <a:p>
            <a:fld id="{5D61F7FF-738E-274D-B650-E266A7AE2C56}" type="slidenum">
              <a:rPr lang="it-IT" altLang="it-IT" smtClean="0"/>
              <a:t>49</a:t>
            </a:fld>
            <a:endParaRPr lang="it-IT" altLang="it-IT"/>
          </a:p>
        </p:txBody>
      </p:sp>
    </p:spTree>
    <p:extLst>
      <p:ext uri="{BB962C8B-B14F-4D97-AF65-F5344CB8AC3E}">
        <p14:creationId xmlns:p14="http://schemas.microsoft.com/office/powerpoint/2010/main" val="1682551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5"/>
          </p:nvPr>
        </p:nvSpPr>
        <p:spPr/>
        <p:txBody>
          <a:bodyPr/>
          <a:lstStyle/>
          <a:p>
            <a:fld id="{5D61F7FF-738E-274D-B650-E266A7AE2C56}" type="slidenum">
              <a:rPr lang="it-IT" altLang="it-IT" smtClean="0"/>
              <a:t>50</a:t>
            </a:fld>
            <a:endParaRPr lang="it-IT" altLang="it-IT"/>
          </a:p>
        </p:txBody>
      </p:sp>
    </p:spTree>
    <p:extLst>
      <p:ext uri="{BB962C8B-B14F-4D97-AF65-F5344CB8AC3E}">
        <p14:creationId xmlns:p14="http://schemas.microsoft.com/office/powerpoint/2010/main" val="3898708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5"/>
          </p:nvPr>
        </p:nvSpPr>
        <p:spPr/>
        <p:txBody>
          <a:bodyPr/>
          <a:lstStyle/>
          <a:p>
            <a:fld id="{5D61F7FF-738E-274D-B650-E266A7AE2C56}" type="slidenum">
              <a:rPr lang="it-IT" altLang="it-IT" smtClean="0"/>
              <a:t>51</a:t>
            </a:fld>
            <a:endParaRPr lang="it-IT" altLang="it-IT"/>
          </a:p>
        </p:txBody>
      </p:sp>
    </p:spTree>
    <p:extLst>
      <p:ext uri="{BB962C8B-B14F-4D97-AF65-F5344CB8AC3E}">
        <p14:creationId xmlns:p14="http://schemas.microsoft.com/office/powerpoint/2010/main" val="704740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5"/>
          </p:nvPr>
        </p:nvSpPr>
        <p:spPr/>
        <p:txBody>
          <a:bodyPr/>
          <a:lstStyle/>
          <a:p>
            <a:fld id="{5D61F7FF-738E-274D-B650-E266A7AE2C56}" type="slidenum">
              <a:rPr lang="it-IT" altLang="it-IT" smtClean="0"/>
              <a:t>52</a:t>
            </a:fld>
            <a:endParaRPr lang="it-IT" altLang="it-IT"/>
          </a:p>
        </p:txBody>
      </p:sp>
    </p:spTree>
    <p:extLst>
      <p:ext uri="{BB962C8B-B14F-4D97-AF65-F5344CB8AC3E}">
        <p14:creationId xmlns:p14="http://schemas.microsoft.com/office/powerpoint/2010/main" val="2520840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54</a:t>
            </a:fld>
            <a:endParaRPr lang="it-IT" altLang="it-IT"/>
          </a:p>
        </p:txBody>
      </p:sp>
    </p:spTree>
    <p:extLst>
      <p:ext uri="{BB962C8B-B14F-4D97-AF65-F5344CB8AC3E}">
        <p14:creationId xmlns:p14="http://schemas.microsoft.com/office/powerpoint/2010/main" val="2761039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57</a:t>
            </a:fld>
            <a:endParaRPr lang="it-IT" altLang="it-IT"/>
          </a:p>
        </p:txBody>
      </p:sp>
    </p:spTree>
    <p:extLst>
      <p:ext uri="{BB962C8B-B14F-4D97-AF65-F5344CB8AC3E}">
        <p14:creationId xmlns:p14="http://schemas.microsoft.com/office/powerpoint/2010/main" val="949186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59</a:t>
            </a:fld>
            <a:endParaRPr lang="it-IT" altLang="it-IT"/>
          </a:p>
        </p:txBody>
      </p:sp>
    </p:spTree>
    <p:extLst>
      <p:ext uri="{BB962C8B-B14F-4D97-AF65-F5344CB8AC3E}">
        <p14:creationId xmlns:p14="http://schemas.microsoft.com/office/powerpoint/2010/main" val="252883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0" baseline="0"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14</a:t>
            </a:fld>
            <a:endParaRPr lang="it-IT" altLang="it-IT"/>
          </a:p>
        </p:txBody>
      </p:sp>
    </p:spTree>
    <p:extLst>
      <p:ext uri="{BB962C8B-B14F-4D97-AF65-F5344CB8AC3E}">
        <p14:creationId xmlns:p14="http://schemas.microsoft.com/office/powerpoint/2010/main" val="3806957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16</a:t>
            </a:fld>
            <a:endParaRPr lang="it-IT" altLang="it-IT"/>
          </a:p>
        </p:txBody>
      </p:sp>
    </p:spTree>
    <p:extLst>
      <p:ext uri="{BB962C8B-B14F-4D97-AF65-F5344CB8AC3E}">
        <p14:creationId xmlns:p14="http://schemas.microsoft.com/office/powerpoint/2010/main" val="77120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err="1"/>
              <a:t>Objective</a:t>
            </a:r>
            <a:r>
              <a:rPr lang="nl-BE" b="1"/>
              <a:t>: </a:t>
            </a:r>
            <a:r>
              <a:rPr lang="nl-BE" dirty="0" err="1"/>
              <a:t>give</a:t>
            </a:r>
            <a:r>
              <a:rPr lang="nl-BE" dirty="0"/>
              <a:t> </a:t>
            </a:r>
            <a:r>
              <a:rPr lang="nl-BE" dirty="0" err="1"/>
              <a:t>an</a:t>
            </a:r>
            <a:r>
              <a:rPr lang="nl-BE" dirty="0"/>
              <a:t> </a:t>
            </a:r>
            <a:r>
              <a:rPr lang="nl-BE" dirty="0" err="1"/>
              <a:t>impression</a:t>
            </a:r>
            <a:r>
              <a:rPr lang="nl-BE" dirty="0"/>
              <a:t> of </a:t>
            </a:r>
            <a:r>
              <a:rPr lang="nl-BE" dirty="0" err="1"/>
              <a:t>the</a:t>
            </a:r>
            <a:r>
              <a:rPr lang="nl-BE" dirty="0"/>
              <a:t> steps we </a:t>
            </a:r>
            <a:r>
              <a:rPr lang="nl-BE" dirty="0" err="1"/>
              <a:t>will</a:t>
            </a:r>
            <a:r>
              <a:rPr lang="nl-BE" dirty="0"/>
              <a:t> take, but </a:t>
            </a:r>
            <a:r>
              <a:rPr lang="nl-BE" dirty="0" err="1"/>
              <a:t>not</a:t>
            </a:r>
            <a:r>
              <a:rPr lang="nl-BE" dirty="0"/>
              <a:t> </a:t>
            </a:r>
            <a:r>
              <a:rPr lang="nl-BE" dirty="0" err="1"/>
              <a:t>discuss</a:t>
            </a:r>
            <a:r>
              <a:rPr lang="nl-BE" dirty="0"/>
              <a:t> in detail </a:t>
            </a:r>
            <a:r>
              <a:rPr lang="nl-BE" dirty="0" err="1"/>
              <a:t>every</a:t>
            </a:r>
            <a:r>
              <a:rPr lang="nl-BE" dirty="0"/>
              <a:t> step (</a:t>
            </a:r>
            <a:r>
              <a:rPr lang="nl-BE" dirty="0" err="1"/>
              <a:t>the</a:t>
            </a:r>
            <a:r>
              <a:rPr lang="nl-BE" dirty="0"/>
              <a:t> </a:t>
            </a:r>
            <a:r>
              <a:rPr lang="nl-BE" dirty="0" err="1"/>
              <a:t>audience</a:t>
            </a:r>
            <a:r>
              <a:rPr lang="nl-BE" dirty="0"/>
              <a:t> </a:t>
            </a:r>
            <a:r>
              <a:rPr lang="nl-BE" dirty="0" err="1"/>
              <a:t>can</a:t>
            </a:r>
            <a:r>
              <a:rPr lang="nl-BE" dirty="0"/>
              <a:t> </a:t>
            </a:r>
            <a:r>
              <a:rPr lang="nl-BE" dirty="0" err="1"/>
              <a:t>read</a:t>
            </a:r>
            <a:r>
              <a:rPr lang="nl-BE" dirty="0"/>
              <a:t> </a:t>
            </a:r>
            <a:r>
              <a:rPr lang="nl-BE" dirty="0" err="1"/>
              <a:t>this</a:t>
            </a:r>
            <a:r>
              <a:rPr lang="nl-BE" dirty="0"/>
              <a:t> </a:t>
            </a:r>
            <a:r>
              <a:rPr lang="nl-BE" dirty="0" err="1"/>
              <a:t>afterwards</a:t>
            </a:r>
            <a:r>
              <a:rPr lang="nl-BE"/>
              <a:t>).</a:t>
            </a:r>
            <a:endParaRPr lang="en-US"/>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18</a:t>
            </a:fld>
            <a:endParaRPr lang="it-IT" altLang="it-IT"/>
          </a:p>
        </p:txBody>
      </p:sp>
    </p:spTree>
    <p:extLst>
      <p:ext uri="{BB962C8B-B14F-4D97-AF65-F5344CB8AC3E}">
        <p14:creationId xmlns:p14="http://schemas.microsoft.com/office/powerpoint/2010/main" val="391481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Context</a:t>
            </a:r>
            <a:r>
              <a:rPr lang="en-US"/>
              <a:t>: </a:t>
            </a:r>
            <a:r>
              <a:rPr lang="en-US" dirty="0"/>
              <a:t>In the development phase, we assess the 4 FAIR facets and possibly elements that fall outside of the facets (“beyond FAIR”).</a:t>
            </a:r>
          </a:p>
          <a:p>
            <a:r>
              <a:rPr lang="en-US"/>
              <a:t>The </a:t>
            </a:r>
            <a:r>
              <a:rPr lang="en-US" dirty="0"/>
              <a:t>approach for this working group consists of 4 phases, further explained on the next slide</a:t>
            </a:r>
            <a:r>
              <a:rPr lang="en-US"/>
              <a:t>.</a:t>
            </a:r>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19</a:t>
            </a:fld>
            <a:endParaRPr lang="it-IT" altLang="it-IT"/>
          </a:p>
        </p:txBody>
      </p:sp>
    </p:spTree>
    <p:extLst>
      <p:ext uri="{BB962C8B-B14F-4D97-AF65-F5344CB8AC3E}">
        <p14:creationId xmlns:p14="http://schemas.microsoft.com/office/powerpoint/2010/main" val="217210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a:t>During</a:t>
            </a:r>
            <a:r>
              <a:rPr lang="nl-BE"/>
              <a:t> </a:t>
            </a:r>
            <a:r>
              <a:rPr lang="nl-BE" dirty="0" err="1"/>
              <a:t>the</a:t>
            </a:r>
            <a:r>
              <a:rPr lang="nl-BE" dirty="0"/>
              <a:t> </a:t>
            </a:r>
            <a:r>
              <a:rPr lang="nl-BE" dirty="0" err="1"/>
              <a:t>previous</a:t>
            </a:r>
            <a:r>
              <a:rPr lang="nl-BE" dirty="0"/>
              <a:t> </a:t>
            </a:r>
            <a:r>
              <a:rPr lang="nl-BE" dirty="0" err="1"/>
              <a:t>worskshop</a:t>
            </a:r>
            <a:r>
              <a:rPr lang="nl-BE" dirty="0"/>
              <a:t>, these </a:t>
            </a:r>
            <a:r>
              <a:rPr lang="nl-BE" dirty="0" err="1"/>
              <a:t>questions</a:t>
            </a:r>
            <a:r>
              <a:rPr lang="nl-BE" dirty="0"/>
              <a:t> </a:t>
            </a:r>
            <a:r>
              <a:rPr lang="nl-BE" dirty="0" err="1"/>
              <a:t>came</a:t>
            </a:r>
            <a:r>
              <a:rPr lang="nl-BE" dirty="0"/>
              <a:t> up </a:t>
            </a:r>
            <a:r>
              <a:rPr lang="nl-BE" dirty="0" err="1"/>
              <a:t>regarding</a:t>
            </a:r>
            <a:r>
              <a:rPr lang="nl-BE" dirty="0"/>
              <a:t> </a:t>
            </a:r>
            <a:r>
              <a:rPr lang="nl-BE" dirty="0" err="1"/>
              <a:t>the</a:t>
            </a:r>
            <a:r>
              <a:rPr lang="nl-BE" dirty="0"/>
              <a:t> scope. The editorial team </a:t>
            </a:r>
            <a:r>
              <a:rPr lang="nl-BE" dirty="0" err="1"/>
              <a:t>created</a:t>
            </a:r>
            <a:r>
              <a:rPr lang="nl-BE" dirty="0"/>
              <a:t> </a:t>
            </a:r>
            <a:r>
              <a:rPr lang="nl-BE" dirty="0" err="1"/>
              <a:t>github</a:t>
            </a:r>
            <a:r>
              <a:rPr lang="nl-BE" dirty="0"/>
              <a:t> </a:t>
            </a:r>
            <a:r>
              <a:rPr lang="nl-BE" dirty="0" err="1"/>
              <a:t>threats</a:t>
            </a:r>
            <a:r>
              <a:rPr lang="nl-BE" dirty="0"/>
              <a:t> </a:t>
            </a:r>
            <a:r>
              <a:rPr lang="nl-BE" dirty="0" err="1"/>
              <a:t>to</a:t>
            </a:r>
            <a:r>
              <a:rPr lang="nl-BE" dirty="0"/>
              <a:t> </a:t>
            </a:r>
            <a:r>
              <a:rPr lang="nl-BE" dirty="0" err="1"/>
              <a:t>discuss</a:t>
            </a:r>
            <a:r>
              <a:rPr lang="nl-BE" dirty="0"/>
              <a:t>, </a:t>
            </a:r>
            <a:r>
              <a:rPr lang="nl-BE" dirty="0" err="1"/>
              <a:t>through</a:t>
            </a:r>
            <a:r>
              <a:rPr lang="nl-BE" dirty="0"/>
              <a:t> no input was </a:t>
            </a:r>
            <a:r>
              <a:rPr lang="nl-BE" dirty="0" err="1"/>
              <a:t>received</a:t>
            </a:r>
            <a:r>
              <a:rPr lang="nl-BE" dirty="0"/>
              <a:t>. </a:t>
            </a:r>
            <a:r>
              <a:rPr lang="nl-BE" dirty="0" err="1"/>
              <a:t>Therefore</a:t>
            </a:r>
            <a:r>
              <a:rPr lang="nl-BE" dirty="0"/>
              <a:t>, we </a:t>
            </a:r>
            <a:r>
              <a:rPr lang="nl-BE" dirty="0" err="1"/>
              <a:t>propose</a:t>
            </a:r>
            <a:r>
              <a:rPr lang="nl-BE" dirty="0"/>
              <a:t> </a:t>
            </a:r>
            <a:r>
              <a:rPr lang="nl-BE" dirty="0" err="1"/>
              <a:t>the</a:t>
            </a:r>
            <a:r>
              <a:rPr lang="nl-BE" dirty="0"/>
              <a:t> </a:t>
            </a:r>
            <a:r>
              <a:rPr lang="nl-BE" dirty="0" err="1"/>
              <a:t>following</a:t>
            </a:r>
            <a:r>
              <a:rPr lang="nl-BE" dirty="0"/>
              <a:t> </a:t>
            </a:r>
            <a:r>
              <a:rPr lang="nl-BE" dirty="0" err="1"/>
              <a:t>resolutions</a:t>
            </a:r>
            <a:r>
              <a:rPr lang="nl-BE" dirty="0"/>
              <a:t> (in line </a:t>
            </a:r>
            <a:r>
              <a:rPr lang="nl-BE" dirty="0" err="1"/>
              <a:t>with</a:t>
            </a:r>
            <a:r>
              <a:rPr lang="nl-BE" dirty="0"/>
              <a:t> </a:t>
            </a:r>
            <a:r>
              <a:rPr lang="nl-BE" dirty="0" err="1"/>
              <a:t>the</a:t>
            </a:r>
            <a:r>
              <a:rPr lang="nl-BE" dirty="0"/>
              <a:t> case statement</a:t>
            </a:r>
            <a:r>
              <a:rPr lang="nl-BE"/>
              <a:t>).</a:t>
            </a:r>
            <a:endParaRPr lang="en-US"/>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29</a:t>
            </a:fld>
            <a:endParaRPr lang="it-IT" altLang="it-IT"/>
          </a:p>
        </p:txBody>
      </p:sp>
    </p:spTree>
    <p:extLst>
      <p:ext uri="{BB962C8B-B14F-4D97-AF65-F5344CB8AC3E}">
        <p14:creationId xmlns:p14="http://schemas.microsoft.com/office/powerpoint/2010/main" val="1551641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32</a:t>
            </a:fld>
            <a:endParaRPr lang="it-IT" altLang="it-IT"/>
          </a:p>
        </p:txBody>
      </p:sp>
    </p:spTree>
    <p:extLst>
      <p:ext uri="{BB962C8B-B14F-4D97-AF65-F5344CB8AC3E}">
        <p14:creationId xmlns:p14="http://schemas.microsoft.com/office/powerpoint/2010/main" val="239576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1F7FF-738E-274D-B650-E266A7AE2C56}" type="slidenum">
              <a:rPr lang="it-IT" altLang="it-IT" smtClean="0"/>
              <a:t>33</a:t>
            </a:fld>
            <a:endParaRPr lang="it-IT" altLang="it-IT"/>
          </a:p>
        </p:txBody>
      </p:sp>
    </p:spTree>
    <p:extLst>
      <p:ext uri="{BB962C8B-B14F-4D97-AF65-F5344CB8AC3E}">
        <p14:creationId xmlns:p14="http://schemas.microsoft.com/office/powerpoint/2010/main" val="26950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91900"/>
            <a:ext cx="7772400" cy="2387600"/>
          </a:xfrm>
        </p:spPr>
        <p:txBody>
          <a:bodyPr numCol="1" anchor="b">
            <a:normAutofit/>
          </a:bodyPr>
          <a:lstStyle>
            <a:lvl1pPr algn="ctr">
              <a:defRPr sz="4800" baseline="0"/>
            </a:lvl1pPr>
          </a:lstStyle>
          <a:p>
            <a:r>
              <a:rPr lang="en-US"/>
              <a:t>Click to edit Master title style</a:t>
            </a:r>
            <a:endParaRPr lang="en-US" dirty="0"/>
          </a:p>
        </p:txBody>
      </p:sp>
      <p:sp>
        <p:nvSpPr>
          <p:cNvPr id="3" name="Subtitle 2"/>
          <p:cNvSpPr>
            <a:spLocks noGrp="1"/>
          </p:cNvSpPr>
          <p:nvPr>
            <p:ph type="subTitle" idx="1"/>
          </p:nvPr>
        </p:nvSpPr>
        <p:spPr>
          <a:xfrm>
            <a:off x="1143000" y="4698124"/>
            <a:ext cx="6858000" cy="1537138"/>
          </a:xfrm>
        </p:spPr>
        <p:txBody>
          <a:bodyPr numCol="1"/>
          <a:lstStyle>
            <a:lvl1pPr marL="0" indent="0" algn="ctr">
              <a:buNone/>
              <a:defRPr sz="2400" baseline="0">
                <a:solidFill>
                  <a:schemeClr val="tx1">
                    <a:lumMod val="50000"/>
                    <a:lumOff val="50000"/>
                  </a:schemeClr>
                </a:solidFill>
                <a:latin typeface="calibri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numCol="1"/>
          <a:lstStyle>
            <a:lvl1pPr>
              <a:defRPr/>
            </a:lvl1pPr>
          </a:lstStyle>
          <a:p>
            <a:r>
              <a:rPr lang="en-GB" altLang="en-GB" dirty="0"/>
              <a:t>2019-04-03</a:t>
            </a:r>
          </a:p>
          <a:p>
            <a:endParaRPr lang="it-IT" altLang="it-IT" dirty="0"/>
          </a:p>
        </p:txBody>
      </p:sp>
      <p:sp>
        <p:nvSpPr>
          <p:cNvPr id="5" name="Footer Placeholder 4"/>
          <p:cNvSpPr>
            <a:spLocks noGrp="1"/>
          </p:cNvSpPr>
          <p:nvPr>
            <p:ph type="ftr" sz="quarter" idx="11"/>
          </p:nvPr>
        </p:nvSpPr>
        <p:spPr/>
        <p:txBody>
          <a:bodyPr numCol="1"/>
          <a:lstStyle/>
          <a:p>
            <a:r>
              <a:rPr lang="it-IT" altLang="it-IT"/>
              <a:t>www.rd-alliance.org -  @resdatall</a:t>
            </a:r>
          </a:p>
        </p:txBody>
      </p:sp>
      <p:sp>
        <p:nvSpPr>
          <p:cNvPr id="6" name="Slide Number Placeholder 5"/>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970339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r>
              <a:rPr lang="en-GB" altLang="en-GB"/>
              <a:t>2019-02-21/22</a:t>
            </a:r>
            <a:endParaRPr lang="it-IT" altLang="it-IT"/>
          </a:p>
        </p:txBody>
      </p:sp>
      <p:sp>
        <p:nvSpPr>
          <p:cNvPr id="5" name="Footer Placeholder 4"/>
          <p:cNvSpPr>
            <a:spLocks noGrp="1"/>
          </p:cNvSpPr>
          <p:nvPr>
            <p:ph type="ftr" sz="quarter" idx="11"/>
          </p:nvPr>
        </p:nvSpPr>
        <p:spPr/>
        <p:txBody>
          <a:bodyPr numCol="1"/>
          <a:lstStyle/>
          <a:p>
            <a:r>
              <a:rPr lang="it-IT" altLang="it-IT"/>
              <a:t>www.rd-alliance.org -  @resdatall</a:t>
            </a:r>
          </a:p>
        </p:txBody>
      </p:sp>
      <p:sp>
        <p:nvSpPr>
          <p:cNvPr id="6" name="Slide Number Placeholder 5"/>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187070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numCol="1"/>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r>
              <a:rPr lang="en-GB" altLang="en-GB"/>
              <a:t>2019-02-21/22</a:t>
            </a:r>
            <a:endParaRPr lang="it-IT" altLang="it-IT"/>
          </a:p>
        </p:txBody>
      </p:sp>
      <p:sp>
        <p:nvSpPr>
          <p:cNvPr id="5" name="Footer Placeholder 4"/>
          <p:cNvSpPr>
            <a:spLocks noGrp="1"/>
          </p:cNvSpPr>
          <p:nvPr>
            <p:ph type="ftr" sz="quarter" idx="11"/>
          </p:nvPr>
        </p:nvSpPr>
        <p:spPr/>
        <p:txBody>
          <a:bodyPr numCol="1"/>
          <a:lstStyle/>
          <a:p>
            <a:r>
              <a:rPr lang="it-IT" altLang="it-IT"/>
              <a:t>www.rd-alliance.org -  @resdatall</a:t>
            </a:r>
          </a:p>
        </p:txBody>
      </p:sp>
      <p:sp>
        <p:nvSpPr>
          <p:cNvPr id="6" name="Slide Number Placeholder 5"/>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182104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06185D11-3410-420F-ACF9-CFEAA9FA4D96}"/>
              </a:ext>
            </a:extLst>
          </p:cNvPr>
          <p:cNvSpPr/>
          <p:nvPr userDrawn="1"/>
        </p:nvSpPr>
        <p:spPr>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Times" pitchFamily="18" charset="0"/>
            </a:endParaRPr>
          </a:p>
        </p:txBody>
      </p:sp>
      <p:pic>
        <p:nvPicPr>
          <p:cNvPr id="4" name="Afbeelding 3">
            <a:extLst>
              <a:ext uri="{FF2B5EF4-FFF2-40B4-BE49-F238E27FC236}">
                <a16:creationId xmlns:a16="http://schemas.microsoft.com/office/drawing/2014/main" xmlns="" id="{753FFC4A-3477-4454-AEF2-B1323027B5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2999" cy="6870829"/>
          </a:xfrm>
          <a:prstGeom prst="rect">
            <a:avLst/>
          </a:prstGeom>
        </p:spPr>
      </p:pic>
      <p:sp>
        <p:nvSpPr>
          <p:cNvPr id="5" name="Rectangle 74"/>
          <p:cNvSpPr>
            <a:spLocks noChangeArrowheads="1"/>
          </p:cNvSpPr>
          <p:nvPr/>
        </p:nvSpPr>
        <p:spPr>
          <a:xfrm>
            <a:off x="5241930" y="-23813"/>
            <a:ext cx="184731" cy="369332"/>
          </a:xfrm>
          <a:prstGeom prst="rect">
            <a:avLst/>
          </a:prstGeom>
          <a:noFill/>
          <a:ln w="9525">
            <a:noFill/>
            <a:miter lim="800000"/>
            <a:headEnd/>
            <a:tailEnd/>
          </a:ln>
          <a:effectLst/>
        </p:spPr>
        <p:txBody>
          <a:bodyPr wrap="none" numCol="1">
            <a:spAutoFit/>
          </a:bodyPr>
          <a:lstStyle/>
          <a:p>
            <a:pPr>
              <a:defRPr/>
            </a:pPr>
            <a:endParaRPr lang="en-GB" altLang="en-GB" sz="1800" dirty="0">
              <a:latin typeface="Trebuchet MS" panose="020B0603020202020204" pitchFamily="34" charset="0"/>
            </a:endParaRPr>
          </a:p>
        </p:txBody>
      </p:sp>
      <p:sp>
        <p:nvSpPr>
          <p:cNvPr id="8259" name="Rectangle 67"/>
          <p:cNvSpPr>
            <a:spLocks noGrp="1" noChangeArrowheads="1"/>
          </p:cNvSpPr>
          <p:nvPr>
            <p:ph type="ctrTitle" sz="quarter" hasCustomPrompt="1"/>
          </p:nvPr>
        </p:nvSpPr>
        <p:spPr>
          <a:xfrm>
            <a:off x="720000" y="2959057"/>
            <a:ext cx="7704000" cy="461665"/>
          </a:xfrm>
          <a:prstGeom prst="rect">
            <a:avLst/>
          </a:prstGeom>
          <a:noFill/>
          <a:ln>
            <a:noFill/>
          </a:ln>
        </p:spPr>
        <p:txBody>
          <a:bodyPr lIns="0" tIns="0" rIns="0" bIns="0" numCol="1" anchor="b" anchorCtr="0">
            <a:spAutoFit/>
          </a:bodyPr>
          <a:lstStyle>
            <a:lvl1pPr algn="l">
              <a:lnSpc>
                <a:spcPct val="100000"/>
              </a:lnSpc>
              <a:defRPr sz="3000" b="1" cap="all" baseline="0">
                <a:solidFill>
                  <a:schemeClr val="bg1"/>
                </a:solidFill>
                <a:latin typeface="+mj-lt"/>
              </a:defRPr>
            </a:lvl1pPr>
          </a:lstStyle>
          <a:p>
            <a:pPr lvl="0"/>
            <a:r>
              <a:rPr lang="en-GB" altLang="en-GB" noProof="1"/>
              <a:t>KLIK OM STIJL TE BEWERKEN</a:t>
            </a:r>
          </a:p>
        </p:txBody>
      </p:sp>
      <p:sp>
        <p:nvSpPr>
          <p:cNvPr id="10" name="Text Placeholder 9"/>
          <p:cNvSpPr>
            <a:spLocks noGrp="1"/>
          </p:cNvSpPr>
          <p:nvPr>
            <p:ph type="body" sz="quarter" idx="10"/>
          </p:nvPr>
        </p:nvSpPr>
        <p:spPr>
          <a:xfrm>
            <a:off x="720000" y="3458753"/>
            <a:ext cx="7704000" cy="1207235"/>
          </a:xfrm>
          <a:prstGeom prst="rect">
            <a:avLst/>
          </a:prstGeom>
          <a:noFill/>
          <a:ln>
            <a:noFill/>
          </a:ln>
        </p:spPr>
        <p:txBody>
          <a:bodyPr wrap="square" lIns="0" tIns="72000" rIns="0" bIns="72000" numCol="1">
            <a:spAutoFit/>
          </a:bodyPr>
          <a:lstStyle>
            <a:lvl1pPr algn="l">
              <a:buNone/>
              <a:defRPr sz="1500" baseline="0">
                <a:solidFill>
                  <a:schemeClr val="bg1"/>
                </a:solidFill>
                <a:latin typeface="+mj-lt"/>
              </a:defRPr>
            </a:lvl1pPr>
            <a:lvl2pPr algn="l">
              <a:buNone/>
              <a:defRPr sz="1125" baseline="0">
                <a:solidFill>
                  <a:schemeClr val="bg1"/>
                </a:solidFill>
                <a:latin typeface="+mj-lt"/>
              </a:defRPr>
            </a:lvl2pPr>
            <a:lvl3pPr algn="l">
              <a:buNone/>
              <a:defRPr sz="1125" baseline="0">
                <a:solidFill>
                  <a:schemeClr val="bg1"/>
                </a:solidFill>
                <a:latin typeface="+mj-lt"/>
              </a:defRPr>
            </a:lvl3pPr>
            <a:lvl4pPr algn="l">
              <a:buNone/>
              <a:defRPr sz="1125" baseline="0">
                <a:solidFill>
                  <a:schemeClr val="bg1"/>
                </a:solidFill>
                <a:latin typeface="+mj-lt"/>
              </a:defRPr>
            </a:lvl4pPr>
            <a:lvl5pPr algn="l">
              <a:buNone/>
              <a:defRPr sz="1125" baseline="0">
                <a:solidFill>
                  <a:schemeClr val="bg1"/>
                </a:solidFill>
                <a:latin typeface="+mj-lt"/>
              </a:defRPr>
            </a:lvl5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12" name="Rectangle 74">
            <a:extLst>
              <a:ext uri="{FF2B5EF4-FFF2-40B4-BE49-F238E27FC236}">
                <a16:creationId xmlns:a16="http://schemas.microsoft.com/office/drawing/2014/main" xmlns="" id="{F9660C1D-620C-4ECF-BE8E-AE577088C158}"/>
              </a:ext>
            </a:extLst>
          </p:cNvPr>
          <p:cNvSpPr>
            <a:spLocks noChangeArrowheads="1"/>
          </p:cNvSpPr>
          <p:nvPr userDrawn="1"/>
        </p:nvSpPr>
        <p:spPr>
          <a:xfrm>
            <a:off x="5241930" y="-23813"/>
            <a:ext cx="184731" cy="369332"/>
          </a:xfrm>
          <a:prstGeom prst="rect">
            <a:avLst/>
          </a:prstGeom>
          <a:noFill/>
          <a:ln w="9525">
            <a:noFill/>
            <a:miter lim="800000"/>
            <a:headEnd/>
            <a:tailEnd/>
          </a:ln>
          <a:effectLst/>
        </p:spPr>
        <p:txBody>
          <a:bodyPr wrap="none" numCol="1">
            <a:spAutoFit/>
          </a:bodyPr>
          <a:lstStyle/>
          <a:p>
            <a:pPr>
              <a:defRPr/>
            </a:pPr>
            <a:endParaRPr lang="en-GB" altLang="en-GB" sz="1800" dirty="0">
              <a:latin typeface="Trebuchet MS" panose="020B0603020202020204" pitchFamily="34" charset="0"/>
            </a:endParaRPr>
          </a:p>
        </p:txBody>
      </p:sp>
      <p:sp>
        <p:nvSpPr>
          <p:cNvPr id="22" name="Text Placeholder 9">
            <a:extLst>
              <a:ext uri="{FF2B5EF4-FFF2-40B4-BE49-F238E27FC236}">
                <a16:creationId xmlns:a16="http://schemas.microsoft.com/office/drawing/2014/main" xmlns="" id="{FE67375B-321C-408B-AF07-DB663369BF8B}"/>
              </a:ext>
            </a:extLst>
          </p:cNvPr>
          <p:cNvSpPr>
            <a:spLocks noGrp="1"/>
          </p:cNvSpPr>
          <p:nvPr>
            <p:ph type="body" sz="quarter" idx="11"/>
          </p:nvPr>
        </p:nvSpPr>
        <p:spPr>
          <a:xfrm>
            <a:off x="704850" y="5181600"/>
            <a:ext cx="7719150" cy="1149527"/>
          </a:xfrm>
          <a:prstGeom prst="rect">
            <a:avLst/>
          </a:prstGeom>
          <a:noFill/>
          <a:ln>
            <a:noFill/>
          </a:ln>
        </p:spPr>
        <p:txBody>
          <a:bodyPr wrap="square" lIns="0" tIns="72000" rIns="0" bIns="72000" numCol="1">
            <a:spAutoFit/>
          </a:bodyPr>
          <a:lstStyle>
            <a:lvl1pPr algn="r">
              <a:buNone/>
              <a:defRPr sz="1125" baseline="0">
                <a:solidFill>
                  <a:schemeClr val="accent1"/>
                </a:solidFill>
                <a:latin typeface="+mj-lt"/>
              </a:defRPr>
            </a:lvl1pPr>
            <a:lvl2pPr algn="r">
              <a:buNone/>
              <a:defRPr sz="1125" baseline="0">
                <a:solidFill>
                  <a:schemeClr val="accent1"/>
                </a:solidFill>
                <a:latin typeface="+mj-lt"/>
              </a:defRPr>
            </a:lvl2pPr>
            <a:lvl3pPr algn="r">
              <a:buNone/>
              <a:defRPr sz="1125" baseline="0">
                <a:solidFill>
                  <a:schemeClr val="accent1"/>
                </a:solidFill>
                <a:latin typeface="+mj-lt"/>
              </a:defRPr>
            </a:lvl3pPr>
            <a:lvl4pPr algn="r">
              <a:buNone/>
              <a:defRPr sz="1125" baseline="0">
                <a:solidFill>
                  <a:schemeClr val="accent1"/>
                </a:solidFill>
                <a:latin typeface="+mj-lt"/>
              </a:defRPr>
            </a:lvl4pPr>
            <a:lvl5pPr algn="r">
              <a:buNone/>
              <a:defRPr sz="1125" baseline="0">
                <a:solidFill>
                  <a:schemeClr val="accent1"/>
                </a:solidFill>
                <a:latin typeface="+mj-lt"/>
              </a:defRPr>
            </a:lvl5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Tree>
    <p:extLst>
      <p:ext uri="{BB962C8B-B14F-4D97-AF65-F5344CB8AC3E}">
        <p14:creationId xmlns:p14="http://schemas.microsoft.com/office/powerpoint/2010/main" val="334745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336323"/>
            <a:ext cx="8064000" cy="323165"/>
          </a:xfrm>
          <a:prstGeom prst="rect">
            <a:avLst/>
          </a:prstGeom>
        </p:spPr>
        <p:txBody>
          <a:bodyPr lIns="0" tIns="0" rIns="0" bIns="0" numCol="1" anchor="b" anchorCtr="0">
            <a:spAutoFit/>
          </a:bodyPr>
          <a:lstStyle>
            <a:lvl1pPr>
              <a:defRPr sz="2100" cap="all" baseline="0">
                <a:solidFill>
                  <a:srgbClr val="FFD479"/>
                </a:solidFill>
                <a:latin typeface="+mj-lt"/>
              </a:defRPr>
            </a:lvl1pPr>
          </a:lstStyle>
          <a:p>
            <a:r>
              <a:rPr lang="en-GB" altLang="en-GB" noProof="1"/>
              <a:t>KLIK OM STIJL TE BEWERKEN</a:t>
            </a:r>
          </a:p>
        </p:txBody>
      </p:sp>
      <p:sp>
        <p:nvSpPr>
          <p:cNvPr id="3" name="Content Placeholder 2"/>
          <p:cNvSpPr>
            <a:spLocks noGrp="1"/>
          </p:cNvSpPr>
          <p:nvPr>
            <p:ph idx="1"/>
          </p:nvPr>
        </p:nvSpPr>
        <p:spPr>
          <a:xfrm>
            <a:off x="540000" y="1066801"/>
            <a:ext cx="8064000" cy="5095874"/>
          </a:xfrm>
          <a:prstGeom prst="rect">
            <a:avLst/>
          </a:prstGeom>
        </p:spPr>
        <p:txBody>
          <a:bodyPr lIns="0" tIns="0" rIns="0" bIns="0" numCol="1"/>
          <a:lstStyle>
            <a:lvl1pPr>
              <a:buClr>
                <a:schemeClr val="accent5"/>
              </a:buClr>
              <a:defRPr sz="1500">
                <a:solidFill>
                  <a:schemeClr val="accent5"/>
                </a:solidFill>
                <a:latin typeface="+mj-lt"/>
              </a:defRPr>
            </a:lvl1pPr>
            <a:lvl2pPr>
              <a:buClr>
                <a:schemeClr val="accent5"/>
              </a:buClr>
              <a:defRPr sz="1350" b="0">
                <a:solidFill>
                  <a:schemeClr val="accent5"/>
                </a:solidFill>
                <a:latin typeface="+mj-lt"/>
              </a:defRPr>
            </a:lvl2pPr>
            <a:lvl3pPr>
              <a:buClr>
                <a:schemeClr val="accent5"/>
              </a:buClr>
              <a:defRPr b="0">
                <a:solidFill>
                  <a:schemeClr val="accent5"/>
                </a:solidFill>
                <a:latin typeface="+mj-lt"/>
              </a:defRPr>
            </a:lvl3pPr>
            <a:lvl4pPr>
              <a:buClr>
                <a:schemeClr val="accent5"/>
              </a:buClr>
              <a:defRPr>
                <a:solidFill>
                  <a:schemeClr val="accent5"/>
                </a:solidFill>
                <a:latin typeface="+mj-lt"/>
              </a:defRPr>
            </a:lvl4pPr>
            <a:lvl5pPr>
              <a:buClr>
                <a:schemeClr val="accent5"/>
              </a:buClr>
              <a:defRPr>
                <a:solidFill>
                  <a:schemeClr val="accent5"/>
                </a:solidFill>
                <a:latin typeface="+mj-lt"/>
              </a:defRPr>
            </a:lvl5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10" name="TextBox 9"/>
          <p:cNvSpPr txBox="1"/>
          <p:nvPr userDrawn="1"/>
        </p:nvSpPr>
        <p:spPr>
          <a:xfrm>
            <a:off x="8481732" y="6468035"/>
            <a:ext cx="685800" cy="914400"/>
          </a:xfrm>
          <a:prstGeom prst="rect">
            <a:avLst/>
          </a:prstGeom>
          <a:noFill/>
          <a:ln w="9525">
            <a:noFill/>
            <a:miter lim="800000"/>
            <a:headEnd/>
            <a:tailEnd/>
          </a:ln>
          <a:effectLst/>
        </p:spPr>
        <p:txBody>
          <a:bodyPr wrap="none" numCol="1" rtlCol="0">
            <a:noAutofit/>
          </a:bodyPr>
          <a:lstStyle/>
          <a:p>
            <a:endParaRPr lang="en-US" sz="1350" kern="0" dirty="0">
              <a:solidFill>
                <a:schemeClr val="accent5"/>
              </a:solidFill>
              <a:latin typeface="Tahoma" pitchFamily="34" charset="0"/>
              <a:ea typeface="Tahoma" pitchFamily="34" charset="0"/>
              <a:cs typeface="Tahoma" pitchFamily="34" charset="0"/>
            </a:endParaRPr>
          </a:p>
        </p:txBody>
      </p:sp>
      <p:sp>
        <p:nvSpPr>
          <p:cNvPr id="11" name="TextBox 10"/>
          <p:cNvSpPr txBox="1"/>
          <p:nvPr userDrawn="1"/>
        </p:nvSpPr>
        <p:spPr>
          <a:xfrm>
            <a:off x="802037" y="6447295"/>
            <a:ext cx="685800" cy="914400"/>
          </a:xfrm>
          <a:prstGeom prst="rect">
            <a:avLst/>
          </a:prstGeom>
          <a:noFill/>
          <a:ln w="9525">
            <a:noFill/>
            <a:miter lim="800000"/>
            <a:headEnd/>
            <a:tailEnd/>
          </a:ln>
          <a:effectLst/>
        </p:spPr>
        <p:txBody>
          <a:bodyPr wrap="none" numCol="1" rtlCol="0">
            <a:noAutofit/>
          </a:bodyPr>
          <a:lstStyle/>
          <a:p>
            <a:endParaRPr lang="en-US" sz="1350" kern="0" dirty="0">
              <a:solidFill>
                <a:schemeClr val="accent5"/>
              </a:solidFill>
              <a:latin typeface="Tahoma" pitchFamily="34" charset="0"/>
              <a:ea typeface="Tahoma" pitchFamily="34" charset="0"/>
              <a:cs typeface="Tahoma" pitchFamily="34" charset="0"/>
            </a:endParaRPr>
          </a:p>
        </p:txBody>
      </p:sp>
      <p:sp>
        <p:nvSpPr>
          <p:cNvPr id="14" name="Rounded Rectangle 13"/>
          <p:cNvSpPr/>
          <p:nvPr userDrawn="1"/>
        </p:nvSpPr>
        <p:spPr>
          <a:xfrm>
            <a:off x="457201" y="6304352"/>
            <a:ext cx="1030637" cy="401248"/>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45399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140608"/>
            <a:ext cx="9144000" cy="1955392"/>
          </a:xfrm>
          <a:prstGeom prst="rect">
            <a:avLst/>
          </a:prstGeom>
          <a:solidFill>
            <a:schemeClr val="tx2"/>
          </a:solidFill>
        </p:spPr>
        <p:txBody>
          <a:bodyPr lIns="540000" tIns="360000" rIns="540000" bIns="360000" numCol="1">
            <a:noAutofit/>
          </a:bodyPr>
          <a:lstStyle>
            <a:lvl1pPr algn="l">
              <a:defRPr sz="2100" b="1" cap="all" baseline="0">
                <a:solidFill>
                  <a:schemeClr val="bg1"/>
                </a:solidFill>
                <a:latin typeface="+mj-lt"/>
              </a:defRPr>
            </a:lvl1pPr>
          </a:lstStyle>
          <a:p>
            <a:r>
              <a:rPr lang="en-GB" altLang="en-GB" noProof="1"/>
              <a:t>Click to edit Master title style</a:t>
            </a:r>
          </a:p>
        </p:txBody>
      </p:sp>
      <p:sp>
        <p:nvSpPr>
          <p:cNvPr id="3" name="Text Placeholder 2"/>
          <p:cNvSpPr>
            <a:spLocks noGrp="1"/>
          </p:cNvSpPr>
          <p:nvPr>
            <p:ph type="body" idx="1"/>
          </p:nvPr>
        </p:nvSpPr>
        <p:spPr>
          <a:xfrm>
            <a:off x="0" y="1524000"/>
            <a:ext cx="9144000" cy="2628000"/>
          </a:xfrm>
          <a:prstGeom prst="rect">
            <a:avLst/>
          </a:prstGeom>
          <a:noFill/>
        </p:spPr>
        <p:txBody>
          <a:bodyPr lIns="540000" tIns="270000" rIns="540000" bIns="270000" numCol="1" anchor="b"/>
          <a:lstStyle>
            <a:lvl1pPr marL="0" indent="0">
              <a:buNone/>
              <a:defRPr sz="1350">
                <a:solidFill>
                  <a:schemeClr val="accent5"/>
                </a:solidFill>
                <a:latin typeface="+mj-lt"/>
              </a:defRPr>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en-GB" altLang="en-GB" noProof="1"/>
              <a:t>Tekststijl van het model bewerken</a:t>
            </a:r>
          </a:p>
        </p:txBody>
      </p:sp>
      <p:sp>
        <p:nvSpPr>
          <p:cNvPr id="5" name="Rounded Rectangle 4"/>
          <p:cNvSpPr/>
          <p:nvPr userDrawn="1"/>
        </p:nvSpPr>
        <p:spPr>
          <a:xfrm>
            <a:off x="457201" y="6304352"/>
            <a:ext cx="1030637" cy="401248"/>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080342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0001" y="1066800"/>
            <a:ext cx="3955800" cy="5090550"/>
          </a:xfrm>
          <a:prstGeom prst="rect">
            <a:avLst/>
          </a:prstGeom>
        </p:spPr>
        <p:txBody>
          <a:bodyPr lIns="0" tIns="0" rIns="0" bIns="0" numCol="1"/>
          <a:lstStyle>
            <a:lvl1pPr>
              <a:buClr>
                <a:schemeClr val="accent5"/>
              </a:buClr>
              <a:defRPr sz="1500">
                <a:solidFill>
                  <a:schemeClr val="accent5"/>
                </a:solidFill>
                <a:latin typeface="Trebuchet MS" panose="020B0603020202020204" pitchFamily="34" charset="0"/>
              </a:defRPr>
            </a:lvl1pPr>
            <a:lvl2pPr>
              <a:buClr>
                <a:schemeClr val="accent5"/>
              </a:buClr>
              <a:defRPr sz="1500" b="0">
                <a:solidFill>
                  <a:schemeClr val="accent5"/>
                </a:solidFill>
                <a:latin typeface="Trebuchet MS" panose="020B0603020202020204" pitchFamily="34" charset="0"/>
              </a:defRPr>
            </a:lvl2pPr>
            <a:lvl3pPr>
              <a:buClr>
                <a:schemeClr val="accent5"/>
              </a:buClr>
              <a:defRPr sz="1500" b="0">
                <a:solidFill>
                  <a:schemeClr val="accent5"/>
                </a:solidFill>
                <a:latin typeface="Trebuchet MS" panose="020B0603020202020204" pitchFamily="34" charset="0"/>
              </a:defRPr>
            </a:lvl3pPr>
            <a:lvl4pPr>
              <a:buClr>
                <a:schemeClr val="accent5"/>
              </a:buClr>
              <a:defRPr sz="1350">
                <a:solidFill>
                  <a:schemeClr val="accent5"/>
                </a:solidFill>
                <a:latin typeface="Trebuchet MS" panose="020B0603020202020204" pitchFamily="34" charset="0"/>
              </a:defRPr>
            </a:lvl4pPr>
            <a:lvl5pPr>
              <a:buClr>
                <a:schemeClr val="accent5"/>
              </a:buClr>
              <a:defRPr sz="1350">
                <a:solidFill>
                  <a:schemeClr val="accent5"/>
                </a:solidFill>
                <a:latin typeface="Trebuchet MS" panose="020B0603020202020204" pitchFamily="34" charset="0"/>
              </a:defRPr>
            </a:lvl5pPr>
            <a:lvl6pPr>
              <a:defRPr sz="1350"/>
            </a:lvl6pPr>
            <a:lvl7pPr>
              <a:defRPr sz="1350"/>
            </a:lvl7pPr>
            <a:lvl8pPr>
              <a:defRPr sz="1350"/>
            </a:lvl8pPr>
            <a:lvl9pPr>
              <a:defRPr sz="1350"/>
            </a:lvl9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4" name="Content Placeholder 3"/>
          <p:cNvSpPr>
            <a:spLocks noGrp="1"/>
          </p:cNvSpPr>
          <p:nvPr>
            <p:ph sz="half" idx="2"/>
          </p:nvPr>
        </p:nvSpPr>
        <p:spPr>
          <a:xfrm>
            <a:off x="4649788" y="1066800"/>
            <a:ext cx="3960812" cy="5090550"/>
          </a:xfrm>
          <a:prstGeom prst="rect">
            <a:avLst/>
          </a:prstGeom>
        </p:spPr>
        <p:txBody>
          <a:bodyPr lIns="0" tIns="0" rIns="0" bIns="0" numCol="1"/>
          <a:lstStyle>
            <a:lvl1pPr>
              <a:buClr>
                <a:schemeClr val="accent5"/>
              </a:buClr>
              <a:defRPr sz="1500">
                <a:solidFill>
                  <a:schemeClr val="accent5"/>
                </a:solidFill>
                <a:latin typeface="Trebuchet MS" panose="020B0603020202020204" pitchFamily="34" charset="0"/>
              </a:defRPr>
            </a:lvl1pPr>
            <a:lvl2pPr>
              <a:buClr>
                <a:schemeClr val="accent5"/>
              </a:buClr>
              <a:defRPr sz="1500" b="0">
                <a:solidFill>
                  <a:schemeClr val="accent5"/>
                </a:solidFill>
                <a:latin typeface="Trebuchet MS" panose="020B0603020202020204" pitchFamily="34" charset="0"/>
              </a:defRPr>
            </a:lvl2pPr>
            <a:lvl3pPr>
              <a:buClr>
                <a:schemeClr val="accent5"/>
              </a:buClr>
              <a:defRPr sz="1500" b="0">
                <a:solidFill>
                  <a:schemeClr val="accent5"/>
                </a:solidFill>
                <a:latin typeface="Trebuchet MS" panose="020B0603020202020204" pitchFamily="34" charset="0"/>
              </a:defRPr>
            </a:lvl3pPr>
            <a:lvl4pPr>
              <a:buClr>
                <a:schemeClr val="accent5"/>
              </a:buClr>
              <a:defRPr sz="1350">
                <a:solidFill>
                  <a:schemeClr val="accent5"/>
                </a:solidFill>
                <a:latin typeface="Trebuchet MS" panose="020B0603020202020204" pitchFamily="34" charset="0"/>
              </a:defRPr>
            </a:lvl4pPr>
            <a:lvl5pPr>
              <a:buClr>
                <a:schemeClr val="accent5"/>
              </a:buClr>
              <a:defRPr sz="1350">
                <a:solidFill>
                  <a:schemeClr val="accent5"/>
                </a:solidFill>
                <a:latin typeface="Trebuchet MS" panose="020B0603020202020204" pitchFamily="34" charset="0"/>
              </a:defRPr>
            </a:lvl5pPr>
            <a:lvl6pPr>
              <a:defRPr sz="1350"/>
            </a:lvl6pPr>
            <a:lvl7pPr>
              <a:defRPr sz="1350"/>
            </a:lvl7pPr>
            <a:lvl8pPr>
              <a:defRPr sz="1350"/>
            </a:lvl8pPr>
            <a:lvl9pPr>
              <a:defRPr sz="1350"/>
            </a:lvl9pPr>
          </a:lstStyle>
          <a:p>
            <a:pPr lvl="0"/>
            <a:r>
              <a:rPr lang="nl-NL" altLang="nl-NL" noProof="0" dirty="0"/>
              <a:t>Tekststijl van het model bewerken</a:t>
            </a:r>
          </a:p>
          <a:p>
            <a:pPr lvl="1"/>
            <a:r>
              <a:rPr lang="nl-NL" altLang="nl-NL" noProof="0" dirty="0"/>
              <a:t>Tweede niveau</a:t>
            </a:r>
          </a:p>
          <a:p>
            <a:pPr lvl="2"/>
            <a:r>
              <a:rPr lang="nl-NL" altLang="nl-NL" noProof="0" dirty="0"/>
              <a:t>Derde niveau</a:t>
            </a:r>
          </a:p>
          <a:p>
            <a:pPr lvl="3"/>
            <a:r>
              <a:rPr lang="nl-NL" altLang="nl-NL" noProof="0" dirty="0"/>
              <a:t>Vierde niveau</a:t>
            </a:r>
          </a:p>
          <a:p>
            <a:pPr lvl="4"/>
            <a:r>
              <a:rPr lang="nl-NL" altLang="nl-NL" noProof="0" dirty="0"/>
              <a:t>Vijfde niveau</a:t>
            </a:r>
          </a:p>
        </p:txBody>
      </p:sp>
      <p:sp>
        <p:nvSpPr>
          <p:cNvPr id="6" name="Title 1">
            <a:extLst>
              <a:ext uri="{FF2B5EF4-FFF2-40B4-BE49-F238E27FC236}">
                <a16:creationId xmlns:a16="http://schemas.microsoft.com/office/drawing/2014/main" xmlns="" id="{4FF20332-4B4A-4B37-9E38-193E0A345116}"/>
              </a:ext>
            </a:extLst>
          </p:cNvPr>
          <p:cNvSpPr>
            <a:spLocks noGrp="1"/>
          </p:cNvSpPr>
          <p:nvPr>
            <p:ph type="title" hasCustomPrompt="1"/>
          </p:nvPr>
        </p:nvSpPr>
        <p:spPr>
          <a:xfrm>
            <a:off x="540000" y="336323"/>
            <a:ext cx="8064000" cy="323165"/>
          </a:xfrm>
          <a:prstGeom prst="rect">
            <a:avLst/>
          </a:prstGeom>
        </p:spPr>
        <p:txBody>
          <a:bodyPr lIns="0" tIns="0" rIns="0" bIns="0" numCol="1" anchor="b" anchorCtr="0">
            <a:spAutoFit/>
          </a:bodyPr>
          <a:lstStyle>
            <a:lvl1pPr>
              <a:defRPr sz="2100" cap="all" baseline="0">
                <a:solidFill>
                  <a:srgbClr val="FFD479"/>
                </a:solidFill>
                <a:latin typeface="+mj-lt"/>
              </a:defRPr>
            </a:lvl1pPr>
          </a:lstStyle>
          <a:p>
            <a:r>
              <a:rPr lang="en-GB" altLang="en-GB" noProof="1"/>
              <a:t>KLIK OM STIJL TE BEWERKEN</a:t>
            </a:r>
          </a:p>
        </p:txBody>
      </p:sp>
    </p:spTree>
    <p:extLst>
      <p:ext uri="{BB962C8B-B14F-4D97-AF65-F5344CB8AC3E}">
        <p14:creationId xmlns:p14="http://schemas.microsoft.com/office/powerpoint/2010/main" val="1588287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000" y="1065600"/>
            <a:ext cx="3955800" cy="315912"/>
          </a:xfrm>
          <a:prstGeom prst="rect">
            <a:avLst/>
          </a:prstGeom>
        </p:spPr>
        <p:txBody>
          <a:bodyPr lIns="0" tIns="0" rIns="0" bIns="0" numCol="1" anchor="b"/>
          <a:lstStyle>
            <a:lvl1pPr marL="0" indent="0">
              <a:buNone/>
              <a:defRPr sz="1500" b="1">
                <a:solidFill>
                  <a:schemeClr val="accent5"/>
                </a:solidFill>
                <a:latin typeface="Trebuchet MS" panose="020B0603020202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GB" altLang="en-GB" noProof="1"/>
              <a:t>Tekststijl van het model bewerken</a:t>
            </a:r>
          </a:p>
        </p:txBody>
      </p:sp>
      <p:sp>
        <p:nvSpPr>
          <p:cNvPr id="4" name="Content Placeholder 3"/>
          <p:cNvSpPr>
            <a:spLocks noGrp="1"/>
          </p:cNvSpPr>
          <p:nvPr>
            <p:ph sz="half" idx="2"/>
          </p:nvPr>
        </p:nvSpPr>
        <p:spPr>
          <a:xfrm>
            <a:off x="540000" y="1600200"/>
            <a:ext cx="3955800" cy="4572000"/>
          </a:xfrm>
          <a:prstGeom prst="rect">
            <a:avLst/>
          </a:prstGeom>
        </p:spPr>
        <p:txBody>
          <a:bodyPr lIns="0" tIns="0" rIns="0" bIns="0" numCol="1"/>
          <a:lstStyle>
            <a:lvl1pPr>
              <a:buClr>
                <a:schemeClr val="accent5"/>
              </a:buClr>
              <a:defRPr sz="1500">
                <a:solidFill>
                  <a:schemeClr val="accent5"/>
                </a:solidFill>
                <a:latin typeface="Trebuchet MS" panose="020B0603020202020204" pitchFamily="34" charset="0"/>
              </a:defRPr>
            </a:lvl1pPr>
            <a:lvl2pPr>
              <a:buClr>
                <a:schemeClr val="accent5"/>
              </a:buClr>
              <a:defRPr sz="1500" b="0">
                <a:solidFill>
                  <a:schemeClr val="accent5"/>
                </a:solidFill>
                <a:latin typeface="Trebuchet MS" panose="020B0603020202020204" pitchFamily="34" charset="0"/>
              </a:defRPr>
            </a:lvl2pPr>
            <a:lvl3pPr>
              <a:buClr>
                <a:schemeClr val="accent5"/>
              </a:buClr>
              <a:defRPr sz="1350" b="0">
                <a:solidFill>
                  <a:schemeClr val="accent5"/>
                </a:solidFill>
                <a:latin typeface="Trebuchet MS" panose="020B0603020202020204" pitchFamily="34" charset="0"/>
              </a:defRPr>
            </a:lvl3pPr>
            <a:lvl4pPr>
              <a:buClr>
                <a:schemeClr val="accent5"/>
              </a:buClr>
              <a:defRPr sz="1200">
                <a:solidFill>
                  <a:schemeClr val="accent5"/>
                </a:solidFill>
                <a:latin typeface="Trebuchet MS" panose="020B0603020202020204" pitchFamily="34" charset="0"/>
              </a:defRPr>
            </a:lvl4pPr>
            <a:lvl5pPr>
              <a:buClr>
                <a:schemeClr val="accent5"/>
              </a:buClr>
              <a:defRPr sz="1200">
                <a:solidFill>
                  <a:schemeClr val="accent5"/>
                </a:solidFill>
                <a:latin typeface="Trebuchet MS" panose="020B0603020202020204" pitchFamily="34" charset="0"/>
              </a:defRPr>
            </a:lvl5pPr>
            <a:lvl6pPr>
              <a:defRPr sz="1200"/>
            </a:lvl6pPr>
            <a:lvl7pPr>
              <a:defRPr sz="1200"/>
            </a:lvl7pPr>
            <a:lvl8pPr>
              <a:defRPr sz="1200"/>
            </a:lvl8pPr>
            <a:lvl9pPr>
              <a:defRPr sz="1200"/>
            </a:lvl9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5" name="Text Placeholder 4"/>
          <p:cNvSpPr>
            <a:spLocks noGrp="1"/>
          </p:cNvSpPr>
          <p:nvPr>
            <p:ph type="body" sz="quarter" idx="3"/>
          </p:nvPr>
        </p:nvSpPr>
        <p:spPr>
          <a:xfrm>
            <a:off x="4695430" y="1065600"/>
            <a:ext cx="3915175" cy="315912"/>
          </a:xfrm>
          <a:prstGeom prst="rect">
            <a:avLst/>
          </a:prstGeom>
        </p:spPr>
        <p:txBody>
          <a:bodyPr lIns="0" tIns="0" rIns="0" bIns="0" numCol="1" anchor="b"/>
          <a:lstStyle>
            <a:lvl1pPr marL="0" indent="0">
              <a:buNone/>
              <a:defRPr sz="1500" b="1">
                <a:solidFill>
                  <a:schemeClr val="accent5"/>
                </a:solidFill>
                <a:latin typeface="Trebuchet MS" panose="020B0603020202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GB" altLang="en-GB" noProof="1"/>
              <a:t>Tekststijl van het model bewerken</a:t>
            </a:r>
          </a:p>
        </p:txBody>
      </p:sp>
      <p:sp>
        <p:nvSpPr>
          <p:cNvPr id="6" name="Content Placeholder 5"/>
          <p:cNvSpPr>
            <a:spLocks noGrp="1"/>
          </p:cNvSpPr>
          <p:nvPr>
            <p:ph sz="quarter" idx="4"/>
          </p:nvPr>
        </p:nvSpPr>
        <p:spPr>
          <a:xfrm>
            <a:off x="4695430" y="1600200"/>
            <a:ext cx="3915175" cy="4572000"/>
          </a:xfrm>
          <a:prstGeom prst="rect">
            <a:avLst/>
          </a:prstGeom>
        </p:spPr>
        <p:txBody>
          <a:bodyPr lIns="0" tIns="0" rIns="0" bIns="0" numCol="1"/>
          <a:lstStyle>
            <a:lvl1pPr>
              <a:buClr>
                <a:schemeClr val="accent5"/>
              </a:buClr>
              <a:defRPr sz="1500">
                <a:solidFill>
                  <a:schemeClr val="accent5"/>
                </a:solidFill>
                <a:latin typeface="Trebuchet MS" panose="020B0603020202020204" pitchFamily="34" charset="0"/>
              </a:defRPr>
            </a:lvl1pPr>
            <a:lvl2pPr>
              <a:buClr>
                <a:schemeClr val="accent5"/>
              </a:buClr>
              <a:defRPr sz="1500" b="0">
                <a:solidFill>
                  <a:schemeClr val="accent5"/>
                </a:solidFill>
                <a:latin typeface="Trebuchet MS" panose="020B0603020202020204" pitchFamily="34" charset="0"/>
              </a:defRPr>
            </a:lvl2pPr>
            <a:lvl3pPr>
              <a:buClr>
                <a:schemeClr val="accent5"/>
              </a:buClr>
              <a:defRPr sz="1350" b="0">
                <a:solidFill>
                  <a:schemeClr val="accent5"/>
                </a:solidFill>
                <a:latin typeface="Trebuchet MS" panose="020B0603020202020204" pitchFamily="34" charset="0"/>
              </a:defRPr>
            </a:lvl3pPr>
            <a:lvl4pPr>
              <a:buClr>
                <a:schemeClr val="accent5"/>
              </a:buClr>
              <a:defRPr sz="1200">
                <a:solidFill>
                  <a:schemeClr val="accent5"/>
                </a:solidFill>
                <a:latin typeface="Trebuchet MS" panose="020B0603020202020204" pitchFamily="34" charset="0"/>
              </a:defRPr>
            </a:lvl4pPr>
            <a:lvl5pPr>
              <a:buClr>
                <a:schemeClr val="accent5"/>
              </a:buClr>
              <a:defRPr sz="1200">
                <a:solidFill>
                  <a:schemeClr val="accent5"/>
                </a:solidFill>
                <a:latin typeface="Trebuchet MS" panose="020B0603020202020204" pitchFamily="34" charset="0"/>
              </a:defRPr>
            </a:lvl5pPr>
            <a:lvl6pPr>
              <a:defRPr sz="1200"/>
            </a:lvl6pPr>
            <a:lvl7pPr>
              <a:defRPr sz="1200"/>
            </a:lvl7pPr>
            <a:lvl8pPr>
              <a:defRPr sz="1200"/>
            </a:lvl8pPr>
            <a:lvl9pPr>
              <a:defRPr sz="1200"/>
            </a:lvl9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7" name="Title 1">
            <a:extLst>
              <a:ext uri="{FF2B5EF4-FFF2-40B4-BE49-F238E27FC236}">
                <a16:creationId xmlns:a16="http://schemas.microsoft.com/office/drawing/2014/main" xmlns="" id="{6DB593AA-B6CE-4CF9-B479-B58186FE8BEF}"/>
              </a:ext>
            </a:extLst>
          </p:cNvPr>
          <p:cNvSpPr txBox="1">
            <a:spLocks/>
          </p:cNvSpPr>
          <p:nvPr userDrawn="1"/>
        </p:nvSpPr>
        <p:spPr>
          <a:xfrm>
            <a:off x="540000" y="336322"/>
            <a:ext cx="8064000" cy="323165"/>
          </a:xfrm>
          <a:prstGeom prst="rect">
            <a:avLst/>
          </a:prstGeom>
        </p:spPr>
        <p:txBody>
          <a:bodyPr lIns="0" tIns="0" rIns="0" bIns="0" numCol="1" anchor="b" anchorCtr="0">
            <a:sp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r>
              <a:rPr lang="en-GB" altLang="en-GB" sz="2100" kern="0" noProof="1">
                <a:solidFill>
                  <a:srgbClr val="FFD479"/>
                </a:solidFill>
              </a:rPr>
              <a:t>KLIK OM STIJL TE BEWERKEN</a:t>
            </a:r>
          </a:p>
        </p:txBody>
      </p:sp>
    </p:spTree>
    <p:extLst>
      <p:ext uri="{BB962C8B-B14F-4D97-AF65-F5344CB8AC3E}">
        <p14:creationId xmlns:p14="http://schemas.microsoft.com/office/powerpoint/2010/main" val="2530855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TextBox 2"/>
          <p:cNvSpPr txBox="1"/>
          <p:nvPr userDrawn="1"/>
        </p:nvSpPr>
        <p:spPr>
          <a:xfrm>
            <a:off x="1190717" y="6479853"/>
            <a:ext cx="685800" cy="914400"/>
          </a:xfrm>
          <a:prstGeom prst="rect">
            <a:avLst/>
          </a:prstGeom>
          <a:noFill/>
          <a:ln w="9525">
            <a:noFill/>
            <a:miter lim="800000"/>
            <a:headEnd/>
            <a:tailEnd/>
          </a:ln>
          <a:effectLst/>
        </p:spPr>
        <p:txBody>
          <a:bodyPr wrap="none" numCol="1" rtlCol="0">
            <a:noAutofit/>
          </a:bodyPr>
          <a:lstStyle/>
          <a:p>
            <a:endParaRPr lang="en-US" sz="1350" kern="0" dirty="0">
              <a:solidFill>
                <a:schemeClr val="accent5"/>
              </a:solidFill>
              <a:latin typeface="Tahoma" pitchFamily="34" charset="0"/>
              <a:ea typeface="Tahoma" pitchFamily="34" charset="0"/>
              <a:cs typeface="Tahoma" pitchFamily="34" charset="0"/>
            </a:endParaRPr>
          </a:p>
        </p:txBody>
      </p:sp>
      <p:sp>
        <p:nvSpPr>
          <p:cNvPr id="4" name="TextBox 3"/>
          <p:cNvSpPr txBox="1"/>
          <p:nvPr userDrawn="1"/>
        </p:nvSpPr>
        <p:spPr>
          <a:xfrm>
            <a:off x="770464" y="6461179"/>
            <a:ext cx="685800" cy="914400"/>
          </a:xfrm>
          <a:prstGeom prst="rect">
            <a:avLst/>
          </a:prstGeom>
          <a:noFill/>
          <a:ln w="9525">
            <a:noFill/>
            <a:miter lim="800000"/>
            <a:headEnd/>
            <a:tailEnd/>
          </a:ln>
          <a:effectLst/>
        </p:spPr>
        <p:txBody>
          <a:bodyPr wrap="none" numCol="1" rtlCol="0">
            <a:noAutofit/>
          </a:bodyPr>
          <a:lstStyle/>
          <a:p>
            <a:endParaRPr lang="en-US" sz="1350" kern="0" dirty="0">
              <a:solidFill>
                <a:schemeClr val="accent5"/>
              </a:solidFill>
              <a:latin typeface="Tahoma" pitchFamily="34" charset="0"/>
              <a:ea typeface="Tahoma" pitchFamily="34" charset="0"/>
              <a:cs typeface="Tahoma" pitchFamily="34" charset="0"/>
            </a:endParaRPr>
          </a:p>
        </p:txBody>
      </p:sp>
      <p:sp>
        <p:nvSpPr>
          <p:cNvPr id="5" name="TextBox 4"/>
          <p:cNvSpPr txBox="1"/>
          <p:nvPr userDrawn="1"/>
        </p:nvSpPr>
        <p:spPr>
          <a:xfrm>
            <a:off x="1162700" y="5994331"/>
            <a:ext cx="685800" cy="914400"/>
          </a:xfrm>
          <a:prstGeom prst="rect">
            <a:avLst/>
          </a:prstGeom>
          <a:noFill/>
          <a:ln w="9525">
            <a:noFill/>
            <a:miter lim="800000"/>
            <a:headEnd/>
            <a:tailEnd/>
          </a:ln>
          <a:effectLst/>
        </p:spPr>
        <p:txBody>
          <a:bodyPr wrap="none" numCol="1" rtlCol="0">
            <a:noAutofit/>
          </a:bodyPr>
          <a:lstStyle/>
          <a:p>
            <a:endParaRPr lang="en-US" sz="1350" kern="0" dirty="0">
              <a:solidFill>
                <a:schemeClr val="accent5"/>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357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540002" y="1080000"/>
            <a:ext cx="3008313" cy="818400"/>
          </a:xfrm>
          <a:prstGeom prst="rect">
            <a:avLst/>
          </a:prstGeom>
        </p:spPr>
        <p:txBody>
          <a:bodyPr lIns="0" tIns="0" rIns="0" bIns="0" numCol="1"/>
          <a:lstStyle>
            <a:lvl1pPr algn="l">
              <a:defRPr sz="1500" b="1" cap="all" baseline="0">
                <a:solidFill>
                  <a:schemeClr val="accent5"/>
                </a:solidFill>
                <a:latin typeface="Trebuchet MS" panose="020B0603020202020204" pitchFamily="34" charset="0"/>
              </a:defRPr>
            </a:lvl1pPr>
          </a:lstStyle>
          <a:p>
            <a:r>
              <a:rPr lang="en-GB" altLang="en-GB" noProof="1"/>
              <a:t>Klik om stijl te bewerken</a:t>
            </a:r>
          </a:p>
        </p:txBody>
      </p:sp>
      <p:sp>
        <p:nvSpPr>
          <p:cNvPr id="3" name="Content Placeholder 2"/>
          <p:cNvSpPr>
            <a:spLocks noGrp="1"/>
          </p:cNvSpPr>
          <p:nvPr>
            <p:ph idx="1"/>
          </p:nvPr>
        </p:nvSpPr>
        <p:spPr>
          <a:xfrm>
            <a:off x="3733800" y="1080000"/>
            <a:ext cx="4876800" cy="4780800"/>
          </a:xfrm>
          <a:prstGeom prst="rect">
            <a:avLst/>
          </a:prstGeom>
        </p:spPr>
        <p:txBody>
          <a:bodyPr lIns="0" tIns="0" rIns="0" bIns="0" numCol="1"/>
          <a:lstStyle>
            <a:lvl1pPr>
              <a:buClr>
                <a:schemeClr val="accent5"/>
              </a:buClr>
              <a:defRPr sz="1650">
                <a:solidFill>
                  <a:schemeClr val="accent5"/>
                </a:solidFill>
                <a:latin typeface="Trebuchet MS" panose="020B0603020202020204" pitchFamily="34" charset="0"/>
              </a:defRPr>
            </a:lvl1pPr>
            <a:lvl2pPr>
              <a:buClr>
                <a:schemeClr val="accent5"/>
              </a:buClr>
              <a:defRPr sz="1650" b="0">
                <a:solidFill>
                  <a:schemeClr val="accent5"/>
                </a:solidFill>
                <a:latin typeface="Trebuchet MS" panose="020B0603020202020204" pitchFamily="34" charset="0"/>
              </a:defRPr>
            </a:lvl2pPr>
            <a:lvl3pPr>
              <a:buClr>
                <a:schemeClr val="accent5"/>
              </a:buClr>
              <a:defRPr sz="1500" b="0">
                <a:solidFill>
                  <a:schemeClr val="accent5"/>
                </a:solidFill>
                <a:latin typeface="Trebuchet MS" panose="020B0603020202020204" pitchFamily="34" charset="0"/>
              </a:defRPr>
            </a:lvl3pPr>
            <a:lvl4pPr>
              <a:buClr>
                <a:schemeClr val="accent5"/>
              </a:buClr>
              <a:defRPr sz="1500">
                <a:solidFill>
                  <a:schemeClr val="accent5"/>
                </a:solidFill>
                <a:latin typeface="Trebuchet MS" panose="020B0603020202020204" pitchFamily="34" charset="0"/>
              </a:defRPr>
            </a:lvl4pPr>
            <a:lvl5pPr>
              <a:buClr>
                <a:schemeClr val="accent5"/>
              </a:buClr>
              <a:defRPr sz="1500">
                <a:solidFill>
                  <a:schemeClr val="accent5"/>
                </a:solidFill>
                <a:latin typeface="Trebuchet MS" panose="020B0603020202020204" pitchFamily="34" charset="0"/>
              </a:defRPr>
            </a:lvl5pPr>
            <a:lvl6pPr>
              <a:defRPr sz="1500"/>
            </a:lvl6pPr>
            <a:lvl7pPr>
              <a:defRPr sz="1500"/>
            </a:lvl7pPr>
            <a:lvl8pPr>
              <a:defRPr sz="1500"/>
            </a:lvl8pPr>
            <a:lvl9pPr>
              <a:defRPr sz="1500"/>
            </a:lvl9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4" name="Text Placeholder 3"/>
          <p:cNvSpPr>
            <a:spLocks noGrp="1"/>
          </p:cNvSpPr>
          <p:nvPr>
            <p:ph type="body" sz="half" idx="2"/>
          </p:nvPr>
        </p:nvSpPr>
        <p:spPr>
          <a:xfrm>
            <a:off x="540002" y="1966800"/>
            <a:ext cx="3008313" cy="3880800"/>
          </a:xfrm>
          <a:prstGeom prst="rect">
            <a:avLst/>
          </a:prstGeom>
        </p:spPr>
        <p:txBody>
          <a:bodyPr lIns="0" tIns="0" rIns="0" bIns="0" numCol="1"/>
          <a:lstStyle>
            <a:lvl1pPr marL="0" indent="0">
              <a:buNone/>
              <a:defRPr sz="1050">
                <a:solidFill>
                  <a:schemeClr val="accent5"/>
                </a:solidFill>
                <a:latin typeface="Trebuchet MS" panose="020B0603020202020204" pitchFamily="34" charset="0"/>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GB" altLang="en-GB" noProof="1"/>
              <a:t>Tekststijl van het model bewerken</a:t>
            </a:r>
          </a:p>
        </p:txBody>
      </p:sp>
      <p:sp>
        <p:nvSpPr>
          <p:cNvPr id="5" name="Title 1">
            <a:extLst>
              <a:ext uri="{FF2B5EF4-FFF2-40B4-BE49-F238E27FC236}">
                <a16:creationId xmlns:a16="http://schemas.microsoft.com/office/drawing/2014/main" xmlns="" id="{BDE59384-45F8-4925-A913-91190E2C5924}"/>
              </a:ext>
            </a:extLst>
          </p:cNvPr>
          <p:cNvSpPr txBox="1">
            <a:spLocks/>
          </p:cNvSpPr>
          <p:nvPr userDrawn="1"/>
        </p:nvSpPr>
        <p:spPr>
          <a:xfrm>
            <a:off x="540000" y="336322"/>
            <a:ext cx="8064000" cy="323165"/>
          </a:xfrm>
          <a:prstGeom prst="rect">
            <a:avLst/>
          </a:prstGeom>
        </p:spPr>
        <p:txBody>
          <a:bodyPr lIns="0" tIns="0" rIns="0" bIns="0" numCol="1" anchor="b" anchorCtr="0">
            <a:sp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r>
              <a:rPr lang="en-GB" altLang="en-GB" sz="2100" kern="0" noProof="1">
                <a:solidFill>
                  <a:srgbClr val="FFD479"/>
                </a:solidFill>
              </a:rPr>
              <a:t>KLIK OM STIJL TE BEWERKEN</a:t>
            </a:r>
          </a:p>
        </p:txBody>
      </p:sp>
    </p:spTree>
    <p:extLst>
      <p:ext uri="{BB962C8B-B14F-4D97-AF65-F5344CB8AC3E}">
        <p14:creationId xmlns:p14="http://schemas.microsoft.com/office/powerpoint/2010/main" val="258672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p:spTree>
      <p:nvGrpSpPr>
        <p:cNvPr id="1" name=""/>
        <p:cNvGrpSpPr/>
        <p:nvPr/>
      </p:nvGrpSpPr>
      <p:grpSpPr>
        <a:xfrm>
          <a:off x="0" y="0"/>
          <a:ext cx="0" cy="0"/>
          <a:chOff x="0" y="0"/>
          <a:chExt cx="0" cy="0"/>
        </a:xfrm>
      </p:grpSpPr>
      <p:sp>
        <p:nvSpPr>
          <p:cNvPr id="2" name="Title 1"/>
          <p:cNvSpPr>
            <a:spLocks noGrp="1"/>
          </p:cNvSpPr>
          <p:nvPr>
            <p:ph type="title"/>
          </p:nvPr>
        </p:nvSpPr>
        <p:spPr>
          <a:xfrm>
            <a:off x="1792288" y="5280862"/>
            <a:ext cx="5486400" cy="338138"/>
          </a:xfrm>
          <a:prstGeom prst="rect">
            <a:avLst/>
          </a:prstGeom>
        </p:spPr>
        <p:txBody>
          <a:bodyPr lIns="0" tIns="0" rIns="0" bIns="0" numCol="1" anchor="b"/>
          <a:lstStyle>
            <a:lvl1pPr algn="l">
              <a:defRPr sz="1350" b="1" cap="none" baseline="0">
                <a:solidFill>
                  <a:schemeClr val="accent5"/>
                </a:solidFill>
                <a:latin typeface="Trebuchet MS" panose="020B0603020202020204" pitchFamily="34" charset="0"/>
              </a:defRPr>
            </a:lvl1pPr>
          </a:lstStyle>
          <a:p>
            <a:r>
              <a:rPr lang="en-GB" altLang="en-GB" noProof="1"/>
              <a:t>Klik om stijl te bewerken</a:t>
            </a:r>
          </a:p>
        </p:txBody>
      </p:sp>
      <p:sp>
        <p:nvSpPr>
          <p:cNvPr id="3" name="Picture Placeholder 2"/>
          <p:cNvSpPr>
            <a:spLocks noGrp="1"/>
          </p:cNvSpPr>
          <p:nvPr>
            <p:ph type="pic" idx="1"/>
          </p:nvPr>
        </p:nvSpPr>
        <p:spPr>
          <a:xfrm>
            <a:off x="1792288" y="1080000"/>
            <a:ext cx="5486400" cy="4114800"/>
          </a:xfrm>
          <a:prstGeom prst="rect">
            <a:avLst/>
          </a:prstGeom>
        </p:spPr>
        <p:txBody>
          <a:bodyPr lIns="0" tIns="0" rIns="0" bIns="0" numCol="1"/>
          <a:lstStyle>
            <a:lvl1pPr marL="0" indent="0">
              <a:buNone/>
              <a:defRPr sz="1950">
                <a:solidFill>
                  <a:schemeClr val="accent5"/>
                </a:solidFill>
                <a:latin typeface="Trebuchet MS" panose="020B0603020202020204" pitchFamily="34" charset="0"/>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pPr lvl="0"/>
            <a:r>
              <a:rPr lang="en-GB" altLang="en-GB" noProof="1"/>
              <a:t>Klik op het pictogram als u een afbeelding wilt toevoegen</a:t>
            </a:r>
          </a:p>
        </p:txBody>
      </p:sp>
      <p:sp>
        <p:nvSpPr>
          <p:cNvPr id="4" name="Text Placeholder 3"/>
          <p:cNvSpPr>
            <a:spLocks noGrp="1"/>
          </p:cNvSpPr>
          <p:nvPr>
            <p:ph type="body" sz="half" idx="2"/>
          </p:nvPr>
        </p:nvSpPr>
        <p:spPr>
          <a:xfrm>
            <a:off x="1792288" y="5728538"/>
            <a:ext cx="5486400" cy="271462"/>
          </a:xfrm>
          <a:prstGeom prst="rect">
            <a:avLst/>
          </a:prstGeom>
        </p:spPr>
        <p:txBody>
          <a:bodyPr lIns="0" tIns="0" rIns="0" bIns="0" numCol="1"/>
          <a:lstStyle>
            <a:lvl1pPr marL="0" indent="0">
              <a:buNone/>
              <a:defRPr sz="975">
                <a:solidFill>
                  <a:schemeClr val="accent5"/>
                </a:solidFill>
                <a:latin typeface="Trebuchet MS" panose="020B0603020202020204" pitchFamily="34" charset="0"/>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GB" altLang="en-GB" noProof="1"/>
              <a:t>Tekststijl van het model bewerken</a:t>
            </a:r>
          </a:p>
        </p:txBody>
      </p:sp>
    </p:spTree>
    <p:extLst>
      <p:ext uri="{BB962C8B-B14F-4D97-AF65-F5344CB8AC3E}">
        <p14:creationId xmlns:p14="http://schemas.microsoft.com/office/powerpoint/2010/main" val="92600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numCol="1"/>
          <a:lstStyle/>
          <a:p>
            <a:r>
              <a:rPr lang="en-GB" altLang="en-GB" dirty="0"/>
              <a:t>2019-04-03</a:t>
            </a:r>
          </a:p>
        </p:txBody>
      </p:sp>
      <p:sp>
        <p:nvSpPr>
          <p:cNvPr id="5" name="Footer Placeholder 4"/>
          <p:cNvSpPr>
            <a:spLocks noGrp="1"/>
          </p:cNvSpPr>
          <p:nvPr>
            <p:ph type="ftr" sz="quarter" idx="11"/>
          </p:nvPr>
        </p:nvSpPr>
        <p:spPr/>
        <p:txBody>
          <a:bodyPr numCol="1"/>
          <a:lstStyle/>
          <a:p>
            <a:r>
              <a:rPr lang="it-IT" altLang="it-IT"/>
              <a:t>www.rd-alliance.org -  @resdatall</a:t>
            </a:r>
          </a:p>
        </p:txBody>
      </p:sp>
      <p:sp>
        <p:nvSpPr>
          <p:cNvPr id="6" name="Slide Number Placeholder 5"/>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500387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0" y="3507864"/>
            <a:ext cx="9144000" cy="276997"/>
          </a:xfrm>
          <a:prstGeom prst="rect">
            <a:avLst/>
          </a:prstGeom>
          <a:solidFill>
            <a:srgbClr val="09407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marL="0" marR="0" indent="0" algn="l" defTabSz="685800" rtl="0" latinLnBrk="1"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5100"/>
              </a:solidFill>
              <a:effectLst/>
              <a:uFillTx/>
              <a:latin typeface="Calibri"/>
              <a:ea typeface="Calibri"/>
              <a:cs typeface="Calibri"/>
              <a:sym typeface="Calibri"/>
            </a:endParaRPr>
          </a:p>
        </p:txBody>
      </p:sp>
      <p:pic>
        <p:nvPicPr>
          <p:cNvPr id="7" name="Picture 6" descr="Screenshot 2017-01-29 15.56.38.png"/>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8" name="Shape 48"/>
          <p:cNvSpPr>
            <a:spLocks noGrp="1"/>
          </p:cNvSpPr>
          <p:nvPr>
            <p:ph type="title"/>
          </p:nvPr>
        </p:nvSpPr>
        <p:spPr>
          <a:xfrm>
            <a:off x="763201" y="2626250"/>
            <a:ext cx="7704001" cy="1368002"/>
          </a:xfrm>
          <a:prstGeom prst="rect">
            <a:avLst/>
          </a:prstGeom>
        </p:spPr>
        <p:txBody>
          <a:bodyPr numCol="1">
            <a:noAutofit/>
          </a:bodyPr>
          <a:lstStyle>
            <a:lvl1pPr algn="l">
              <a:lnSpc>
                <a:spcPts val="2625"/>
              </a:lnSpc>
              <a:defRPr sz="1875" b="1" cap="all">
                <a:solidFill>
                  <a:srgbClr val="FFFFFF"/>
                </a:solidFill>
                <a:latin typeface="Century Gothic"/>
                <a:ea typeface="Century Gothic"/>
                <a:cs typeface="Century Gothic"/>
                <a:sym typeface="Century Gothic"/>
              </a:defRPr>
            </a:lvl1pPr>
          </a:lstStyle>
          <a:p>
            <a:pPr lvl="0">
              <a:defRPr sz="1800" b="0" cap="none">
                <a:solidFill>
                  <a:srgbClr val="000000"/>
                </a:solidFill>
              </a:defRPr>
            </a:pPr>
            <a:r>
              <a:rPr sz="1875" b="1" cap="all" dirty="0">
                <a:solidFill>
                  <a:srgbClr val="FFFFFF"/>
                </a:solidFill>
              </a:rPr>
              <a:t>Title Text</a:t>
            </a:r>
          </a:p>
        </p:txBody>
      </p:sp>
      <p:pic>
        <p:nvPicPr>
          <p:cNvPr id="3" name="Picture 2" descr="GOFAIR_logo.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9547" y="491396"/>
            <a:ext cx="4289261" cy="1205536"/>
          </a:xfrm>
          <a:prstGeom prst="rect">
            <a:avLst/>
          </a:prstGeom>
        </p:spPr>
      </p:pic>
    </p:spTree>
    <p:extLst>
      <p:ext uri="{BB962C8B-B14F-4D97-AF65-F5344CB8AC3E}">
        <p14:creationId xmlns:p14="http://schemas.microsoft.com/office/powerpoint/2010/main" val="781263534"/>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06185D11-3410-420F-ACF9-CFEAA9FA4D96}"/>
              </a:ext>
            </a:extLst>
          </p:cNvPr>
          <p:cNvSpPr/>
          <p:nvPr userDrawn="1"/>
        </p:nvSpPr>
        <p:spPr>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Times" pitchFamily="18" charset="0"/>
            </a:endParaRPr>
          </a:p>
        </p:txBody>
      </p:sp>
      <p:pic>
        <p:nvPicPr>
          <p:cNvPr id="4" name="Afbeelding 3">
            <a:extLst>
              <a:ext uri="{FF2B5EF4-FFF2-40B4-BE49-F238E27FC236}">
                <a16:creationId xmlns:a16="http://schemas.microsoft.com/office/drawing/2014/main" xmlns="" id="{753FFC4A-3477-4454-AEF2-B1323027B5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52999" cy="6870829"/>
          </a:xfrm>
          <a:prstGeom prst="rect">
            <a:avLst/>
          </a:prstGeom>
        </p:spPr>
      </p:pic>
      <p:sp>
        <p:nvSpPr>
          <p:cNvPr id="5" name="Rectangle 74"/>
          <p:cNvSpPr>
            <a:spLocks noChangeArrowheads="1"/>
          </p:cNvSpPr>
          <p:nvPr/>
        </p:nvSpPr>
        <p:spPr>
          <a:xfrm>
            <a:off x="5241930" y="-23813"/>
            <a:ext cx="184731" cy="369332"/>
          </a:xfrm>
          <a:prstGeom prst="rect">
            <a:avLst/>
          </a:prstGeom>
          <a:noFill/>
          <a:ln w="9525">
            <a:noFill/>
            <a:miter lim="800000"/>
            <a:headEnd/>
            <a:tailEnd/>
          </a:ln>
          <a:effectLst/>
        </p:spPr>
        <p:txBody>
          <a:bodyPr wrap="none" numCol="1">
            <a:spAutoFit/>
          </a:bodyPr>
          <a:lstStyle/>
          <a:p>
            <a:pPr>
              <a:defRPr/>
            </a:pPr>
            <a:endParaRPr lang="en-GB" altLang="en-GB" sz="1800" dirty="0">
              <a:latin typeface="Trebuchet MS" panose="020B0603020202020204" pitchFamily="34" charset="0"/>
            </a:endParaRPr>
          </a:p>
        </p:txBody>
      </p:sp>
      <p:sp>
        <p:nvSpPr>
          <p:cNvPr id="8259" name="Rectangle 67"/>
          <p:cNvSpPr>
            <a:spLocks noGrp="1" noChangeArrowheads="1"/>
          </p:cNvSpPr>
          <p:nvPr>
            <p:ph type="ctrTitle" sz="quarter" hasCustomPrompt="1"/>
          </p:nvPr>
        </p:nvSpPr>
        <p:spPr>
          <a:xfrm>
            <a:off x="720000" y="2959057"/>
            <a:ext cx="7704000" cy="461665"/>
          </a:xfrm>
          <a:prstGeom prst="rect">
            <a:avLst/>
          </a:prstGeom>
          <a:noFill/>
          <a:ln>
            <a:noFill/>
          </a:ln>
        </p:spPr>
        <p:txBody>
          <a:bodyPr lIns="0" tIns="0" rIns="0" bIns="0" numCol="1" anchor="b" anchorCtr="0">
            <a:spAutoFit/>
          </a:bodyPr>
          <a:lstStyle>
            <a:lvl1pPr algn="l">
              <a:lnSpc>
                <a:spcPct val="100000"/>
              </a:lnSpc>
              <a:defRPr sz="3000" b="1" cap="all" baseline="0">
                <a:solidFill>
                  <a:schemeClr val="bg1"/>
                </a:solidFill>
                <a:latin typeface="+mj-lt"/>
              </a:defRPr>
            </a:lvl1pPr>
          </a:lstStyle>
          <a:p>
            <a:pPr lvl="0"/>
            <a:r>
              <a:rPr lang="en-GB" altLang="en-GB" noProof="1"/>
              <a:t>KLIK OM STIJL TE BEWERKEN</a:t>
            </a:r>
          </a:p>
        </p:txBody>
      </p:sp>
      <p:sp>
        <p:nvSpPr>
          <p:cNvPr id="10" name="Text Placeholder 9"/>
          <p:cNvSpPr>
            <a:spLocks noGrp="1"/>
          </p:cNvSpPr>
          <p:nvPr>
            <p:ph type="body" sz="quarter" idx="10"/>
          </p:nvPr>
        </p:nvSpPr>
        <p:spPr>
          <a:xfrm>
            <a:off x="720000" y="3458753"/>
            <a:ext cx="7704000" cy="1207235"/>
          </a:xfrm>
          <a:prstGeom prst="rect">
            <a:avLst/>
          </a:prstGeom>
          <a:noFill/>
          <a:ln>
            <a:noFill/>
          </a:ln>
        </p:spPr>
        <p:txBody>
          <a:bodyPr wrap="square" lIns="0" tIns="72000" rIns="0" bIns="72000" numCol="1">
            <a:spAutoFit/>
          </a:bodyPr>
          <a:lstStyle>
            <a:lvl1pPr algn="l">
              <a:buNone/>
              <a:defRPr sz="1500" baseline="0">
                <a:solidFill>
                  <a:schemeClr val="bg1"/>
                </a:solidFill>
                <a:latin typeface="+mj-lt"/>
              </a:defRPr>
            </a:lvl1pPr>
            <a:lvl2pPr algn="l">
              <a:buNone/>
              <a:defRPr sz="1125" baseline="0">
                <a:solidFill>
                  <a:schemeClr val="bg1"/>
                </a:solidFill>
                <a:latin typeface="+mj-lt"/>
              </a:defRPr>
            </a:lvl2pPr>
            <a:lvl3pPr algn="l">
              <a:buNone/>
              <a:defRPr sz="1125" baseline="0">
                <a:solidFill>
                  <a:schemeClr val="bg1"/>
                </a:solidFill>
                <a:latin typeface="+mj-lt"/>
              </a:defRPr>
            </a:lvl3pPr>
            <a:lvl4pPr algn="l">
              <a:buNone/>
              <a:defRPr sz="1125" baseline="0">
                <a:solidFill>
                  <a:schemeClr val="bg1"/>
                </a:solidFill>
                <a:latin typeface="+mj-lt"/>
              </a:defRPr>
            </a:lvl4pPr>
            <a:lvl5pPr algn="l">
              <a:buNone/>
              <a:defRPr sz="1125" baseline="0">
                <a:solidFill>
                  <a:schemeClr val="bg1"/>
                </a:solidFill>
                <a:latin typeface="+mj-lt"/>
              </a:defRPr>
            </a:lvl5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12" name="Rectangle 74">
            <a:extLst>
              <a:ext uri="{FF2B5EF4-FFF2-40B4-BE49-F238E27FC236}">
                <a16:creationId xmlns:a16="http://schemas.microsoft.com/office/drawing/2014/main" xmlns="" id="{F9660C1D-620C-4ECF-BE8E-AE577088C158}"/>
              </a:ext>
            </a:extLst>
          </p:cNvPr>
          <p:cNvSpPr>
            <a:spLocks noChangeArrowheads="1"/>
          </p:cNvSpPr>
          <p:nvPr userDrawn="1"/>
        </p:nvSpPr>
        <p:spPr>
          <a:xfrm>
            <a:off x="5241930" y="-23813"/>
            <a:ext cx="184731" cy="369332"/>
          </a:xfrm>
          <a:prstGeom prst="rect">
            <a:avLst/>
          </a:prstGeom>
          <a:noFill/>
          <a:ln w="9525">
            <a:noFill/>
            <a:miter lim="800000"/>
            <a:headEnd/>
            <a:tailEnd/>
          </a:ln>
          <a:effectLst/>
        </p:spPr>
        <p:txBody>
          <a:bodyPr wrap="none" numCol="1">
            <a:spAutoFit/>
          </a:bodyPr>
          <a:lstStyle/>
          <a:p>
            <a:pPr>
              <a:defRPr/>
            </a:pPr>
            <a:endParaRPr lang="en-GB" altLang="en-GB" sz="1800" dirty="0">
              <a:latin typeface="Trebuchet MS" panose="020B0603020202020204" pitchFamily="34" charset="0"/>
            </a:endParaRPr>
          </a:p>
        </p:txBody>
      </p:sp>
      <p:sp>
        <p:nvSpPr>
          <p:cNvPr id="22" name="Text Placeholder 9">
            <a:extLst>
              <a:ext uri="{FF2B5EF4-FFF2-40B4-BE49-F238E27FC236}">
                <a16:creationId xmlns:a16="http://schemas.microsoft.com/office/drawing/2014/main" xmlns="" id="{FE67375B-321C-408B-AF07-DB663369BF8B}"/>
              </a:ext>
            </a:extLst>
          </p:cNvPr>
          <p:cNvSpPr>
            <a:spLocks noGrp="1"/>
          </p:cNvSpPr>
          <p:nvPr>
            <p:ph type="body" sz="quarter" idx="11"/>
          </p:nvPr>
        </p:nvSpPr>
        <p:spPr>
          <a:xfrm>
            <a:off x="704850" y="5181600"/>
            <a:ext cx="7719150" cy="1149527"/>
          </a:xfrm>
          <a:prstGeom prst="rect">
            <a:avLst/>
          </a:prstGeom>
          <a:noFill/>
          <a:ln>
            <a:noFill/>
          </a:ln>
        </p:spPr>
        <p:txBody>
          <a:bodyPr wrap="square" lIns="0" tIns="72000" rIns="0" bIns="72000" numCol="1">
            <a:spAutoFit/>
          </a:bodyPr>
          <a:lstStyle>
            <a:lvl1pPr algn="r">
              <a:buNone/>
              <a:defRPr sz="1125" baseline="0">
                <a:solidFill>
                  <a:schemeClr val="accent1"/>
                </a:solidFill>
                <a:latin typeface="+mj-lt"/>
              </a:defRPr>
            </a:lvl1pPr>
            <a:lvl2pPr algn="r">
              <a:buNone/>
              <a:defRPr sz="1125" baseline="0">
                <a:solidFill>
                  <a:schemeClr val="accent1"/>
                </a:solidFill>
                <a:latin typeface="+mj-lt"/>
              </a:defRPr>
            </a:lvl2pPr>
            <a:lvl3pPr algn="r">
              <a:buNone/>
              <a:defRPr sz="1125" baseline="0">
                <a:solidFill>
                  <a:schemeClr val="accent1"/>
                </a:solidFill>
                <a:latin typeface="+mj-lt"/>
              </a:defRPr>
            </a:lvl3pPr>
            <a:lvl4pPr algn="r">
              <a:buNone/>
              <a:defRPr sz="1125" baseline="0">
                <a:solidFill>
                  <a:schemeClr val="accent1"/>
                </a:solidFill>
                <a:latin typeface="+mj-lt"/>
              </a:defRPr>
            </a:lvl4pPr>
            <a:lvl5pPr algn="r">
              <a:buNone/>
              <a:defRPr sz="1125" baseline="0">
                <a:solidFill>
                  <a:schemeClr val="accent1"/>
                </a:solidFill>
                <a:latin typeface="+mj-lt"/>
              </a:defRPr>
            </a:lvl5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Tree>
    <p:extLst>
      <p:ext uri="{BB962C8B-B14F-4D97-AF65-F5344CB8AC3E}">
        <p14:creationId xmlns:p14="http://schemas.microsoft.com/office/powerpoint/2010/main" val="3411578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0001" y="1066800"/>
            <a:ext cx="3955800" cy="5090550"/>
          </a:xfrm>
          <a:prstGeom prst="rect">
            <a:avLst/>
          </a:prstGeom>
        </p:spPr>
        <p:txBody>
          <a:bodyPr lIns="0" tIns="0" rIns="0" bIns="0" numCol="1"/>
          <a:lstStyle>
            <a:lvl1pPr>
              <a:buClr>
                <a:schemeClr val="accent5"/>
              </a:buClr>
              <a:defRPr sz="1500">
                <a:solidFill>
                  <a:schemeClr val="accent5"/>
                </a:solidFill>
                <a:latin typeface="Trebuchet MS" panose="020B0603020202020204" pitchFamily="34" charset="0"/>
              </a:defRPr>
            </a:lvl1pPr>
            <a:lvl2pPr>
              <a:buClr>
                <a:schemeClr val="accent5"/>
              </a:buClr>
              <a:defRPr sz="1500" b="0">
                <a:solidFill>
                  <a:schemeClr val="accent5"/>
                </a:solidFill>
                <a:latin typeface="Trebuchet MS" panose="020B0603020202020204" pitchFamily="34" charset="0"/>
              </a:defRPr>
            </a:lvl2pPr>
            <a:lvl3pPr>
              <a:buClr>
                <a:schemeClr val="accent5"/>
              </a:buClr>
              <a:defRPr sz="1500" b="0">
                <a:solidFill>
                  <a:schemeClr val="accent5"/>
                </a:solidFill>
                <a:latin typeface="Trebuchet MS" panose="020B0603020202020204" pitchFamily="34" charset="0"/>
              </a:defRPr>
            </a:lvl3pPr>
            <a:lvl4pPr>
              <a:buClr>
                <a:schemeClr val="accent5"/>
              </a:buClr>
              <a:defRPr sz="1350">
                <a:solidFill>
                  <a:schemeClr val="accent5"/>
                </a:solidFill>
                <a:latin typeface="Trebuchet MS" panose="020B0603020202020204" pitchFamily="34" charset="0"/>
              </a:defRPr>
            </a:lvl4pPr>
            <a:lvl5pPr>
              <a:buClr>
                <a:schemeClr val="accent5"/>
              </a:buClr>
              <a:defRPr sz="1350">
                <a:solidFill>
                  <a:schemeClr val="accent5"/>
                </a:solidFill>
                <a:latin typeface="Trebuchet MS" panose="020B0603020202020204" pitchFamily="34" charset="0"/>
              </a:defRPr>
            </a:lvl5pPr>
            <a:lvl6pPr>
              <a:defRPr sz="1350"/>
            </a:lvl6pPr>
            <a:lvl7pPr>
              <a:defRPr sz="1350"/>
            </a:lvl7pPr>
            <a:lvl8pPr>
              <a:defRPr sz="1350"/>
            </a:lvl8pPr>
            <a:lvl9pPr>
              <a:defRPr sz="1350"/>
            </a:lvl9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4" name="Content Placeholder 3"/>
          <p:cNvSpPr>
            <a:spLocks noGrp="1"/>
          </p:cNvSpPr>
          <p:nvPr>
            <p:ph sz="half" idx="2"/>
          </p:nvPr>
        </p:nvSpPr>
        <p:spPr>
          <a:xfrm>
            <a:off x="4649788" y="1066800"/>
            <a:ext cx="3960812" cy="5090550"/>
          </a:xfrm>
          <a:prstGeom prst="rect">
            <a:avLst/>
          </a:prstGeom>
        </p:spPr>
        <p:txBody>
          <a:bodyPr lIns="0" tIns="0" rIns="0" bIns="0" numCol="1"/>
          <a:lstStyle>
            <a:lvl1pPr>
              <a:buClr>
                <a:schemeClr val="accent5"/>
              </a:buClr>
              <a:defRPr sz="1500">
                <a:solidFill>
                  <a:schemeClr val="accent5"/>
                </a:solidFill>
                <a:latin typeface="Trebuchet MS" panose="020B0603020202020204" pitchFamily="34" charset="0"/>
              </a:defRPr>
            </a:lvl1pPr>
            <a:lvl2pPr>
              <a:buClr>
                <a:schemeClr val="accent5"/>
              </a:buClr>
              <a:defRPr sz="1500" b="0">
                <a:solidFill>
                  <a:schemeClr val="accent5"/>
                </a:solidFill>
                <a:latin typeface="Trebuchet MS" panose="020B0603020202020204" pitchFamily="34" charset="0"/>
              </a:defRPr>
            </a:lvl2pPr>
            <a:lvl3pPr>
              <a:buClr>
                <a:schemeClr val="accent5"/>
              </a:buClr>
              <a:defRPr sz="1500" b="0">
                <a:solidFill>
                  <a:schemeClr val="accent5"/>
                </a:solidFill>
                <a:latin typeface="Trebuchet MS" panose="020B0603020202020204" pitchFamily="34" charset="0"/>
              </a:defRPr>
            </a:lvl3pPr>
            <a:lvl4pPr>
              <a:buClr>
                <a:schemeClr val="accent5"/>
              </a:buClr>
              <a:defRPr sz="1350">
                <a:solidFill>
                  <a:schemeClr val="accent5"/>
                </a:solidFill>
                <a:latin typeface="Trebuchet MS" panose="020B0603020202020204" pitchFamily="34" charset="0"/>
              </a:defRPr>
            </a:lvl4pPr>
            <a:lvl5pPr>
              <a:buClr>
                <a:schemeClr val="accent5"/>
              </a:buClr>
              <a:defRPr sz="1350">
                <a:solidFill>
                  <a:schemeClr val="accent5"/>
                </a:solidFill>
                <a:latin typeface="Trebuchet MS" panose="020B0603020202020204" pitchFamily="34" charset="0"/>
              </a:defRPr>
            </a:lvl5pPr>
            <a:lvl6pPr>
              <a:defRPr sz="1350"/>
            </a:lvl6pPr>
            <a:lvl7pPr>
              <a:defRPr sz="1350"/>
            </a:lvl7pPr>
            <a:lvl8pPr>
              <a:defRPr sz="1350"/>
            </a:lvl8pPr>
            <a:lvl9pPr>
              <a:defRPr sz="1350"/>
            </a:lvl9pPr>
          </a:lstStyle>
          <a:p>
            <a:pPr lvl="0"/>
            <a:r>
              <a:rPr lang="nl-NL" altLang="nl-NL" noProof="0" dirty="0"/>
              <a:t>Tekststijl van het model bewerken</a:t>
            </a:r>
          </a:p>
          <a:p>
            <a:pPr lvl="1"/>
            <a:r>
              <a:rPr lang="nl-NL" altLang="nl-NL" noProof="0" dirty="0"/>
              <a:t>Tweede niveau</a:t>
            </a:r>
          </a:p>
          <a:p>
            <a:pPr lvl="2"/>
            <a:r>
              <a:rPr lang="nl-NL" altLang="nl-NL" noProof="0" dirty="0"/>
              <a:t>Derde niveau</a:t>
            </a:r>
          </a:p>
          <a:p>
            <a:pPr lvl="3"/>
            <a:r>
              <a:rPr lang="nl-NL" altLang="nl-NL" noProof="0" dirty="0"/>
              <a:t>Vierde niveau</a:t>
            </a:r>
          </a:p>
          <a:p>
            <a:pPr lvl="4"/>
            <a:r>
              <a:rPr lang="nl-NL" altLang="nl-NL" noProof="0" dirty="0"/>
              <a:t>Vijfde niveau</a:t>
            </a:r>
          </a:p>
        </p:txBody>
      </p:sp>
      <p:sp>
        <p:nvSpPr>
          <p:cNvPr id="6" name="Title 1">
            <a:extLst>
              <a:ext uri="{FF2B5EF4-FFF2-40B4-BE49-F238E27FC236}">
                <a16:creationId xmlns:a16="http://schemas.microsoft.com/office/drawing/2014/main" xmlns="" id="{4FF20332-4B4A-4B37-9E38-193E0A345116}"/>
              </a:ext>
            </a:extLst>
          </p:cNvPr>
          <p:cNvSpPr>
            <a:spLocks noGrp="1"/>
          </p:cNvSpPr>
          <p:nvPr>
            <p:ph type="title" hasCustomPrompt="1"/>
          </p:nvPr>
        </p:nvSpPr>
        <p:spPr>
          <a:xfrm>
            <a:off x="540000" y="336323"/>
            <a:ext cx="8064000" cy="323165"/>
          </a:xfrm>
          <a:prstGeom prst="rect">
            <a:avLst/>
          </a:prstGeom>
        </p:spPr>
        <p:txBody>
          <a:bodyPr lIns="0" tIns="0" rIns="0" bIns="0" numCol="1" anchor="b" anchorCtr="0">
            <a:spAutoFit/>
          </a:bodyPr>
          <a:lstStyle>
            <a:lvl1pPr>
              <a:defRPr sz="2100" cap="all" baseline="0">
                <a:solidFill>
                  <a:srgbClr val="FFD479"/>
                </a:solidFill>
                <a:latin typeface="+mj-lt"/>
              </a:defRPr>
            </a:lvl1pPr>
          </a:lstStyle>
          <a:p>
            <a:r>
              <a:rPr lang="en-GB" altLang="en-GB" noProof="1"/>
              <a:t>KLIK OM STIJL TE BEWERKEN</a:t>
            </a:r>
          </a:p>
        </p:txBody>
      </p:sp>
    </p:spTree>
    <p:extLst>
      <p:ext uri="{BB962C8B-B14F-4D97-AF65-F5344CB8AC3E}">
        <p14:creationId xmlns:p14="http://schemas.microsoft.com/office/powerpoint/2010/main" val="3128596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000" y="1065600"/>
            <a:ext cx="3955800" cy="315912"/>
          </a:xfrm>
          <a:prstGeom prst="rect">
            <a:avLst/>
          </a:prstGeom>
        </p:spPr>
        <p:txBody>
          <a:bodyPr lIns="0" tIns="0" rIns="0" bIns="0" numCol="1" anchor="b"/>
          <a:lstStyle>
            <a:lvl1pPr marL="0" indent="0">
              <a:buNone/>
              <a:defRPr sz="1500" b="1">
                <a:solidFill>
                  <a:schemeClr val="accent5"/>
                </a:solidFill>
                <a:latin typeface="Trebuchet MS" panose="020B0603020202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GB" altLang="en-GB" noProof="1"/>
              <a:t>Tekststijl van het model bewerken</a:t>
            </a:r>
          </a:p>
        </p:txBody>
      </p:sp>
      <p:sp>
        <p:nvSpPr>
          <p:cNvPr id="4" name="Content Placeholder 3"/>
          <p:cNvSpPr>
            <a:spLocks noGrp="1"/>
          </p:cNvSpPr>
          <p:nvPr>
            <p:ph sz="half" idx="2"/>
          </p:nvPr>
        </p:nvSpPr>
        <p:spPr>
          <a:xfrm>
            <a:off x="540000" y="1600200"/>
            <a:ext cx="3955800" cy="4572000"/>
          </a:xfrm>
          <a:prstGeom prst="rect">
            <a:avLst/>
          </a:prstGeom>
        </p:spPr>
        <p:txBody>
          <a:bodyPr lIns="0" tIns="0" rIns="0" bIns="0" numCol="1"/>
          <a:lstStyle>
            <a:lvl1pPr>
              <a:buClr>
                <a:schemeClr val="accent5"/>
              </a:buClr>
              <a:defRPr sz="1500">
                <a:solidFill>
                  <a:schemeClr val="accent5"/>
                </a:solidFill>
                <a:latin typeface="Trebuchet MS" panose="020B0603020202020204" pitchFamily="34" charset="0"/>
              </a:defRPr>
            </a:lvl1pPr>
            <a:lvl2pPr>
              <a:buClr>
                <a:schemeClr val="accent5"/>
              </a:buClr>
              <a:defRPr sz="1500" b="0">
                <a:solidFill>
                  <a:schemeClr val="accent5"/>
                </a:solidFill>
                <a:latin typeface="Trebuchet MS" panose="020B0603020202020204" pitchFamily="34" charset="0"/>
              </a:defRPr>
            </a:lvl2pPr>
            <a:lvl3pPr>
              <a:buClr>
                <a:schemeClr val="accent5"/>
              </a:buClr>
              <a:defRPr sz="1350" b="0">
                <a:solidFill>
                  <a:schemeClr val="accent5"/>
                </a:solidFill>
                <a:latin typeface="Trebuchet MS" panose="020B0603020202020204" pitchFamily="34" charset="0"/>
              </a:defRPr>
            </a:lvl3pPr>
            <a:lvl4pPr>
              <a:buClr>
                <a:schemeClr val="accent5"/>
              </a:buClr>
              <a:defRPr sz="1200">
                <a:solidFill>
                  <a:schemeClr val="accent5"/>
                </a:solidFill>
                <a:latin typeface="Trebuchet MS" panose="020B0603020202020204" pitchFamily="34" charset="0"/>
              </a:defRPr>
            </a:lvl4pPr>
            <a:lvl5pPr>
              <a:buClr>
                <a:schemeClr val="accent5"/>
              </a:buClr>
              <a:defRPr sz="1200">
                <a:solidFill>
                  <a:schemeClr val="accent5"/>
                </a:solidFill>
                <a:latin typeface="Trebuchet MS" panose="020B0603020202020204" pitchFamily="34" charset="0"/>
              </a:defRPr>
            </a:lvl5pPr>
            <a:lvl6pPr>
              <a:defRPr sz="1200"/>
            </a:lvl6pPr>
            <a:lvl7pPr>
              <a:defRPr sz="1200"/>
            </a:lvl7pPr>
            <a:lvl8pPr>
              <a:defRPr sz="1200"/>
            </a:lvl8pPr>
            <a:lvl9pPr>
              <a:defRPr sz="1200"/>
            </a:lvl9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5" name="Text Placeholder 4"/>
          <p:cNvSpPr>
            <a:spLocks noGrp="1"/>
          </p:cNvSpPr>
          <p:nvPr>
            <p:ph type="body" sz="quarter" idx="3"/>
          </p:nvPr>
        </p:nvSpPr>
        <p:spPr>
          <a:xfrm>
            <a:off x="4695430" y="1065600"/>
            <a:ext cx="3915175" cy="315912"/>
          </a:xfrm>
          <a:prstGeom prst="rect">
            <a:avLst/>
          </a:prstGeom>
        </p:spPr>
        <p:txBody>
          <a:bodyPr lIns="0" tIns="0" rIns="0" bIns="0" numCol="1" anchor="b"/>
          <a:lstStyle>
            <a:lvl1pPr marL="0" indent="0">
              <a:buNone/>
              <a:defRPr sz="1500" b="1">
                <a:solidFill>
                  <a:schemeClr val="accent5"/>
                </a:solidFill>
                <a:latin typeface="Trebuchet MS" panose="020B0603020202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GB" altLang="en-GB" noProof="1"/>
              <a:t>Tekststijl van het model bewerken</a:t>
            </a:r>
          </a:p>
        </p:txBody>
      </p:sp>
      <p:sp>
        <p:nvSpPr>
          <p:cNvPr id="6" name="Content Placeholder 5"/>
          <p:cNvSpPr>
            <a:spLocks noGrp="1"/>
          </p:cNvSpPr>
          <p:nvPr>
            <p:ph sz="quarter" idx="4"/>
          </p:nvPr>
        </p:nvSpPr>
        <p:spPr>
          <a:xfrm>
            <a:off x="4695430" y="1600200"/>
            <a:ext cx="3915175" cy="4572000"/>
          </a:xfrm>
          <a:prstGeom prst="rect">
            <a:avLst/>
          </a:prstGeom>
        </p:spPr>
        <p:txBody>
          <a:bodyPr lIns="0" tIns="0" rIns="0" bIns="0" numCol="1"/>
          <a:lstStyle>
            <a:lvl1pPr>
              <a:buClr>
                <a:schemeClr val="accent5"/>
              </a:buClr>
              <a:defRPr sz="1500">
                <a:solidFill>
                  <a:schemeClr val="accent5"/>
                </a:solidFill>
                <a:latin typeface="Trebuchet MS" panose="020B0603020202020204" pitchFamily="34" charset="0"/>
              </a:defRPr>
            </a:lvl1pPr>
            <a:lvl2pPr>
              <a:buClr>
                <a:schemeClr val="accent5"/>
              </a:buClr>
              <a:defRPr sz="1500" b="0">
                <a:solidFill>
                  <a:schemeClr val="accent5"/>
                </a:solidFill>
                <a:latin typeface="Trebuchet MS" panose="020B0603020202020204" pitchFamily="34" charset="0"/>
              </a:defRPr>
            </a:lvl2pPr>
            <a:lvl3pPr>
              <a:buClr>
                <a:schemeClr val="accent5"/>
              </a:buClr>
              <a:defRPr sz="1350" b="0">
                <a:solidFill>
                  <a:schemeClr val="accent5"/>
                </a:solidFill>
                <a:latin typeface="Trebuchet MS" panose="020B0603020202020204" pitchFamily="34" charset="0"/>
              </a:defRPr>
            </a:lvl3pPr>
            <a:lvl4pPr>
              <a:buClr>
                <a:schemeClr val="accent5"/>
              </a:buClr>
              <a:defRPr sz="1200">
                <a:solidFill>
                  <a:schemeClr val="accent5"/>
                </a:solidFill>
                <a:latin typeface="Trebuchet MS" panose="020B0603020202020204" pitchFamily="34" charset="0"/>
              </a:defRPr>
            </a:lvl4pPr>
            <a:lvl5pPr>
              <a:buClr>
                <a:schemeClr val="accent5"/>
              </a:buClr>
              <a:defRPr sz="1200">
                <a:solidFill>
                  <a:schemeClr val="accent5"/>
                </a:solidFill>
                <a:latin typeface="Trebuchet MS" panose="020B0603020202020204" pitchFamily="34" charset="0"/>
              </a:defRPr>
            </a:lvl5pPr>
            <a:lvl6pPr>
              <a:defRPr sz="1200"/>
            </a:lvl6pPr>
            <a:lvl7pPr>
              <a:defRPr sz="1200"/>
            </a:lvl7pPr>
            <a:lvl8pPr>
              <a:defRPr sz="1200"/>
            </a:lvl8pPr>
            <a:lvl9pPr>
              <a:defRPr sz="1200"/>
            </a:lvl9pPr>
          </a:lstStyle>
          <a:p>
            <a:pPr lvl="0"/>
            <a:r>
              <a:rPr lang="en-GB" altLang="en-GB" noProof="1"/>
              <a:t>Tekststijl van het model bewerken</a:t>
            </a:r>
          </a:p>
          <a:p>
            <a:pPr lvl="1"/>
            <a:r>
              <a:rPr lang="en-GB" altLang="en-GB" noProof="1"/>
              <a:t>Tweede niveau</a:t>
            </a:r>
          </a:p>
          <a:p>
            <a:pPr lvl="2"/>
            <a:r>
              <a:rPr lang="en-GB" altLang="en-GB" noProof="1"/>
              <a:t>Derde niveau</a:t>
            </a:r>
          </a:p>
          <a:p>
            <a:pPr lvl="3"/>
            <a:r>
              <a:rPr lang="en-GB" altLang="en-GB" noProof="1"/>
              <a:t>Vierde niveau</a:t>
            </a:r>
          </a:p>
          <a:p>
            <a:pPr lvl="4"/>
            <a:r>
              <a:rPr lang="en-GB" altLang="en-GB" noProof="1"/>
              <a:t>Vijfde niveau</a:t>
            </a:r>
          </a:p>
        </p:txBody>
      </p:sp>
      <p:sp>
        <p:nvSpPr>
          <p:cNvPr id="7" name="Title 1">
            <a:extLst>
              <a:ext uri="{FF2B5EF4-FFF2-40B4-BE49-F238E27FC236}">
                <a16:creationId xmlns:a16="http://schemas.microsoft.com/office/drawing/2014/main" xmlns="" id="{6DB593AA-B6CE-4CF9-B479-B58186FE8BEF}"/>
              </a:ext>
            </a:extLst>
          </p:cNvPr>
          <p:cNvSpPr txBox="1">
            <a:spLocks/>
          </p:cNvSpPr>
          <p:nvPr userDrawn="1"/>
        </p:nvSpPr>
        <p:spPr>
          <a:xfrm>
            <a:off x="540000" y="336322"/>
            <a:ext cx="8064000" cy="323165"/>
          </a:xfrm>
          <a:prstGeom prst="rect">
            <a:avLst/>
          </a:prstGeom>
        </p:spPr>
        <p:txBody>
          <a:bodyPr lIns="0" tIns="0" rIns="0" bIns="0" numCol="1" anchor="b" anchorCtr="0">
            <a:spAutoFit/>
          </a:bodyPr>
          <a:lstStyle>
            <a:lvl1pPr algn="l" rtl="0" eaLnBrk="1" fontAlgn="base" hangingPunct="1">
              <a:spcBef>
                <a:spcPct val="0"/>
              </a:spcBef>
              <a:spcAft>
                <a:spcPct val="0"/>
              </a:spcAft>
              <a:defRPr sz="2800" b="1" cap="all" baseline="0">
                <a:solidFill>
                  <a:schemeClr val="bg1"/>
                </a:solidFill>
                <a:latin typeface="+mj-lt"/>
                <a:ea typeface="+mj-ea"/>
                <a:cs typeface="+mj-cs"/>
              </a:defRPr>
            </a:lvl1pPr>
            <a:lvl2pPr algn="l" rtl="0" eaLnBrk="1" fontAlgn="base" hangingPunct="1">
              <a:spcBef>
                <a:spcPct val="0"/>
              </a:spcBef>
              <a:spcAft>
                <a:spcPct val="0"/>
              </a:spcAft>
              <a:defRPr sz="2500" b="1">
                <a:solidFill>
                  <a:srgbClr val="005A83"/>
                </a:solidFill>
                <a:latin typeface="Asap" pitchFamily="2" charset="0"/>
              </a:defRPr>
            </a:lvl2pPr>
            <a:lvl3pPr algn="l" rtl="0" eaLnBrk="1" fontAlgn="base" hangingPunct="1">
              <a:spcBef>
                <a:spcPct val="0"/>
              </a:spcBef>
              <a:spcAft>
                <a:spcPct val="0"/>
              </a:spcAft>
              <a:defRPr sz="2500" b="1">
                <a:solidFill>
                  <a:srgbClr val="005A83"/>
                </a:solidFill>
                <a:latin typeface="Asap" pitchFamily="2" charset="0"/>
              </a:defRPr>
            </a:lvl3pPr>
            <a:lvl4pPr algn="l" rtl="0" eaLnBrk="1" fontAlgn="base" hangingPunct="1">
              <a:spcBef>
                <a:spcPct val="0"/>
              </a:spcBef>
              <a:spcAft>
                <a:spcPct val="0"/>
              </a:spcAft>
              <a:defRPr sz="2500" b="1">
                <a:solidFill>
                  <a:srgbClr val="005A83"/>
                </a:solidFill>
                <a:latin typeface="Asap" pitchFamily="2" charset="0"/>
              </a:defRPr>
            </a:lvl4pPr>
            <a:lvl5pPr algn="l" rtl="0" eaLnBrk="1" fontAlgn="base" hangingPunct="1">
              <a:spcBef>
                <a:spcPct val="0"/>
              </a:spcBef>
              <a:spcAft>
                <a:spcPct val="0"/>
              </a:spcAft>
              <a:defRPr sz="2500" b="1">
                <a:solidFill>
                  <a:srgbClr val="005A83"/>
                </a:solidFill>
                <a:latin typeface="Asap" pitchFamily="2" charset="0"/>
              </a:defRPr>
            </a:lvl5pPr>
            <a:lvl6pPr marL="457178" algn="l" rtl="0" eaLnBrk="1" fontAlgn="base" hangingPunct="1">
              <a:spcBef>
                <a:spcPct val="0"/>
              </a:spcBef>
              <a:spcAft>
                <a:spcPct val="0"/>
              </a:spcAft>
              <a:defRPr sz="3300">
                <a:solidFill>
                  <a:srgbClr val="791F6D"/>
                </a:solidFill>
                <a:latin typeface="Trebuchet MS" pitchFamily="34" charset="0"/>
              </a:defRPr>
            </a:lvl6pPr>
            <a:lvl7pPr marL="914354" algn="l" rtl="0" eaLnBrk="1" fontAlgn="base" hangingPunct="1">
              <a:spcBef>
                <a:spcPct val="0"/>
              </a:spcBef>
              <a:spcAft>
                <a:spcPct val="0"/>
              </a:spcAft>
              <a:defRPr sz="3300">
                <a:solidFill>
                  <a:srgbClr val="791F6D"/>
                </a:solidFill>
                <a:latin typeface="Trebuchet MS" pitchFamily="34" charset="0"/>
              </a:defRPr>
            </a:lvl7pPr>
            <a:lvl8pPr marL="1371532" algn="l" rtl="0" eaLnBrk="1" fontAlgn="base" hangingPunct="1">
              <a:spcBef>
                <a:spcPct val="0"/>
              </a:spcBef>
              <a:spcAft>
                <a:spcPct val="0"/>
              </a:spcAft>
              <a:defRPr sz="3300">
                <a:solidFill>
                  <a:srgbClr val="791F6D"/>
                </a:solidFill>
                <a:latin typeface="Trebuchet MS" pitchFamily="34" charset="0"/>
              </a:defRPr>
            </a:lvl8pPr>
            <a:lvl9pPr marL="1828709" algn="l" rtl="0" eaLnBrk="1" fontAlgn="base" hangingPunct="1">
              <a:spcBef>
                <a:spcPct val="0"/>
              </a:spcBef>
              <a:spcAft>
                <a:spcPct val="0"/>
              </a:spcAft>
              <a:defRPr sz="3300">
                <a:solidFill>
                  <a:srgbClr val="791F6D"/>
                </a:solidFill>
                <a:latin typeface="Trebuchet MS" pitchFamily="34" charset="0"/>
              </a:defRPr>
            </a:lvl9pPr>
          </a:lstStyle>
          <a:p>
            <a:r>
              <a:rPr lang="en-GB" altLang="en-GB" sz="2100" kern="0" noProof="1">
                <a:solidFill>
                  <a:srgbClr val="FFD479"/>
                </a:solidFill>
              </a:rPr>
              <a:t>KLIK OM STIJL TE BEWERKEN</a:t>
            </a:r>
          </a:p>
        </p:txBody>
      </p:sp>
    </p:spTree>
    <p:extLst>
      <p:ext uri="{BB962C8B-B14F-4D97-AF65-F5344CB8AC3E}">
        <p14:creationId xmlns:p14="http://schemas.microsoft.com/office/powerpoint/2010/main" val="4031992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Rectangle 3"/>
          <p:cNvSpPr/>
          <p:nvPr userDrawn="1"/>
        </p:nvSpPr>
        <p:spPr>
          <a:xfrm>
            <a:off x="0" y="3507864"/>
            <a:ext cx="9144000" cy="276997"/>
          </a:xfrm>
          <a:prstGeom prst="rect">
            <a:avLst/>
          </a:prstGeom>
          <a:solidFill>
            <a:srgbClr val="094072"/>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marL="0" marR="0" indent="0" algn="l" defTabSz="685800" rtl="0" latinLnBrk="1"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rgbClr val="005100"/>
              </a:solidFill>
              <a:effectLst/>
              <a:uFillTx/>
              <a:latin typeface="Calibri"/>
              <a:ea typeface="Calibri"/>
              <a:cs typeface="Calibri"/>
              <a:sym typeface="Calibri"/>
            </a:endParaRPr>
          </a:p>
        </p:txBody>
      </p:sp>
      <p:pic>
        <p:nvPicPr>
          <p:cNvPr id="7" name="Picture 6" descr="Screenshot 2017-01-29 15.56.38.png"/>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8" name="Shape 48"/>
          <p:cNvSpPr>
            <a:spLocks noGrp="1"/>
          </p:cNvSpPr>
          <p:nvPr>
            <p:ph type="title"/>
          </p:nvPr>
        </p:nvSpPr>
        <p:spPr>
          <a:xfrm>
            <a:off x="763201" y="2626250"/>
            <a:ext cx="7704001" cy="1368002"/>
          </a:xfrm>
          <a:prstGeom prst="rect">
            <a:avLst/>
          </a:prstGeom>
        </p:spPr>
        <p:txBody>
          <a:bodyPr numCol="1">
            <a:noAutofit/>
          </a:bodyPr>
          <a:lstStyle>
            <a:lvl1pPr algn="l">
              <a:lnSpc>
                <a:spcPts val="2625"/>
              </a:lnSpc>
              <a:defRPr sz="1875" b="1" cap="all">
                <a:solidFill>
                  <a:srgbClr val="FFFFFF"/>
                </a:solidFill>
                <a:latin typeface="Century Gothic"/>
                <a:ea typeface="Century Gothic"/>
                <a:cs typeface="Century Gothic"/>
                <a:sym typeface="Century Gothic"/>
              </a:defRPr>
            </a:lvl1pPr>
          </a:lstStyle>
          <a:p>
            <a:pPr lvl="0">
              <a:defRPr sz="1800" b="0" cap="none">
                <a:solidFill>
                  <a:srgbClr val="000000"/>
                </a:solidFill>
              </a:defRPr>
            </a:pPr>
            <a:r>
              <a:rPr sz="1875" b="1" cap="all" dirty="0">
                <a:solidFill>
                  <a:srgbClr val="FFFFFF"/>
                </a:solidFill>
              </a:rPr>
              <a:t>Title Text</a:t>
            </a:r>
          </a:p>
        </p:txBody>
      </p:sp>
      <p:pic>
        <p:nvPicPr>
          <p:cNvPr id="3" name="Picture 2" descr="GOFAIR_logo.em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9547" y="491396"/>
            <a:ext cx="4289261" cy="1205536"/>
          </a:xfrm>
          <a:prstGeom prst="rect">
            <a:avLst/>
          </a:prstGeom>
        </p:spPr>
      </p:pic>
    </p:spTree>
    <p:extLst>
      <p:ext uri="{BB962C8B-B14F-4D97-AF65-F5344CB8AC3E}">
        <p14:creationId xmlns:p14="http://schemas.microsoft.com/office/powerpoint/2010/main" val="2459447387"/>
      </p:ext>
    </p:extLst>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Alleen titel">
    <p:spTree>
      <p:nvGrpSpPr>
        <p:cNvPr id="1" name=""/>
        <p:cNvGrpSpPr/>
        <p:nvPr/>
      </p:nvGrpSpPr>
      <p:grpSpPr>
        <a:xfrm>
          <a:off x="0" y="0"/>
          <a:ext cx="0" cy="0"/>
          <a:chOff x="0" y="0"/>
          <a:chExt cx="0" cy="0"/>
        </a:xfrm>
      </p:grpSpPr>
      <p:sp>
        <p:nvSpPr>
          <p:cNvPr id="4" name="Shape 58"/>
          <p:cNvSpPr>
            <a:spLocks noGrp="1"/>
          </p:cNvSpPr>
          <p:nvPr>
            <p:ph type="title"/>
          </p:nvPr>
        </p:nvSpPr>
        <p:spPr>
          <a:xfrm>
            <a:off x="152865" y="292900"/>
            <a:ext cx="8854438" cy="733854"/>
          </a:xfrm>
          <a:prstGeom prst="rect">
            <a:avLst/>
          </a:prstGeom>
        </p:spPr>
        <p:txBody>
          <a:bodyPr lIns="0" tIns="0" rIns="0" bIns="0" numCol="1" anchor="t">
            <a:noAutofit/>
          </a:bodyPr>
          <a:lstStyle>
            <a:lvl1pPr algn="ctr">
              <a:defRPr sz="1875" b="1" cap="all">
                <a:solidFill>
                  <a:srgbClr val="527395"/>
                </a:solidFill>
                <a:latin typeface="Century Gothic"/>
                <a:ea typeface="Century Gothic"/>
                <a:cs typeface="Century Gothic"/>
                <a:sym typeface="Century Gothic"/>
              </a:defRPr>
            </a:lvl1pPr>
          </a:lstStyle>
          <a:p>
            <a:pPr lvl="0">
              <a:defRPr sz="1800" b="0" cap="none">
                <a:solidFill>
                  <a:srgbClr val="000000"/>
                </a:solidFill>
              </a:defRPr>
            </a:pPr>
            <a:r>
              <a:rPr sz="1875" b="1" cap="all" dirty="0">
                <a:solidFill>
                  <a:srgbClr val="EC008C"/>
                </a:solidFill>
              </a:rPr>
              <a:t>Title Text</a:t>
            </a:r>
          </a:p>
        </p:txBody>
      </p:sp>
      <p:pic>
        <p:nvPicPr>
          <p:cNvPr id="2" name="Picture 1"/>
          <p:cNvPicPr>
            <a:picLocks noChangeAspect="1"/>
          </p:cNvPicPr>
          <p:nvPr userDrawn="1"/>
        </p:nvPicPr>
        <p:blipFill>
          <a:blip r:embed="rId2"/>
          <a:stretch>
            <a:fillRect/>
          </a:stretch>
        </p:blipFill>
        <p:spPr>
          <a:xfrm>
            <a:off x="152865" y="6500006"/>
            <a:ext cx="775822" cy="263120"/>
          </a:xfrm>
          <a:prstGeom prst="rect">
            <a:avLst/>
          </a:prstGeom>
        </p:spPr>
      </p:pic>
    </p:spTree>
    <p:extLst>
      <p:ext uri="{BB962C8B-B14F-4D97-AF65-F5344CB8AC3E}">
        <p14:creationId xmlns:p14="http://schemas.microsoft.com/office/powerpoint/2010/main" val="4211818456"/>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numCol="1"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numCol="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numCol="1"/>
          <a:lstStyle/>
          <a:p>
            <a:r>
              <a:rPr lang="en-GB" altLang="en-GB" dirty="0"/>
              <a:t>2019-04-03</a:t>
            </a:r>
          </a:p>
        </p:txBody>
      </p:sp>
      <p:sp>
        <p:nvSpPr>
          <p:cNvPr id="5" name="Footer Placeholder 4"/>
          <p:cNvSpPr>
            <a:spLocks noGrp="1"/>
          </p:cNvSpPr>
          <p:nvPr>
            <p:ph type="ftr" sz="quarter" idx="11"/>
          </p:nvPr>
        </p:nvSpPr>
        <p:spPr/>
        <p:txBody>
          <a:bodyPr numCol="1"/>
          <a:lstStyle/>
          <a:p>
            <a:r>
              <a:rPr lang="it-IT" altLang="it-IT"/>
              <a:t>www.rd-alliance.org -  @resdatall</a:t>
            </a:r>
          </a:p>
        </p:txBody>
      </p:sp>
      <p:sp>
        <p:nvSpPr>
          <p:cNvPr id="6" name="Slide Number Placeholder 5"/>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47505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numCol="1"/>
          <a:lstStyle/>
          <a:p>
            <a:r>
              <a:rPr lang="en-GB" altLang="en-GB" dirty="0"/>
              <a:t>2019-04-03</a:t>
            </a:r>
          </a:p>
        </p:txBody>
      </p:sp>
      <p:sp>
        <p:nvSpPr>
          <p:cNvPr id="6" name="Footer Placeholder 5"/>
          <p:cNvSpPr>
            <a:spLocks noGrp="1"/>
          </p:cNvSpPr>
          <p:nvPr>
            <p:ph type="ftr" sz="quarter" idx="11"/>
          </p:nvPr>
        </p:nvSpPr>
        <p:spPr/>
        <p:txBody>
          <a:bodyPr numCol="1"/>
          <a:lstStyle/>
          <a:p>
            <a:r>
              <a:rPr lang="it-IT" altLang="it-IT"/>
              <a:t>www.rd-alliance.org -  @resdatall</a:t>
            </a:r>
          </a:p>
        </p:txBody>
      </p:sp>
      <p:sp>
        <p:nvSpPr>
          <p:cNvPr id="7" name="Slide Number Placeholder 6"/>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202755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numCol="1"/>
          <a:lstStyle/>
          <a:p>
            <a:r>
              <a:rPr lang="en-GB" altLang="en-GB"/>
              <a:t>2019-02-21/22</a:t>
            </a:r>
            <a:endParaRPr lang="it-IT" altLang="it-IT"/>
          </a:p>
        </p:txBody>
      </p:sp>
      <p:sp>
        <p:nvSpPr>
          <p:cNvPr id="8" name="Footer Placeholder 7"/>
          <p:cNvSpPr>
            <a:spLocks noGrp="1"/>
          </p:cNvSpPr>
          <p:nvPr>
            <p:ph type="ftr" sz="quarter" idx="11"/>
          </p:nvPr>
        </p:nvSpPr>
        <p:spPr/>
        <p:txBody>
          <a:bodyPr numCol="1"/>
          <a:lstStyle/>
          <a:p>
            <a:r>
              <a:rPr lang="it-IT" altLang="it-IT"/>
              <a:t>www.rd-alliance.org -  @resdatall</a:t>
            </a:r>
          </a:p>
        </p:txBody>
      </p:sp>
      <p:sp>
        <p:nvSpPr>
          <p:cNvPr id="9" name="Slide Number Placeholder 8"/>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92104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Date Placeholder 2"/>
          <p:cNvSpPr>
            <a:spLocks noGrp="1"/>
          </p:cNvSpPr>
          <p:nvPr>
            <p:ph type="dt" sz="half" idx="10"/>
          </p:nvPr>
        </p:nvSpPr>
        <p:spPr/>
        <p:txBody>
          <a:bodyPr numCol="1"/>
          <a:lstStyle/>
          <a:p>
            <a:r>
              <a:rPr lang="en-GB" altLang="en-GB"/>
              <a:t>2019-02-21/22</a:t>
            </a:r>
            <a:endParaRPr lang="it-IT" altLang="it-IT"/>
          </a:p>
        </p:txBody>
      </p:sp>
      <p:sp>
        <p:nvSpPr>
          <p:cNvPr id="4" name="Footer Placeholder 3"/>
          <p:cNvSpPr>
            <a:spLocks noGrp="1"/>
          </p:cNvSpPr>
          <p:nvPr>
            <p:ph type="ftr" sz="quarter" idx="11"/>
          </p:nvPr>
        </p:nvSpPr>
        <p:spPr/>
        <p:txBody>
          <a:bodyPr numCol="1"/>
          <a:lstStyle/>
          <a:p>
            <a:r>
              <a:rPr lang="it-IT" altLang="it-IT"/>
              <a:t>www.rd-alliance.org -  @resdatall</a:t>
            </a:r>
          </a:p>
        </p:txBody>
      </p:sp>
      <p:sp>
        <p:nvSpPr>
          <p:cNvPr id="5" name="Slide Number Placeholder 4"/>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99001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r>
              <a:rPr lang="en-GB" altLang="en-GB"/>
              <a:t>2019-02-21/22</a:t>
            </a:r>
            <a:endParaRPr lang="it-IT" altLang="it-IT"/>
          </a:p>
        </p:txBody>
      </p:sp>
      <p:sp>
        <p:nvSpPr>
          <p:cNvPr id="3" name="Footer Placeholder 2"/>
          <p:cNvSpPr>
            <a:spLocks noGrp="1"/>
          </p:cNvSpPr>
          <p:nvPr>
            <p:ph type="ftr" sz="quarter" idx="11"/>
          </p:nvPr>
        </p:nvSpPr>
        <p:spPr/>
        <p:txBody>
          <a:bodyPr numCol="1"/>
          <a:lstStyle/>
          <a:p>
            <a:r>
              <a:rPr lang="it-IT" altLang="it-IT"/>
              <a:t>www.rd-alliance.org -  @resdatall</a:t>
            </a:r>
          </a:p>
        </p:txBody>
      </p:sp>
      <p:sp>
        <p:nvSpPr>
          <p:cNvPr id="4" name="Slide Number Placeholder 3"/>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42433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r>
              <a:rPr lang="en-GB" altLang="en-GB"/>
              <a:t>2019-02-21/22</a:t>
            </a:r>
            <a:endParaRPr lang="it-IT" altLang="it-IT"/>
          </a:p>
        </p:txBody>
      </p:sp>
      <p:sp>
        <p:nvSpPr>
          <p:cNvPr id="6" name="Footer Placeholder 5"/>
          <p:cNvSpPr>
            <a:spLocks noGrp="1"/>
          </p:cNvSpPr>
          <p:nvPr>
            <p:ph type="ftr" sz="quarter" idx="11"/>
          </p:nvPr>
        </p:nvSpPr>
        <p:spPr/>
        <p:txBody>
          <a:bodyPr numCol="1"/>
          <a:lstStyle/>
          <a:p>
            <a:r>
              <a:rPr lang="it-IT" altLang="it-IT"/>
              <a:t>www.rd-alliance.org -  @resdatall</a:t>
            </a:r>
          </a:p>
        </p:txBody>
      </p:sp>
      <p:sp>
        <p:nvSpPr>
          <p:cNvPr id="7" name="Slide Number Placeholder 6"/>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3132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numCol="1"/>
          <a:lstStyle/>
          <a:p>
            <a:r>
              <a:rPr lang="en-GB" altLang="en-GB"/>
              <a:t>2019-02-21/22</a:t>
            </a:r>
            <a:endParaRPr lang="it-IT" altLang="it-IT"/>
          </a:p>
        </p:txBody>
      </p:sp>
      <p:sp>
        <p:nvSpPr>
          <p:cNvPr id="6" name="Footer Placeholder 5"/>
          <p:cNvSpPr>
            <a:spLocks noGrp="1"/>
          </p:cNvSpPr>
          <p:nvPr>
            <p:ph type="ftr" sz="quarter" idx="11"/>
          </p:nvPr>
        </p:nvSpPr>
        <p:spPr/>
        <p:txBody>
          <a:bodyPr numCol="1"/>
          <a:lstStyle/>
          <a:p>
            <a:r>
              <a:rPr lang="it-IT" altLang="it-IT"/>
              <a:t>www.rd-alliance.org -  @resdatall</a:t>
            </a:r>
          </a:p>
        </p:txBody>
      </p:sp>
      <p:sp>
        <p:nvSpPr>
          <p:cNvPr id="7" name="Slide Number Placeholder 6"/>
          <p:cNvSpPr>
            <a:spLocks noGrp="1"/>
          </p:cNvSpPr>
          <p:nvPr>
            <p:ph type="sldNum" sz="quarter" idx="12"/>
          </p:nvPr>
        </p:nvSpPr>
        <p:spPr/>
        <p:txBody>
          <a:bodyPr numCol="1"/>
          <a:lstStyle/>
          <a:p>
            <a:fld id="{61BA5777-89E2-0C42-9BCE-298721AA9BBD}" type="slidenum">
              <a:rPr lang="it-IT" altLang="it-IT" smtClean="0"/>
              <a:t>‹#›</a:t>
            </a:fld>
            <a:endParaRPr lang="it-IT" altLang="it-IT"/>
          </a:p>
        </p:txBody>
      </p:sp>
    </p:spTree>
    <p:extLst>
      <p:ext uri="{BB962C8B-B14F-4D97-AF65-F5344CB8AC3E}">
        <p14:creationId xmlns:p14="http://schemas.microsoft.com/office/powerpoint/2010/main" val="2922007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4.emf"/><Relationship Id="rId17" Type="http://schemas.openxmlformats.org/officeDocument/2006/relationships/image" Target="../media/image5.tif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3076" y="0"/>
            <a:ext cx="7422274" cy="801522"/>
          </a:xfrm>
          <a:prstGeom prst="rect">
            <a:avLst/>
          </a:prstGeom>
        </p:spPr>
        <p:txBody>
          <a:bodyPr vert="horz" lIns="91440" tIns="45720" rIns="91440" bIns="45720" numCol="1" rtlCol="0" anchor="ctr">
            <a:normAutofit/>
          </a:bodyPr>
          <a:lstStyle/>
          <a:p>
            <a:r>
              <a:rPr lang="it-IT" altLang="it-IT" dirty="0"/>
              <a:t>Fare clic per modificare stile</a:t>
            </a:r>
            <a:endParaRPr lang="en-US" dirty="0"/>
          </a:p>
        </p:txBody>
      </p:sp>
      <p:sp>
        <p:nvSpPr>
          <p:cNvPr id="3" name="Text Placeholder 2"/>
          <p:cNvSpPr>
            <a:spLocks noGrp="1"/>
          </p:cNvSpPr>
          <p:nvPr>
            <p:ph type="body" idx="1"/>
          </p:nvPr>
        </p:nvSpPr>
        <p:spPr>
          <a:xfrm>
            <a:off x="628650" y="1040523"/>
            <a:ext cx="7886700" cy="5087007"/>
          </a:xfrm>
          <a:prstGeom prst="rect">
            <a:avLst/>
          </a:prstGeom>
        </p:spPr>
        <p:txBody>
          <a:bodyPr vert="horz" lIns="91440" tIns="45720" rIns="91440" bIns="45720" numCol="1" rtlCol="0">
            <a:normAutofit/>
          </a:bodyPr>
          <a:lstStyle/>
          <a:p>
            <a:pPr lvl="0"/>
            <a:r>
              <a:rPr lang="it-IT" altLang="it-IT" dirty="0"/>
              <a:t>Fare clic per modificare gli stili del testo dello schema</a:t>
            </a:r>
          </a:p>
          <a:p>
            <a:pPr lvl="1"/>
            <a:r>
              <a:rPr lang="it-IT" altLang="it-IT" dirty="0"/>
              <a:t>Secondo livello</a:t>
            </a:r>
          </a:p>
          <a:p>
            <a:pPr lvl="2"/>
            <a:r>
              <a:rPr lang="it-IT" altLang="it-IT" dirty="0"/>
              <a:t>Terzo livello</a:t>
            </a:r>
          </a:p>
          <a:p>
            <a:pPr lvl="3"/>
            <a:r>
              <a:rPr lang="it-IT" altLang="it-IT" dirty="0"/>
              <a:t>Quarto livello</a:t>
            </a:r>
          </a:p>
          <a:p>
            <a:pPr lvl="4"/>
            <a:r>
              <a:rPr lang="it-IT" altLang="it-IT" dirty="0"/>
              <a:t>Quinto livello</a:t>
            </a:r>
            <a:endParaRPr lang="en-US" dirty="0"/>
          </a:p>
        </p:txBody>
      </p:sp>
      <p:sp>
        <p:nvSpPr>
          <p:cNvPr id="4" name="Date Placeholder 3"/>
          <p:cNvSpPr>
            <a:spLocks noGrp="1"/>
          </p:cNvSpPr>
          <p:nvPr>
            <p:ph type="dt" sz="half" idx="2"/>
          </p:nvPr>
        </p:nvSpPr>
        <p:spPr>
          <a:xfrm>
            <a:off x="628650" y="6492875"/>
            <a:ext cx="2057400" cy="365125"/>
          </a:xfrm>
          <a:prstGeom prst="rect">
            <a:avLst/>
          </a:prstGeom>
        </p:spPr>
        <p:txBody>
          <a:bodyPr vert="horz" lIns="91440" tIns="45720" rIns="91440" bIns="45720" numCol="1" rtlCol="0" anchor="ctr"/>
          <a:lstStyle>
            <a:lvl1pPr algn="l">
              <a:defRPr sz="1200" baseline="0">
                <a:solidFill>
                  <a:schemeClr val="bg1"/>
                </a:solidFill>
              </a:defRPr>
            </a:lvl1pPr>
          </a:lstStyle>
          <a:p>
            <a:r>
              <a:rPr lang="en-GB" altLang="en-GB" dirty="0"/>
              <a:t>2019-04-03</a:t>
            </a:r>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numCol="1" rtlCol="0" anchor="ctr"/>
          <a:lstStyle>
            <a:lvl1pPr algn="ctr">
              <a:defRPr sz="1200" baseline="0">
                <a:solidFill>
                  <a:schemeClr val="bg1"/>
                </a:solidFill>
              </a:defRPr>
            </a:lvl1pPr>
          </a:lstStyle>
          <a:p>
            <a:r>
              <a:rPr lang="it-IT" altLang="it-IT"/>
              <a:t>www.rd-alliance.org -  @resdatall</a:t>
            </a:r>
            <a:endParaRPr lang="it-IT" altLang="it-IT" dirty="0"/>
          </a:p>
        </p:txBody>
      </p:sp>
      <p:sp>
        <p:nvSpPr>
          <p:cNvPr id="6" name="Slide Number Placeholder 5"/>
          <p:cNvSpPr>
            <a:spLocks noGrp="1"/>
          </p:cNvSpPr>
          <p:nvPr>
            <p:ph type="sldNum" sz="quarter" idx="4"/>
          </p:nvPr>
        </p:nvSpPr>
        <p:spPr>
          <a:xfrm>
            <a:off x="6457950" y="6492875"/>
            <a:ext cx="2057400" cy="365125"/>
          </a:xfrm>
          <a:prstGeom prst="rect">
            <a:avLst/>
          </a:prstGeom>
        </p:spPr>
        <p:txBody>
          <a:bodyPr vert="horz" lIns="91440" tIns="45720" rIns="91440" bIns="45720" numCol="1" rtlCol="0" anchor="ctr"/>
          <a:lstStyle>
            <a:lvl1pPr algn="r">
              <a:defRPr sz="1200" baseline="0">
                <a:solidFill>
                  <a:schemeClr val="bg1"/>
                </a:solidFill>
              </a:defRPr>
            </a:lvl1pPr>
          </a:lstStyle>
          <a:p>
            <a:fld id="{61BA5777-89E2-0C42-9BCE-298721AA9BBD}" type="slidenum">
              <a:rPr lang="it-IT" altLang="it-IT" smtClean="0"/>
              <a:pPr/>
              <a:t>‹#›</a:t>
            </a:fld>
            <a:endParaRPr lang="it-IT" altLang="it-IT" dirty="0"/>
          </a:p>
        </p:txBody>
      </p:sp>
      <p:pic>
        <p:nvPicPr>
          <p:cNvPr id="7" name="Picture 2" descr="Creative Commons Licens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a:xfrm>
            <a:off x="8515350" y="6525521"/>
            <a:ext cx="594651" cy="20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8448675" y="6688584"/>
            <a:ext cx="728001" cy="215444"/>
          </a:xfrm>
          <a:prstGeom prst="rect">
            <a:avLst/>
          </a:prstGeom>
          <a:noFill/>
        </p:spPr>
        <p:txBody>
          <a:bodyPr wrap="square" numCol="1">
            <a:spAutoFit/>
          </a:bodyPr>
          <a:lstStyle/>
          <a:p>
            <a:pPr algn="ctr">
              <a:defRPr/>
            </a:pPr>
            <a:r>
              <a:rPr lang="en-GB" altLang="en-GB" sz="800" dirty="0">
                <a:solidFill>
                  <a:schemeClr val="bg2"/>
                </a:solidFill>
                <a:latin typeface="+mj-lt"/>
              </a:rPr>
              <a:t>CC BY-SA 4.0</a:t>
            </a:r>
          </a:p>
        </p:txBody>
      </p:sp>
    </p:spTree>
    <p:extLst>
      <p:ext uri="{BB962C8B-B14F-4D97-AF65-F5344CB8AC3E}">
        <p14:creationId xmlns:p14="http://schemas.microsoft.com/office/powerpoint/2010/main" val="680330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B49D5F59-B596-4FAA-BC53-A830627E398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58150" y="6324600"/>
            <a:ext cx="892806" cy="335400"/>
          </a:xfrm>
          <a:prstGeom prst="rect">
            <a:avLst/>
          </a:prstGeom>
        </p:spPr>
      </p:pic>
      <p:sp>
        <p:nvSpPr>
          <p:cNvPr id="4" name="Rechthoek 3">
            <a:extLst>
              <a:ext uri="{FF2B5EF4-FFF2-40B4-BE49-F238E27FC236}">
                <a16:creationId xmlns:a16="http://schemas.microsoft.com/office/drawing/2014/main" xmlns="" id="{6A38EEB0-F421-4EB9-87A3-1156F6CC6471}"/>
              </a:ext>
            </a:extLst>
          </p:cNvPr>
          <p:cNvSpPr>
            <a:spLocks/>
          </p:cNvSpPr>
          <p:nvPr userDrawn="1"/>
        </p:nvSpPr>
        <p:spPr>
          <a:xfrm>
            <a:off x="0" y="0"/>
            <a:ext cx="9144000" cy="720000"/>
          </a:xfrm>
          <a:prstGeom prst="rect">
            <a:avLst/>
          </a:prstGeom>
          <a:solidFill>
            <a:srgbClr val="053F72"/>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rgbClr val="000090"/>
              </a:solidFill>
              <a:effectLst/>
              <a:latin typeface="Times" pitchFamily="18" charset="0"/>
            </a:endParaRPr>
          </a:p>
        </p:txBody>
      </p:sp>
      <p:sp>
        <p:nvSpPr>
          <p:cNvPr id="8" name="Rechthoekige driehoek 7">
            <a:extLst>
              <a:ext uri="{FF2B5EF4-FFF2-40B4-BE49-F238E27FC236}">
                <a16:creationId xmlns:a16="http://schemas.microsoft.com/office/drawing/2014/main" xmlns="" id="{04206E53-B52D-4F65-9DDF-7169B1138D2D}"/>
              </a:ext>
            </a:extLst>
          </p:cNvPr>
          <p:cNvSpPr>
            <a:spLocks noChangeAspect="1"/>
          </p:cNvSpPr>
          <p:nvPr userDrawn="1"/>
        </p:nvSpPr>
        <p:spPr>
          <a:xfrm rot="16200000">
            <a:off x="8498250" y="92250"/>
            <a:ext cx="738000" cy="553500"/>
          </a:xfrm>
          <a:prstGeom prst="rtTriangle">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Times" pitchFamily="18" charset="0"/>
            </a:endParaRPr>
          </a:p>
        </p:txBody>
      </p:sp>
      <p:pic>
        <p:nvPicPr>
          <p:cNvPr id="6" name="Picture 5"/>
          <p:cNvPicPr>
            <a:picLocks noChangeAspect="1"/>
          </p:cNvPicPr>
          <p:nvPr userDrawn="1"/>
        </p:nvPicPr>
        <p:blipFill>
          <a:blip r:embed="rId17"/>
          <a:stretch>
            <a:fillRect/>
          </a:stretch>
        </p:blipFill>
        <p:spPr>
          <a:xfrm>
            <a:off x="228600" y="6553201"/>
            <a:ext cx="342900" cy="161059"/>
          </a:xfrm>
          <a:prstGeom prst="rect">
            <a:avLst/>
          </a:prstGeom>
        </p:spPr>
      </p:pic>
    </p:spTree>
    <p:extLst>
      <p:ext uri="{BB962C8B-B14F-4D97-AF65-F5344CB8AC3E}">
        <p14:creationId xmlns:p14="http://schemas.microsoft.com/office/powerpoint/2010/main" val="120754280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xStyles>
    <p:titleStyle>
      <a:lvl1pPr algn="l" rtl="0" eaLnBrk="1" fontAlgn="base" hangingPunct="1">
        <a:spcBef>
          <a:spcPct val="0"/>
        </a:spcBef>
        <a:spcAft>
          <a:spcPct val="0"/>
        </a:spcAft>
        <a:defRPr sz="1875" b="1" cap="none" baseline="0">
          <a:solidFill>
            <a:srgbClr val="005A83"/>
          </a:solidFill>
          <a:latin typeface="+mj-lt"/>
          <a:ea typeface="+mj-ea"/>
          <a:cs typeface="+mj-cs"/>
        </a:defRPr>
      </a:lvl1pPr>
      <a:lvl2pPr algn="l" rtl="0" eaLnBrk="1" fontAlgn="base" hangingPunct="1">
        <a:spcBef>
          <a:spcPct val="0"/>
        </a:spcBef>
        <a:spcAft>
          <a:spcPct val="0"/>
        </a:spcAft>
        <a:defRPr sz="1875" b="1">
          <a:solidFill>
            <a:srgbClr val="005A83"/>
          </a:solidFill>
          <a:latin typeface="Asap" pitchFamily="2" charset="0"/>
        </a:defRPr>
      </a:lvl2pPr>
      <a:lvl3pPr algn="l" rtl="0" eaLnBrk="1" fontAlgn="base" hangingPunct="1">
        <a:spcBef>
          <a:spcPct val="0"/>
        </a:spcBef>
        <a:spcAft>
          <a:spcPct val="0"/>
        </a:spcAft>
        <a:defRPr sz="1875" b="1">
          <a:solidFill>
            <a:srgbClr val="005A83"/>
          </a:solidFill>
          <a:latin typeface="Asap" pitchFamily="2" charset="0"/>
        </a:defRPr>
      </a:lvl3pPr>
      <a:lvl4pPr algn="l" rtl="0" eaLnBrk="1" fontAlgn="base" hangingPunct="1">
        <a:spcBef>
          <a:spcPct val="0"/>
        </a:spcBef>
        <a:spcAft>
          <a:spcPct val="0"/>
        </a:spcAft>
        <a:defRPr sz="1875" b="1">
          <a:solidFill>
            <a:srgbClr val="005A83"/>
          </a:solidFill>
          <a:latin typeface="Asap" pitchFamily="2" charset="0"/>
        </a:defRPr>
      </a:lvl4pPr>
      <a:lvl5pPr algn="l" rtl="0" eaLnBrk="1" fontAlgn="base" hangingPunct="1">
        <a:spcBef>
          <a:spcPct val="0"/>
        </a:spcBef>
        <a:spcAft>
          <a:spcPct val="0"/>
        </a:spcAft>
        <a:defRPr sz="1875" b="1">
          <a:solidFill>
            <a:srgbClr val="005A83"/>
          </a:solidFill>
          <a:latin typeface="Asap" pitchFamily="2" charset="0"/>
        </a:defRPr>
      </a:lvl5pPr>
      <a:lvl6pPr marL="342884" algn="l" rtl="0" eaLnBrk="1" fontAlgn="base" hangingPunct="1">
        <a:spcBef>
          <a:spcPct val="0"/>
        </a:spcBef>
        <a:spcAft>
          <a:spcPct val="0"/>
        </a:spcAft>
        <a:defRPr sz="2475">
          <a:solidFill>
            <a:srgbClr val="791F6D"/>
          </a:solidFill>
          <a:latin typeface="Trebuchet MS" pitchFamily="34" charset="0"/>
        </a:defRPr>
      </a:lvl6pPr>
      <a:lvl7pPr marL="685766" algn="l" rtl="0" eaLnBrk="1" fontAlgn="base" hangingPunct="1">
        <a:spcBef>
          <a:spcPct val="0"/>
        </a:spcBef>
        <a:spcAft>
          <a:spcPct val="0"/>
        </a:spcAft>
        <a:defRPr sz="2475">
          <a:solidFill>
            <a:srgbClr val="791F6D"/>
          </a:solidFill>
          <a:latin typeface="Trebuchet MS" pitchFamily="34" charset="0"/>
        </a:defRPr>
      </a:lvl7pPr>
      <a:lvl8pPr marL="1028649" algn="l" rtl="0" eaLnBrk="1" fontAlgn="base" hangingPunct="1">
        <a:spcBef>
          <a:spcPct val="0"/>
        </a:spcBef>
        <a:spcAft>
          <a:spcPct val="0"/>
        </a:spcAft>
        <a:defRPr sz="2475">
          <a:solidFill>
            <a:srgbClr val="791F6D"/>
          </a:solidFill>
          <a:latin typeface="Trebuchet MS" pitchFamily="34" charset="0"/>
        </a:defRPr>
      </a:lvl8pPr>
      <a:lvl9pPr marL="1371532" algn="l" rtl="0" eaLnBrk="1" fontAlgn="base" hangingPunct="1">
        <a:spcBef>
          <a:spcPct val="0"/>
        </a:spcBef>
        <a:spcAft>
          <a:spcPct val="0"/>
        </a:spcAft>
        <a:defRPr sz="2475">
          <a:solidFill>
            <a:srgbClr val="791F6D"/>
          </a:solidFill>
          <a:latin typeface="Trebuchet MS" pitchFamily="34" charset="0"/>
        </a:defRPr>
      </a:lvl9pPr>
    </p:titleStyle>
    <p:bodyStyle>
      <a:lvl1pPr marL="257162" indent="-257162" algn="l" rtl="0" eaLnBrk="1" fontAlgn="base" hangingPunct="1">
        <a:spcBef>
          <a:spcPct val="20000"/>
        </a:spcBef>
        <a:spcAft>
          <a:spcPct val="0"/>
        </a:spcAft>
        <a:buClr>
          <a:schemeClr val="folHlink"/>
        </a:buClr>
        <a:buSzPct val="75000"/>
        <a:buFont typeface="Wingdings" pitchFamily="2" charset="2"/>
        <a:buChar char="n"/>
        <a:defRPr sz="1650" b="1">
          <a:solidFill>
            <a:srgbClr val="595959"/>
          </a:solidFill>
          <a:latin typeface="+mj-lt"/>
          <a:ea typeface="+mn-ea"/>
          <a:cs typeface="+mn-cs"/>
        </a:defRPr>
      </a:lvl1pPr>
      <a:lvl2pPr marL="557185" indent="-214303" algn="l" rtl="0" eaLnBrk="1" fontAlgn="base" hangingPunct="1">
        <a:spcBef>
          <a:spcPct val="20000"/>
        </a:spcBef>
        <a:spcAft>
          <a:spcPct val="0"/>
        </a:spcAft>
        <a:buClr>
          <a:schemeClr val="folHlink"/>
        </a:buClr>
        <a:buSzPct val="70000"/>
        <a:buFont typeface="Wingdings" pitchFamily="2" charset="2"/>
        <a:buChar char="n"/>
        <a:defRPr sz="1500" b="1">
          <a:solidFill>
            <a:srgbClr val="595959"/>
          </a:solidFill>
          <a:latin typeface="+mj-lt"/>
        </a:defRPr>
      </a:lvl2pPr>
      <a:lvl3pPr marL="857207" indent="-171442" algn="l" rtl="0" eaLnBrk="1" fontAlgn="base" hangingPunct="1">
        <a:spcBef>
          <a:spcPct val="20000"/>
        </a:spcBef>
        <a:spcAft>
          <a:spcPct val="0"/>
        </a:spcAft>
        <a:buClr>
          <a:srgbClr val="595959"/>
        </a:buClr>
        <a:buFont typeface="Wingdings" pitchFamily="2" charset="2"/>
        <a:buChar char="§"/>
        <a:defRPr b="1">
          <a:solidFill>
            <a:srgbClr val="595959"/>
          </a:solidFill>
          <a:latin typeface="+mj-lt"/>
        </a:defRPr>
      </a:lvl3pPr>
      <a:lvl4pPr marL="1200090" indent="-171442" algn="l" rtl="0" eaLnBrk="1" fontAlgn="base" hangingPunct="1">
        <a:spcBef>
          <a:spcPct val="20000"/>
        </a:spcBef>
        <a:spcAft>
          <a:spcPct val="0"/>
        </a:spcAft>
        <a:buClr>
          <a:schemeClr val="hlink"/>
        </a:buClr>
        <a:buChar char="•"/>
        <a:defRPr>
          <a:solidFill>
            <a:srgbClr val="595959"/>
          </a:solidFill>
          <a:latin typeface="+mj-lt"/>
        </a:defRPr>
      </a:lvl4pPr>
      <a:lvl5pPr marL="1542974" indent="-171442" algn="l" rtl="0" eaLnBrk="1" fontAlgn="base" hangingPunct="1">
        <a:spcBef>
          <a:spcPct val="20000"/>
        </a:spcBef>
        <a:spcAft>
          <a:spcPct val="0"/>
        </a:spcAft>
        <a:buClr>
          <a:srgbClr val="595959"/>
        </a:buClr>
        <a:buSzPct val="85000"/>
        <a:buChar char="•"/>
        <a:defRPr>
          <a:solidFill>
            <a:srgbClr val="595959"/>
          </a:solidFill>
          <a:latin typeface="+mj-lt"/>
        </a:defRPr>
      </a:lvl5pPr>
      <a:lvl6pPr marL="1885856" indent="-171442" algn="l" rtl="0" eaLnBrk="1" fontAlgn="base" hangingPunct="1">
        <a:spcBef>
          <a:spcPct val="20000"/>
        </a:spcBef>
        <a:spcAft>
          <a:spcPct val="0"/>
        </a:spcAft>
        <a:buClr>
          <a:schemeClr val="tx1"/>
        </a:buClr>
        <a:buSzPct val="85000"/>
        <a:buChar char="•"/>
        <a:defRPr>
          <a:solidFill>
            <a:schemeClr val="tx1"/>
          </a:solidFill>
          <a:latin typeface="+mn-lt"/>
        </a:defRPr>
      </a:lvl6pPr>
      <a:lvl7pPr marL="2228739" indent="-171442" algn="l" rtl="0" eaLnBrk="1" fontAlgn="base" hangingPunct="1">
        <a:spcBef>
          <a:spcPct val="20000"/>
        </a:spcBef>
        <a:spcAft>
          <a:spcPct val="0"/>
        </a:spcAft>
        <a:buClr>
          <a:schemeClr val="tx1"/>
        </a:buClr>
        <a:buSzPct val="85000"/>
        <a:buChar char="•"/>
        <a:defRPr>
          <a:solidFill>
            <a:schemeClr val="tx1"/>
          </a:solidFill>
          <a:latin typeface="+mn-lt"/>
        </a:defRPr>
      </a:lvl7pPr>
      <a:lvl8pPr marL="2571622" indent="-171442" algn="l" rtl="0" eaLnBrk="1" fontAlgn="base" hangingPunct="1">
        <a:spcBef>
          <a:spcPct val="20000"/>
        </a:spcBef>
        <a:spcAft>
          <a:spcPct val="0"/>
        </a:spcAft>
        <a:buClr>
          <a:schemeClr val="tx1"/>
        </a:buClr>
        <a:buSzPct val="85000"/>
        <a:buChar char="•"/>
        <a:defRPr>
          <a:solidFill>
            <a:schemeClr val="tx1"/>
          </a:solidFill>
          <a:latin typeface="+mn-lt"/>
        </a:defRPr>
      </a:lvl8pPr>
      <a:lvl9pPr marL="2914505" indent="-171442" algn="l" rtl="0" eaLnBrk="1" fontAlgn="base" hangingPunct="1">
        <a:spcBef>
          <a:spcPct val="20000"/>
        </a:spcBef>
        <a:spcAft>
          <a:spcPct val="0"/>
        </a:spcAft>
        <a:buClr>
          <a:schemeClr val="tx1"/>
        </a:buClr>
        <a:buSzPct val="85000"/>
        <a:buChar char="•"/>
        <a:defRPr>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pn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rd-alliance.org/groups/fair-data-maturity-model-wg" TargetMode="External"/><Relationship Id="rId5" Type="http://schemas.openxmlformats.org/officeDocument/2006/relationships/hyperlink" Target="https://github.com/RDA-FAIR/FAIR-data-maturity-model-W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spreadsheets/d/14ojMSXVOITg3RoJn-PuDaPj8zuIGQz2Li-kl97HOBH4/edit?usp=sha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RDA-FAIR/FAIR-data-maturity-model-WG/blob/master/results%20of%20preliminary%20analysis/v0.01/20190221_FAIR_WG_Principles(A)_slides_v0.01.pdf" TargetMode="External"/><Relationship Id="rId4" Type="http://schemas.openxmlformats.org/officeDocument/2006/relationships/hyperlink" Target="https://github.com/RDA-FAIR/FAIR-data-maturity-model-WG/blob/master/results%20of%20preliminary%20analysis/v0.01/20190221_FAIR_WG_Principles(I)_slides_v0.01.pdf" TargetMode="External"/><Relationship Id="rId5" Type="http://schemas.openxmlformats.org/officeDocument/2006/relationships/hyperlink" Target="https://github.com/RDA-FAIR/FAIR-data-maturity-model-WG/blob/master/results%20of%20preliminary%20analysis/v0.01/20190221_FAIR_WG_Principles(R)_slides_v0.01.pdf" TargetMode="External"/><Relationship Id="rId6" Type="http://schemas.openxmlformats.org/officeDocument/2006/relationships/hyperlink" Target="https://github.com/RDA-FAIR/FAIR-data-maturity-model-WG/blob/master/results%20of%20preliminary%20analysis/v0.01/20190221_FAIR_WG_Principles(X)_slides_v0.01.pdf" TargetMode="External"/><Relationship Id="rId7" Type="http://schemas.openxmlformats.org/officeDocument/2006/relationships/image" Target="../media/image20.emf"/><Relationship Id="rId8"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s://github.com/RDA-FAIR/FAIR-data-maturity-model-WG/blob/master/results%20of%20preliminary%20analysis/v0.01/20190221_FAIR_WG_Principles(F)_slides_v0.01.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s://github.com/joi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hyperlink" Target="https://docs.google.com/spreadsheets/d/1gvMfbw46oV1idztsr586aG6-teSn2cPWe_RJZG0U4Hg/edit%23gid=0"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spreadsheets/d/1mkjElFrTBPBH0QViODexNur0xNGhJqau0zkL4w8RRAw/edit%23gid=1325892715"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chart" Target="../charts/chart2.xml"/><Relationship Id="rId5" Type="http://schemas.openxmlformats.org/officeDocument/2006/relationships/hyperlink" Target="https://drive.google.com/open?id=11hyAYCKz_NVoOb9-vlPqjN9LCarOFmc3"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6" Type="http://schemas.openxmlformats.org/officeDocument/2006/relationships/chart" Target="../charts/chart6.xml"/><Relationship Id="rId7" Type="http://schemas.openxmlformats.org/officeDocument/2006/relationships/image" Target="../media/image3.png"/><Relationship Id="rId8"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github.com/RDA-FAIR/FAIR-data-maturity-model-W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162/dint_r_00024" TargetMode="External"/><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s://github.com/RDA-FAIR/FAIR-data-maturity-model-WG/issues/34" TargetMode="External"/><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hyperlink" Target="https://docs.google.com/document/d/1pDGGL3-BbBJu18KlfZUI3AizKLHXGXdIi_mPtpEWmeg/" TargetMode="External"/><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hyperlink" Target="https://docs.google.com/document/d/1pDGGL3-BbBJu18KlfZUI3AizKLHXGXdIi_mPtpEWmeg/edit" TargetMode="External"/><Relationship Id="rId4" Type="http://schemas.openxmlformats.org/officeDocument/2006/relationships/hyperlink" Target="https://github.com/RDA-FAIR/FAIR-data-maturity-model-WG/issues/34"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rd-alliance.org/group/fair-data-maturity-model-wg/case-statement/fair-data-maturity-model-wg-case-statement" TargetMode="External"/><Relationship Id="rId4" Type="http://schemas.openxmlformats.org/officeDocument/2006/relationships/hyperlink" Target="https://github.com/RDA-FAIR/FAIR-data-maturity-model-WG" TargetMode="External"/><Relationship Id="rId5" Type="http://schemas.openxmlformats.org/officeDocument/2006/relationships/hyperlink" Target="https://docs.google.com/spreadsheets/d/1gvMfbw46oV1idztsr586aG6-teSn2cPWe_RJZG0U4Hg/edit%23gid=0" TargetMode="External"/><Relationship Id="rId6" Type="http://schemas.openxmlformats.org/officeDocument/2006/relationships/hyperlink" Target="https://docs.google.com/spreadsheets/d/1mkjElFrTBPBH0QViODexNur0xNGhJqau0zkL4w8RRAw/edit" TargetMode="External"/><Relationship Id="rId7" Type="http://schemas.openxmlformats.org/officeDocument/2006/relationships/hyperlink" Target="https://drive.google.com/open?id=11hyAYCKz_NVoOb9-vlPqjN9LCarOFmc3" TargetMode="External"/><Relationship Id="rId8" Type="http://schemas.openxmlformats.org/officeDocument/2006/relationships/hyperlink" Target="https://docs.google.com/document/d/1pDGGL3-BbBJu18KlfZUI3AizKLHXGXdIi_mPtpEWmeg/" TargetMode="External"/><Relationship Id="rId1" Type="http://schemas.openxmlformats.org/officeDocument/2006/relationships/slideLayout" Target="../slideLayouts/slideLayout2.xml"/><Relationship Id="rId2" Type="http://schemas.openxmlformats.org/officeDocument/2006/relationships/hyperlink" Target="https://www.rd-alliance.org/groups/fair-data-maturity-model-w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numCol="1">
            <a:normAutofit/>
          </a:bodyPr>
          <a:lstStyle/>
          <a:p>
            <a:r>
              <a:rPr lang="en-GB" sz="3600" b="1" dirty="0"/>
              <a:t>FAIR and </a:t>
            </a:r>
            <a:r>
              <a:rPr lang="en-GB" sz="3600" b="1" dirty="0" err="1"/>
              <a:t>FAIRness</a:t>
            </a:r>
            <a:r>
              <a:rPr lang="en-GB" sz="3600" b="1" dirty="0"/>
              <a:t>: From a community initiative, to implementation via EU law</a:t>
            </a:r>
            <a:r>
              <a:rPr lang="it-IT" altLang="it-IT" dirty="0"/>
              <a:t/>
            </a:r>
            <a:br>
              <a:rPr lang="it-IT" altLang="it-IT" dirty="0"/>
            </a:br>
            <a:r>
              <a:rPr lang="it-IT" altLang="it-IT" sz="1800" dirty="0"/>
              <a:t>presented by Edit Herczog </a:t>
            </a:r>
            <a:r>
              <a:rPr lang="hu-HU" altLang="it-IT" sz="1800" dirty="0"/>
              <a:t> RDA Council, and FAIR </a:t>
            </a:r>
            <a:r>
              <a:rPr lang="hu-HU" altLang="it-IT" sz="1800" dirty="0" err="1"/>
              <a:t>Maturity</a:t>
            </a:r>
            <a:r>
              <a:rPr lang="hu-HU" altLang="it-IT" sz="1800" dirty="0"/>
              <a:t> </a:t>
            </a:r>
            <a:r>
              <a:rPr lang="hu-HU" altLang="it-IT" sz="1800" dirty="0" err="1"/>
              <a:t>Model</a:t>
            </a:r>
            <a:r>
              <a:rPr lang="hu-HU" altLang="it-IT" sz="1800" dirty="0"/>
              <a:t> WG Co </a:t>
            </a:r>
            <a:r>
              <a:rPr lang="hu-HU" altLang="it-IT" sz="1800" dirty="0" err="1"/>
              <a:t>chair</a:t>
            </a:r>
            <a:endParaRPr lang="it-IT" altLang="it-IT" dirty="0"/>
          </a:p>
        </p:txBody>
      </p:sp>
      <p:sp>
        <p:nvSpPr>
          <p:cNvPr id="3" name="Sottotitolo 2"/>
          <p:cNvSpPr>
            <a:spLocks noGrp="1"/>
          </p:cNvSpPr>
          <p:nvPr>
            <p:ph type="subTitle" idx="1"/>
          </p:nvPr>
        </p:nvSpPr>
        <p:spPr/>
        <p:txBody>
          <a:bodyPr numCol="1"/>
          <a:lstStyle/>
          <a:p>
            <a:r>
              <a:rPr lang="hu-HU" altLang="it-IT" b="1" dirty="0"/>
              <a:t>RDA-DE </a:t>
            </a:r>
            <a:r>
              <a:rPr lang="hu-HU" altLang="it-IT" b="1" dirty="0" err="1"/>
              <a:t>conference</a:t>
            </a:r>
            <a:endParaRPr lang="it-IT" altLang="it-IT" dirty="0"/>
          </a:p>
          <a:p>
            <a:r>
              <a:rPr lang="hu-HU" altLang="it-IT" dirty="0"/>
              <a:t>26</a:t>
            </a:r>
            <a:r>
              <a:rPr lang="it-IT" altLang="it-IT" dirty="0"/>
              <a:t>th of </a:t>
            </a:r>
            <a:r>
              <a:rPr lang="hu-HU" altLang="it-IT" dirty="0" err="1"/>
              <a:t>February</a:t>
            </a:r>
            <a:r>
              <a:rPr lang="hu-HU" altLang="it-IT" dirty="0"/>
              <a:t> </a:t>
            </a:r>
            <a:r>
              <a:rPr lang="it-IT" altLang="it-IT" dirty="0"/>
              <a:t>20</a:t>
            </a:r>
            <a:r>
              <a:rPr lang="hu-HU" altLang="it-IT" dirty="0"/>
              <a:t>20</a:t>
            </a:r>
            <a:endParaRPr lang="it-IT" altLang="it-IT" dirty="0"/>
          </a:p>
        </p:txBody>
      </p:sp>
      <p:sp>
        <p:nvSpPr>
          <p:cNvPr id="4" name="Segnaposto data 3"/>
          <p:cNvSpPr>
            <a:spLocks noGrp="1"/>
          </p:cNvSpPr>
          <p:nvPr>
            <p:ph type="dt" sz="half" idx="10"/>
          </p:nvPr>
        </p:nvSpPr>
        <p:spPr/>
        <p:txBody>
          <a:bodyPr numCol="1"/>
          <a:lstStyle/>
          <a:p>
            <a:r>
              <a:rPr lang="en-GB" altLang="en-GB" dirty="0"/>
              <a:t>2019-05-20</a:t>
            </a:r>
          </a:p>
        </p:txBody>
      </p:sp>
      <p:sp>
        <p:nvSpPr>
          <p:cNvPr id="5" name="Segnaposto piè di pagina 4"/>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6E41279D-C9B6-49AC-9DCB-55C0BEBD189B}"/>
              </a:ext>
            </a:extLst>
          </p:cNvPr>
          <p:cNvSpPr>
            <a:spLocks noGrp="1"/>
          </p:cNvSpPr>
          <p:nvPr>
            <p:ph type="sldNum" sz="quarter" idx="12"/>
          </p:nvPr>
        </p:nvSpPr>
        <p:spPr/>
        <p:txBody>
          <a:bodyPr numCol="1"/>
          <a:lstStyle/>
          <a:p>
            <a:fld id="{61BA5777-89E2-0C42-9BCE-298721AA9BBD}" type="slidenum">
              <a:rPr lang="it-IT" altLang="it-IT" smtClean="0"/>
              <a:t>1</a:t>
            </a:fld>
            <a:endParaRPr lang="it-IT" altLang="it-IT"/>
          </a:p>
        </p:txBody>
      </p:sp>
      <p:pic>
        <p:nvPicPr>
          <p:cNvPr id="1026" name="Picture 2" descr="Image result for research data all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334" y="860124"/>
            <a:ext cx="3263333" cy="205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615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a:extLst>
              <a:ext uri="{FF2B5EF4-FFF2-40B4-BE49-F238E27FC236}">
                <a16:creationId xmlns:a16="http://schemas.microsoft.com/office/drawing/2014/main" xmlns="" id="{16B47598-2404-46AC-9AF2-246BCB318225}"/>
              </a:ext>
            </a:extLst>
          </p:cNvPr>
          <p:cNvSpPr>
            <a:spLocks noGrp="1"/>
          </p:cNvSpPr>
          <p:nvPr>
            <p:ph type="title"/>
          </p:nvPr>
        </p:nvSpPr>
        <p:spPr/>
        <p:txBody>
          <a:bodyPr>
            <a:normAutofit fontScale="90000"/>
          </a:bodyPr>
          <a:lstStyle/>
          <a:p>
            <a:r>
              <a:rPr lang="hu-HU" sz="5400" dirty="0"/>
              <a:t/>
            </a:r>
            <a:br>
              <a:rPr lang="hu-HU" sz="5400" dirty="0"/>
            </a:br>
            <a:r>
              <a:rPr lang="hu-HU" sz="5400" dirty="0"/>
              <a:t>HOW TO BE FAIR:</a:t>
            </a:r>
            <a:br>
              <a:rPr lang="hu-HU" sz="5400" dirty="0"/>
            </a:br>
            <a:r>
              <a:rPr lang="hu-HU" sz="5400" dirty="0" err="1"/>
              <a:t>From</a:t>
            </a:r>
            <a:r>
              <a:rPr lang="hu-HU" sz="5400" dirty="0"/>
              <a:t> FAIR PRINCIPAL TO FAIR MATURITY MODEL CRITERIA </a:t>
            </a:r>
            <a:endParaRPr lang="en-GB" sz="5400" dirty="0"/>
          </a:p>
        </p:txBody>
      </p:sp>
      <p:sp>
        <p:nvSpPr>
          <p:cNvPr id="8" name="Szöveg helye 7">
            <a:extLst>
              <a:ext uri="{FF2B5EF4-FFF2-40B4-BE49-F238E27FC236}">
                <a16:creationId xmlns:a16="http://schemas.microsoft.com/office/drawing/2014/main" xmlns="" id="{DC54A744-DF56-4A84-A7FC-21D0DB70B712}"/>
              </a:ext>
            </a:extLst>
          </p:cNvPr>
          <p:cNvSpPr>
            <a:spLocks noGrp="1"/>
          </p:cNvSpPr>
          <p:nvPr>
            <p:ph type="body" idx="1"/>
          </p:nvPr>
        </p:nvSpPr>
        <p:spPr/>
        <p:txBody>
          <a:bodyPr/>
          <a:lstStyle/>
          <a:p>
            <a:r>
              <a:rPr lang="hu-HU" dirty="0" err="1"/>
              <a:t>Introduction</a:t>
            </a:r>
            <a:r>
              <a:rPr lang="hu-HU" dirty="0"/>
              <a:t> of the FAIR </a:t>
            </a:r>
            <a:r>
              <a:rPr lang="hu-HU" dirty="0" err="1"/>
              <a:t>Maturity</a:t>
            </a:r>
            <a:r>
              <a:rPr lang="hu-HU" dirty="0"/>
              <a:t> </a:t>
            </a:r>
            <a:r>
              <a:rPr lang="hu-HU" dirty="0" err="1"/>
              <a:t>Model</a:t>
            </a:r>
            <a:r>
              <a:rPr lang="hu-HU" dirty="0"/>
              <a:t> WG</a:t>
            </a:r>
            <a:endParaRPr lang="en-GB" dirty="0"/>
          </a:p>
        </p:txBody>
      </p:sp>
      <p:sp>
        <p:nvSpPr>
          <p:cNvPr id="4" name="Dátum helye 3">
            <a:extLst>
              <a:ext uri="{FF2B5EF4-FFF2-40B4-BE49-F238E27FC236}">
                <a16:creationId xmlns:a16="http://schemas.microsoft.com/office/drawing/2014/main" xmlns="" id="{8D7F2EA3-1A18-4C20-ABC3-E744593C053E}"/>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3979ACB1-C514-40FE-A823-458B5A045911}"/>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EE3C7B00-8EF0-42EA-81CE-B98AB57E4C73}"/>
              </a:ext>
            </a:extLst>
          </p:cNvPr>
          <p:cNvSpPr>
            <a:spLocks noGrp="1"/>
          </p:cNvSpPr>
          <p:nvPr>
            <p:ph type="sldNum" sz="quarter" idx="12"/>
          </p:nvPr>
        </p:nvSpPr>
        <p:spPr/>
        <p:txBody>
          <a:bodyPr/>
          <a:lstStyle/>
          <a:p>
            <a:fld id="{61BA5777-89E2-0C42-9BCE-298721AA9BBD}" type="slidenum">
              <a:rPr lang="it-IT" altLang="it-IT" smtClean="0"/>
              <a:t>10</a:t>
            </a:fld>
            <a:endParaRPr lang="it-IT" altLang="it-IT"/>
          </a:p>
        </p:txBody>
      </p:sp>
    </p:spTree>
    <p:extLst>
      <p:ext uri="{BB962C8B-B14F-4D97-AF65-F5344CB8AC3E}">
        <p14:creationId xmlns:p14="http://schemas.microsoft.com/office/powerpoint/2010/main" val="36805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232D73C-71FA-499B-BA21-FA53A3E8F8F7}"/>
              </a:ext>
            </a:extLst>
          </p:cNvPr>
          <p:cNvSpPr>
            <a:spLocks noGrp="1"/>
          </p:cNvSpPr>
          <p:nvPr>
            <p:ph type="title"/>
          </p:nvPr>
        </p:nvSpPr>
        <p:spPr/>
        <p:txBody>
          <a:bodyPr/>
          <a:lstStyle/>
          <a:p>
            <a:r>
              <a:rPr lang="en-US" dirty="0"/>
              <a:t> Who we are</a:t>
            </a:r>
            <a:endParaRPr lang="en-GB" dirty="0"/>
          </a:p>
        </p:txBody>
      </p:sp>
      <p:sp>
        <p:nvSpPr>
          <p:cNvPr id="3" name="Tartalom helye 2">
            <a:extLst>
              <a:ext uri="{FF2B5EF4-FFF2-40B4-BE49-F238E27FC236}">
                <a16:creationId xmlns:a16="http://schemas.microsoft.com/office/drawing/2014/main" xmlns="" id="{7D62BD08-938E-4A1E-AD1F-9BB69D69C891}"/>
              </a:ext>
            </a:extLst>
          </p:cNvPr>
          <p:cNvSpPr>
            <a:spLocks noGrp="1"/>
          </p:cNvSpPr>
          <p:nvPr>
            <p:ph idx="1"/>
          </p:nvPr>
        </p:nvSpPr>
        <p:spPr/>
        <p:txBody>
          <a:bodyPr>
            <a:normAutofit fontScale="92500" lnSpcReduction="10000"/>
          </a:bodyPr>
          <a:lstStyle/>
          <a:p>
            <a:r>
              <a:rPr lang="en-US" dirty="0"/>
              <a:t>WG started the WG in January 2019</a:t>
            </a:r>
          </a:p>
          <a:p>
            <a:r>
              <a:rPr lang="en-US" dirty="0"/>
              <a:t>First plenary session at P13 in Philadelphia</a:t>
            </a:r>
          </a:p>
          <a:p>
            <a:r>
              <a:rPr lang="en-US" dirty="0"/>
              <a:t>Co chairs: </a:t>
            </a:r>
          </a:p>
          <a:p>
            <a:pPr lvl="1"/>
            <a:r>
              <a:rPr lang="en-US" dirty="0">
                <a:solidFill>
                  <a:schemeClr val="accent6">
                    <a:lumMod val="50000"/>
                  </a:schemeClr>
                </a:solidFill>
              </a:rPr>
              <a:t>Keith Russel from Australia</a:t>
            </a:r>
          </a:p>
          <a:p>
            <a:pPr lvl="1"/>
            <a:r>
              <a:rPr lang="en-US" dirty="0">
                <a:solidFill>
                  <a:schemeClr val="accent6">
                    <a:lumMod val="50000"/>
                  </a:schemeClr>
                </a:solidFill>
              </a:rPr>
              <a:t>Edit Herczog from Europe</a:t>
            </a:r>
          </a:p>
          <a:p>
            <a:pPr lvl="1"/>
            <a:r>
              <a:rPr lang="hu-HU" dirty="0">
                <a:solidFill>
                  <a:schemeClr val="accent6">
                    <a:lumMod val="50000"/>
                  </a:schemeClr>
                </a:solidFill>
                <a:latin typeface="+mj-lt"/>
              </a:rPr>
              <a:t>Shelley</a:t>
            </a:r>
            <a:r>
              <a:rPr lang="hu-HU" dirty="0">
                <a:solidFill>
                  <a:schemeClr val="accent6">
                    <a:lumMod val="50000"/>
                  </a:schemeClr>
                </a:solidFill>
              </a:rPr>
              <a:t> </a:t>
            </a:r>
            <a:r>
              <a:rPr lang="hu-HU" dirty="0" err="1">
                <a:solidFill>
                  <a:schemeClr val="accent6">
                    <a:lumMod val="50000"/>
                  </a:schemeClr>
                </a:solidFill>
              </a:rPr>
              <a:t>Stall</a:t>
            </a:r>
            <a:r>
              <a:rPr lang="hu-HU" dirty="0">
                <a:solidFill>
                  <a:schemeClr val="accent6">
                    <a:lumMod val="50000"/>
                  </a:schemeClr>
                </a:solidFill>
              </a:rPr>
              <a:t> </a:t>
            </a:r>
            <a:r>
              <a:rPr lang="en-US" dirty="0">
                <a:solidFill>
                  <a:schemeClr val="accent6">
                    <a:lumMod val="50000"/>
                  </a:schemeClr>
                </a:solidFill>
              </a:rPr>
              <a:t>from </a:t>
            </a:r>
            <a:r>
              <a:rPr lang="hu-HU" dirty="0">
                <a:solidFill>
                  <a:schemeClr val="accent6">
                    <a:lumMod val="50000"/>
                  </a:schemeClr>
                </a:solidFill>
              </a:rPr>
              <a:t>USA</a:t>
            </a:r>
            <a:endParaRPr lang="en-US" dirty="0">
              <a:solidFill>
                <a:schemeClr val="accent6">
                  <a:lumMod val="50000"/>
                </a:schemeClr>
              </a:solidFill>
            </a:endParaRPr>
          </a:p>
          <a:p>
            <a:r>
              <a:rPr lang="hu-HU" dirty="0" err="1"/>
              <a:t>Technical</a:t>
            </a:r>
            <a:r>
              <a:rPr lang="hu-HU" dirty="0"/>
              <a:t> </a:t>
            </a:r>
            <a:r>
              <a:rPr lang="hu-HU" dirty="0" err="1"/>
              <a:t>Advisory</a:t>
            </a:r>
            <a:r>
              <a:rPr lang="hu-HU" dirty="0"/>
              <a:t> </a:t>
            </a:r>
            <a:r>
              <a:rPr lang="hu-HU" dirty="0" err="1"/>
              <a:t>Boards</a:t>
            </a:r>
            <a:r>
              <a:rPr lang="hu-HU" dirty="0"/>
              <a:t> (</a:t>
            </a:r>
            <a:r>
              <a:rPr lang="en-US" dirty="0"/>
              <a:t>TAB</a:t>
            </a:r>
            <a:r>
              <a:rPr lang="hu-HU" dirty="0"/>
              <a:t>)</a:t>
            </a:r>
            <a:r>
              <a:rPr lang="en-US" dirty="0"/>
              <a:t> member:</a:t>
            </a:r>
          </a:p>
          <a:p>
            <a:pPr lvl="1"/>
            <a:r>
              <a:rPr lang="en-US" dirty="0"/>
              <a:t> </a:t>
            </a:r>
            <a:r>
              <a:rPr lang="en-US" dirty="0">
                <a:solidFill>
                  <a:schemeClr val="accent6">
                    <a:lumMod val="50000"/>
                  </a:schemeClr>
                </a:solidFill>
              </a:rPr>
              <a:t>Jane </a:t>
            </a:r>
            <a:r>
              <a:rPr lang="en-US" dirty="0" err="1">
                <a:solidFill>
                  <a:schemeClr val="accent6">
                    <a:lumMod val="50000"/>
                  </a:schemeClr>
                </a:solidFill>
              </a:rPr>
              <a:t>Wyngaard</a:t>
            </a:r>
            <a:r>
              <a:rPr lang="en-US" dirty="0">
                <a:solidFill>
                  <a:schemeClr val="accent6">
                    <a:lumMod val="50000"/>
                  </a:schemeClr>
                </a:solidFill>
              </a:rPr>
              <a:t> from South Africa</a:t>
            </a:r>
          </a:p>
          <a:p>
            <a:r>
              <a:rPr lang="en-US" dirty="0"/>
              <a:t>Secretariat: </a:t>
            </a:r>
            <a:r>
              <a:rPr lang="hu-HU" dirty="0" err="1">
                <a:solidFill>
                  <a:schemeClr val="accent6">
                    <a:lumMod val="50000"/>
                  </a:schemeClr>
                </a:solidFill>
              </a:rPr>
              <a:t>Yolanda</a:t>
            </a:r>
            <a:r>
              <a:rPr lang="hu-HU" dirty="0">
                <a:solidFill>
                  <a:schemeClr val="accent6">
                    <a:lumMod val="50000"/>
                  </a:schemeClr>
                </a:solidFill>
              </a:rPr>
              <a:t> </a:t>
            </a:r>
            <a:r>
              <a:rPr lang="hu-HU" dirty="0" err="1">
                <a:solidFill>
                  <a:schemeClr val="accent6">
                    <a:lumMod val="50000"/>
                  </a:schemeClr>
                </a:solidFill>
              </a:rPr>
              <a:t>Meleco</a:t>
            </a:r>
            <a:r>
              <a:rPr lang="hu-HU" dirty="0">
                <a:solidFill>
                  <a:schemeClr val="accent6">
                    <a:lumMod val="50000"/>
                  </a:schemeClr>
                </a:solidFill>
              </a:rPr>
              <a:t> </a:t>
            </a:r>
            <a:r>
              <a:rPr lang="en-US" dirty="0"/>
              <a:t>from USA</a:t>
            </a:r>
          </a:p>
          <a:p>
            <a:r>
              <a:rPr lang="en-US" dirty="0"/>
              <a:t>Editorial team: EC special support</a:t>
            </a:r>
          </a:p>
          <a:p>
            <a:pPr lvl="1"/>
            <a:r>
              <a:rPr lang="en-US" dirty="0" err="1">
                <a:solidFill>
                  <a:schemeClr val="accent6">
                    <a:lumMod val="50000"/>
                  </a:schemeClr>
                </a:solidFill>
              </a:rPr>
              <a:t>Makx</a:t>
            </a:r>
            <a:r>
              <a:rPr lang="en-US" dirty="0">
                <a:solidFill>
                  <a:schemeClr val="accent6">
                    <a:lumMod val="50000"/>
                  </a:schemeClr>
                </a:solidFill>
              </a:rPr>
              <a:t> </a:t>
            </a:r>
            <a:r>
              <a:rPr lang="en-US" dirty="0" err="1">
                <a:solidFill>
                  <a:schemeClr val="accent6">
                    <a:lumMod val="50000"/>
                  </a:schemeClr>
                </a:solidFill>
              </a:rPr>
              <a:t>Dekkers</a:t>
            </a:r>
            <a:r>
              <a:rPr lang="en-US" dirty="0">
                <a:solidFill>
                  <a:schemeClr val="accent6">
                    <a:lumMod val="50000"/>
                  </a:schemeClr>
                </a:solidFill>
              </a:rPr>
              <a:t> and the PWC team</a:t>
            </a:r>
          </a:p>
          <a:p>
            <a:r>
              <a:rPr lang="en-US" dirty="0"/>
              <a:t>129 members: 61 Female, 68 male</a:t>
            </a:r>
          </a:p>
          <a:p>
            <a:endParaRPr lang="en-US" dirty="0"/>
          </a:p>
          <a:p>
            <a:pPr marL="0" indent="0">
              <a:buNone/>
            </a:pPr>
            <a:endParaRPr lang="en-GB" dirty="0"/>
          </a:p>
        </p:txBody>
      </p:sp>
      <p:sp>
        <p:nvSpPr>
          <p:cNvPr id="5" name="Élőláb helye 4">
            <a:extLst>
              <a:ext uri="{FF2B5EF4-FFF2-40B4-BE49-F238E27FC236}">
                <a16:creationId xmlns:a16="http://schemas.microsoft.com/office/drawing/2014/main" xmlns="" id="{5C31AE75-D8E3-4DF1-A7C9-E6F3F6D7F2B1}"/>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4C52AB10-FD7F-4B0D-94B3-43522C63A705}"/>
              </a:ext>
            </a:extLst>
          </p:cNvPr>
          <p:cNvSpPr>
            <a:spLocks noGrp="1"/>
          </p:cNvSpPr>
          <p:nvPr>
            <p:ph type="sldNum" sz="quarter" idx="12"/>
          </p:nvPr>
        </p:nvSpPr>
        <p:spPr/>
        <p:txBody>
          <a:bodyPr/>
          <a:lstStyle/>
          <a:p>
            <a:fld id="{61BA5777-89E2-0C42-9BCE-298721AA9BBD}" type="slidenum">
              <a:rPr lang="it-IT" altLang="it-IT" smtClean="0"/>
              <a:t>11</a:t>
            </a:fld>
            <a:endParaRPr lang="it-IT" altLang="it-IT"/>
          </a:p>
        </p:txBody>
      </p:sp>
      <p:sp>
        <p:nvSpPr>
          <p:cNvPr id="7" name="Szövegdoboz 6">
            <a:extLst>
              <a:ext uri="{FF2B5EF4-FFF2-40B4-BE49-F238E27FC236}">
                <a16:creationId xmlns:a16="http://schemas.microsoft.com/office/drawing/2014/main" xmlns="" id="{DD91CF9E-C73C-47F5-826F-437D99C7D2AC}"/>
              </a:ext>
            </a:extLst>
          </p:cNvPr>
          <p:cNvSpPr txBox="1"/>
          <p:nvPr/>
        </p:nvSpPr>
        <p:spPr>
          <a:xfrm>
            <a:off x="0" y="5817478"/>
            <a:ext cx="9646999" cy="646331"/>
          </a:xfrm>
          <a:prstGeom prst="rect">
            <a:avLst/>
          </a:prstGeom>
          <a:noFill/>
        </p:spPr>
        <p:txBody>
          <a:bodyPr wrap="square" rtlCol="0">
            <a:spAutoFit/>
          </a:bodyPr>
          <a:lstStyle/>
          <a:p>
            <a:r>
              <a:rPr lang="en-US" b="1" dirty="0">
                <a:highlight>
                  <a:srgbClr val="FFFF00"/>
                </a:highlight>
              </a:rPr>
              <a:t>We aim to keep the WG 18 months timeline: It would allow to use our recommendation in 2021</a:t>
            </a:r>
            <a:endParaRPr lang="en-GB" b="1" dirty="0">
              <a:highlight>
                <a:srgbClr val="FFFF00"/>
              </a:highlight>
            </a:endParaRPr>
          </a:p>
          <a:p>
            <a:endParaRPr lang="en-GB" dirty="0"/>
          </a:p>
        </p:txBody>
      </p:sp>
      <p:sp>
        <p:nvSpPr>
          <p:cNvPr id="8" name="Date Placeholder 3">
            <a:extLst>
              <a:ext uri="{FF2B5EF4-FFF2-40B4-BE49-F238E27FC236}">
                <a16:creationId xmlns:a16="http://schemas.microsoft.com/office/drawing/2014/main" xmlns="" id="{51451711-5D4E-4D29-9ECA-FB524D2DAD66}"/>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207025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076" y="0"/>
            <a:ext cx="7422274" cy="1080000"/>
          </a:xfrm>
        </p:spPr>
        <p:txBody>
          <a:bodyPr/>
          <a:lstStyle/>
          <a:p>
            <a:r>
              <a:rPr lang="en-GB" b="1" dirty="0"/>
              <a:t>Case statement of the WG</a:t>
            </a:r>
            <a:endParaRPr lang="en-US" b="1"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12</a:t>
            </a:fld>
            <a:endParaRPr lang="it-IT" altLang="it-IT"/>
          </a:p>
        </p:txBody>
      </p:sp>
      <p:sp>
        <p:nvSpPr>
          <p:cNvPr id="9" name="Content Placeholder 2">
            <a:extLst>
              <a:ext uri="{FF2B5EF4-FFF2-40B4-BE49-F238E27FC236}">
                <a16:creationId xmlns:a16="http://schemas.microsoft.com/office/drawing/2014/main" xmlns="" id="{EDA28511-857B-47C4-933F-34475B29FE1F}"/>
              </a:ext>
            </a:extLst>
          </p:cNvPr>
          <p:cNvSpPr>
            <a:spLocks noGrp="1"/>
          </p:cNvSpPr>
          <p:nvPr>
            <p:ph idx="1"/>
          </p:nvPr>
        </p:nvSpPr>
        <p:spPr>
          <a:xfrm>
            <a:off x="628650" y="1040523"/>
            <a:ext cx="7886700" cy="4969983"/>
          </a:xfrm>
        </p:spPr>
        <p:txBody>
          <a:bodyPr>
            <a:normAutofit lnSpcReduction="10000"/>
          </a:bodyPr>
          <a:lstStyle/>
          <a:p>
            <a:pPr marL="0" indent="0">
              <a:buNone/>
            </a:pPr>
            <a:r>
              <a:rPr lang="en-GB" sz="2000" b="1" dirty="0"/>
              <a:t>Challenge</a:t>
            </a:r>
          </a:p>
          <a:p>
            <a:r>
              <a:rPr lang="en-GB" sz="1700" dirty="0"/>
              <a:t>Ambiguity and wide range of interpretations of </a:t>
            </a:r>
            <a:r>
              <a:rPr lang="en-GB" sz="1700" dirty="0" err="1"/>
              <a:t>FAIRness</a:t>
            </a:r>
            <a:endParaRPr lang="en-GB" sz="1700" dirty="0"/>
          </a:p>
          <a:p>
            <a:r>
              <a:rPr lang="en-GB" sz="1700" dirty="0"/>
              <a:t>Lack of a common set of core assessment criteria and a minimum set of shared guidelines</a:t>
            </a:r>
          </a:p>
          <a:p>
            <a:pPr marL="0" indent="0">
              <a:buNone/>
            </a:pPr>
            <a:endParaRPr lang="en-GB" sz="1700" dirty="0"/>
          </a:p>
          <a:p>
            <a:pPr marL="0" indent="0">
              <a:buNone/>
            </a:pPr>
            <a:r>
              <a:rPr lang="en-GB" sz="2000" b="1" dirty="0"/>
              <a:t>Approach</a:t>
            </a:r>
          </a:p>
          <a:p>
            <a:r>
              <a:rPr lang="en-GB" sz="1700" dirty="0"/>
              <a:t>Bring together stakeholders</a:t>
            </a:r>
          </a:p>
          <a:p>
            <a:r>
              <a:rPr lang="en-GB" sz="1700" dirty="0"/>
              <a:t>Build on existing approaches and expertise</a:t>
            </a:r>
          </a:p>
          <a:p>
            <a:pPr marL="0" indent="0">
              <a:buNone/>
            </a:pPr>
            <a:endParaRPr lang="en-GB" sz="1700" dirty="0"/>
          </a:p>
          <a:p>
            <a:pPr marL="0" indent="0">
              <a:buNone/>
            </a:pPr>
            <a:r>
              <a:rPr lang="en-GB" sz="2000" b="1" dirty="0"/>
              <a:t>Intended results</a:t>
            </a:r>
          </a:p>
          <a:p>
            <a:r>
              <a:rPr lang="en-GB" sz="1700" dirty="0"/>
              <a:t>RDA Recommendation of core assessment criteria</a:t>
            </a:r>
          </a:p>
          <a:p>
            <a:r>
              <a:rPr lang="en-GB" sz="1700" dirty="0"/>
              <a:t>Generic and expandable self-assessment model</a:t>
            </a:r>
          </a:p>
          <a:p>
            <a:r>
              <a:rPr lang="en-GB" sz="1700" dirty="0"/>
              <a:t>Self-assessment toolset</a:t>
            </a:r>
          </a:p>
          <a:p>
            <a:r>
              <a:rPr lang="en-GB" sz="1700" dirty="0"/>
              <a:t>FAIR data checklist</a:t>
            </a:r>
          </a:p>
        </p:txBody>
      </p:sp>
      <p:sp>
        <p:nvSpPr>
          <p:cNvPr id="8" name="Date Placeholder 3">
            <a:extLst>
              <a:ext uri="{FF2B5EF4-FFF2-40B4-BE49-F238E27FC236}">
                <a16:creationId xmlns:a16="http://schemas.microsoft.com/office/drawing/2014/main" xmlns="" id="{8F4248EA-53B5-4962-BF9D-A7B3252149B2}"/>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5396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3076" y="0"/>
            <a:ext cx="7422274" cy="1080000"/>
          </a:xfrm>
        </p:spPr>
        <p:txBody>
          <a:bodyPr/>
          <a:lstStyle/>
          <a:p>
            <a:r>
              <a:rPr lang="en-GB" b="1" dirty="0"/>
              <a:t>Case statement of the WG</a:t>
            </a:r>
            <a:endParaRPr lang="en-US" b="1"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13</a:t>
            </a:fld>
            <a:endParaRPr lang="it-IT" altLang="it-IT"/>
          </a:p>
        </p:txBody>
      </p:sp>
      <p:sp>
        <p:nvSpPr>
          <p:cNvPr id="9" name="Content Placeholder 2">
            <a:extLst>
              <a:ext uri="{FF2B5EF4-FFF2-40B4-BE49-F238E27FC236}">
                <a16:creationId xmlns:a16="http://schemas.microsoft.com/office/drawing/2014/main" xmlns="" id="{EDA28511-857B-47C4-933F-34475B29FE1F}"/>
              </a:ext>
            </a:extLst>
          </p:cNvPr>
          <p:cNvSpPr>
            <a:spLocks noGrp="1"/>
          </p:cNvSpPr>
          <p:nvPr>
            <p:ph idx="1"/>
          </p:nvPr>
        </p:nvSpPr>
        <p:spPr>
          <a:xfrm>
            <a:off x="628650" y="1040523"/>
            <a:ext cx="7886700" cy="5087007"/>
          </a:xfrm>
        </p:spPr>
        <p:txBody>
          <a:bodyPr>
            <a:normAutofit/>
          </a:bodyPr>
          <a:lstStyle/>
          <a:p>
            <a:pPr marL="0" indent="0">
              <a:buNone/>
            </a:pPr>
            <a:r>
              <a:rPr lang="en-GB" sz="2000" b="1" dirty="0"/>
              <a:t>Target</a:t>
            </a:r>
            <a:r>
              <a:rPr lang="en-GB" sz="2400" b="1" dirty="0"/>
              <a:t> </a:t>
            </a:r>
            <a:r>
              <a:rPr lang="en-GB" sz="2000" b="1" dirty="0"/>
              <a:t>audiences</a:t>
            </a:r>
          </a:p>
          <a:p>
            <a:pPr marL="228600" lvl="1">
              <a:spcBef>
                <a:spcPts val="1000"/>
              </a:spcBef>
            </a:pPr>
            <a:r>
              <a:rPr lang="en-GB" sz="1700" dirty="0"/>
              <a:t>Researchers, data stewards, other data professionals</a:t>
            </a:r>
          </a:p>
          <a:p>
            <a:pPr marL="228600" lvl="1">
              <a:spcBef>
                <a:spcPts val="1000"/>
              </a:spcBef>
            </a:pPr>
            <a:r>
              <a:rPr lang="en-GB" sz="1700" dirty="0"/>
              <a:t>Data service owners, e.g. infrastructure, repositories</a:t>
            </a:r>
          </a:p>
          <a:p>
            <a:pPr marL="228600" lvl="1">
              <a:spcBef>
                <a:spcPts val="1000"/>
              </a:spcBef>
            </a:pPr>
            <a:r>
              <a:rPr lang="en-GB" sz="1700" dirty="0"/>
              <a:t>Organisations that manage research data</a:t>
            </a:r>
          </a:p>
          <a:p>
            <a:pPr marL="228600" lvl="1">
              <a:spcBef>
                <a:spcPts val="1000"/>
              </a:spcBef>
            </a:pPr>
            <a:r>
              <a:rPr lang="en-GB" sz="1700" dirty="0"/>
              <a:t>Policymakers</a:t>
            </a:r>
          </a:p>
          <a:p>
            <a:pPr marL="0" indent="0">
              <a:buNone/>
            </a:pPr>
            <a:r>
              <a:rPr lang="en-GB" sz="2000" b="1" dirty="0"/>
              <a:t>Connections</a:t>
            </a:r>
          </a:p>
          <a:p>
            <a:pPr marL="228600" lvl="1">
              <a:spcBef>
                <a:spcPts val="1000"/>
              </a:spcBef>
            </a:pPr>
            <a:r>
              <a:rPr lang="en-GB" sz="1700" dirty="0"/>
              <a:t>RDA Disciplinary Framework Interest Group</a:t>
            </a:r>
          </a:p>
          <a:p>
            <a:pPr marL="228600" lvl="1">
              <a:spcBef>
                <a:spcPts val="1000"/>
              </a:spcBef>
            </a:pPr>
            <a:r>
              <a:rPr lang="en-GB" sz="1700" dirty="0"/>
              <a:t>RDA Domain Repositories Interest Group</a:t>
            </a:r>
          </a:p>
          <a:p>
            <a:pPr marL="228600" lvl="1">
              <a:spcBef>
                <a:spcPts val="1000"/>
              </a:spcBef>
            </a:pPr>
            <a:r>
              <a:rPr lang="en-GB" sz="1700" dirty="0"/>
              <a:t>Other RDA groups</a:t>
            </a:r>
          </a:p>
          <a:p>
            <a:pPr marL="0" indent="0">
              <a:buNone/>
            </a:pPr>
            <a:r>
              <a:rPr lang="en-GB" sz="2000" b="1" dirty="0"/>
              <a:t>Scope</a:t>
            </a:r>
            <a:r>
              <a:rPr lang="en-GB" sz="2400" b="1" dirty="0"/>
              <a:t> </a:t>
            </a:r>
            <a:r>
              <a:rPr lang="en-GB" sz="2000" b="1" dirty="0"/>
              <a:t>of</a:t>
            </a:r>
            <a:r>
              <a:rPr lang="en-GB" sz="2400" b="1" dirty="0"/>
              <a:t> </a:t>
            </a:r>
            <a:r>
              <a:rPr lang="en-GB" sz="2000" b="1" dirty="0"/>
              <a:t>the</a:t>
            </a:r>
            <a:r>
              <a:rPr lang="en-GB" sz="2400" b="1" dirty="0"/>
              <a:t> </a:t>
            </a:r>
            <a:r>
              <a:rPr lang="en-GB" sz="2000" b="1" dirty="0"/>
              <a:t>assessment</a:t>
            </a:r>
          </a:p>
          <a:p>
            <a:pPr marL="228600" lvl="1">
              <a:spcBef>
                <a:spcPts val="1000"/>
              </a:spcBef>
            </a:pPr>
            <a:r>
              <a:rPr lang="en-GB" sz="1700" dirty="0"/>
              <a:t>Datasets</a:t>
            </a:r>
          </a:p>
          <a:p>
            <a:pPr marL="228600" lvl="1">
              <a:spcBef>
                <a:spcPts val="1000"/>
              </a:spcBef>
            </a:pPr>
            <a:r>
              <a:rPr lang="en-GB" sz="1700" dirty="0"/>
              <a:t>Data-related aspects (e.g. algorithms, tools, workflows)</a:t>
            </a:r>
          </a:p>
          <a:p>
            <a:pPr marL="0" indent="0">
              <a:buNone/>
            </a:pPr>
            <a:endParaRPr lang="en-GB" sz="2400" dirty="0"/>
          </a:p>
        </p:txBody>
      </p:sp>
      <p:sp>
        <p:nvSpPr>
          <p:cNvPr id="7" name="Date Placeholder 3">
            <a:extLst>
              <a:ext uri="{FF2B5EF4-FFF2-40B4-BE49-F238E27FC236}">
                <a16:creationId xmlns:a16="http://schemas.microsoft.com/office/drawing/2014/main" xmlns="" id="{FA024637-2C1F-4D5D-BF7A-1EAAAD755BE0}"/>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386082004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Google Shape;499;p80"/>
          <p:cNvSpPr/>
          <p:nvPr/>
        </p:nvSpPr>
        <p:spPr>
          <a:xfrm>
            <a:off x="0" y="1326600"/>
            <a:ext cx="9144000" cy="246993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14</a:t>
            </a:fld>
            <a:endParaRPr lang="it-IT" altLang="it-IT"/>
          </a:p>
        </p:txBody>
      </p:sp>
      <p:sp>
        <p:nvSpPr>
          <p:cNvPr id="45" name="Google Shape;506;p80"/>
          <p:cNvSpPr txBox="1"/>
          <p:nvPr/>
        </p:nvSpPr>
        <p:spPr>
          <a:xfrm>
            <a:off x="5285697" y="1495250"/>
            <a:ext cx="3665095" cy="213263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600" b="1" dirty="0">
                <a:solidFill>
                  <a:srgbClr val="EFEFEF"/>
                </a:solidFill>
                <a:latin typeface="Arial" panose="020B0604020202020204" pitchFamily="34" charset="0"/>
                <a:cs typeface="Arial" panose="020B0604020202020204" pitchFamily="34" charset="0"/>
              </a:rPr>
              <a:t>F</a:t>
            </a:r>
            <a:r>
              <a:rPr lang="en-GB" sz="11600" b="1" dirty="0">
                <a:solidFill>
                  <a:srgbClr val="CCCCCC"/>
                </a:solidFill>
                <a:latin typeface="Arial" panose="020B0604020202020204" pitchFamily="34" charset="0"/>
                <a:cs typeface="Arial" panose="020B0604020202020204" pitchFamily="34" charset="0"/>
              </a:rPr>
              <a:t>A</a:t>
            </a:r>
            <a:r>
              <a:rPr lang="en-GB" sz="11600" b="1" dirty="0">
                <a:solidFill>
                  <a:srgbClr val="EFEFEF"/>
                </a:solidFill>
                <a:latin typeface="Arial" panose="020B0604020202020204" pitchFamily="34" charset="0"/>
                <a:cs typeface="Arial" panose="020B0604020202020204" pitchFamily="34" charset="0"/>
              </a:rPr>
              <a:t>I</a:t>
            </a:r>
            <a:r>
              <a:rPr lang="en-GB" sz="11600" b="1" dirty="0">
                <a:solidFill>
                  <a:srgbClr val="CCCCCC"/>
                </a:solidFill>
                <a:latin typeface="Arial" panose="020B0604020202020204" pitchFamily="34" charset="0"/>
                <a:cs typeface="Arial" panose="020B0604020202020204" pitchFamily="34" charset="0"/>
              </a:rPr>
              <a:t>R</a:t>
            </a:r>
            <a:endParaRPr sz="11600" b="1" dirty="0">
              <a:solidFill>
                <a:srgbClr val="CCCCCC"/>
              </a:solidFill>
              <a:latin typeface="Arial" panose="020B0604020202020204" pitchFamily="34" charset="0"/>
              <a:cs typeface="Arial" panose="020B0604020202020204" pitchFamily="34" charset="0"/>
            </a:endParaRPr>
          </a:p>
        </p:txBody>
      </p:sp>
      <p:sp>
        <p:nvSpPr>
          <p:cNvPr id="47" name="Google Shape;500;p80"/>
          <p:cNvSpPr txBox="1">
            <a:spLocks/>
          </p:cNvSpPr>
          <p:nvPr/>
        </p:nvSpPr>
        <p:spPr>
          <a:xfrm>
            <a:off x="1124901" y="1318096"/>
            <a:ext cx="6550064" cy="2469932"/>
          </a:xfrm>
          <a:prstGeom prst="rect">
            <a:avLst/>
          </a:prstGeom>
          <a:noFill/>
          <a:ln>
            <a:noFill/>
          </a:ln>
        </p:spPr>
        <p:txBody>
          <a:bodyPr spcFirstLastPara="1" vert="horz" wrap="square" lIns="91425" tIns="252000" rIns="378000" bIns="91425" numCol="1" rtlCol="0" anchor="t" anchorCtr="0">
            <a:no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Tx/>
              <a:buNone/>
            </a:pPr>
            <a:r>
              <a:rPr lang="en-GB" sz="1800" dirty="0">
                <a:solidFill>
                  <a:srgbClr val="000000"/>
                </a:solidFill>
                <a:latin typeface="+mj-lt"/>
              </a:rPr>
              <a:t>The principles are </a:t>
            </a:r>
            <a:r>
              <a:rPr lang="en-GB" sz="1800" b="1" dirty="0">
                <a:solidFill>
                  <a:srgbClr val="000000"/>
                </a:solidFill>
                <a:latin typeface="+mj-lt"/>
              </a:rPr>
              <a:t>NOT </a:t>
            </a:r>
            <a:r>
              <a:rPr lang="en-GB" sz="1800" dirty="0">
                <a:solidFill>
                  <a:srgbClr val="000000"/>
                </a:solidFill>
                <a:latin typeface="+mj-lt"/>
              </a:rPr>
              <a:t>strict</a:t>
            </a:r>
          </a:p>
          <a:p>
            <a:pPr marL="457200" indent="-330200">
              <a:spcBef>
                <a:spcPts val="600"/>
              </a:spcBef>
              <a:buClr>
                <a:srgbClr val="000000"/>
              </a:buClr>
              <a:buSzPts val="1600"/>
              <a:buFont typeface="Arial" panose="020B0604020202020204" pitchFamily="34" charset="0"/>
              <a:buChar char="•"/>
            </a:pPr>
            <a:r>
              <a:rPr lang="en-GB" sz="1400" b="1" dirty="0">
                <a:solidFill>
                  <a:srgbClr val="000000"/>
                </a:solidFill>
                <a:latin typeface="+mj-lt"/>
              </a:rPr>
              <a:t>Ambiguity</a:t>
            </a:r>
          </a:p>
          <a:p>
            <a:pPr marL="457200" indent="-330200">
              <a:spcBef>
                <a:spcPts val="0"/>
              </a:spcBef>
              <a:buClr>
                <a:srgbClr val="000000"/>
              </a:buClr>
              <a:buSzPts val="1600"/>
              <a:buFont typeface="Arial" panose="020B0604020202020204" pitchFamily="34" charset="0"/>
              <a:buChar char="•"/>
            </a:pPr>
            <a:r>
              <a:rPr lang="en-GB" sz="1400" dirty="0">
                <a:solidFill>
                  <a:srgbClr val="000000"/>
                </a:solidFill>
                <a:latin typeface="+mj-lt"/>
              </a:rPr>
              <a:t>Wide range of </a:t>
            </a:r>
            <a:r>
              <a:rPr lang="en-GB" sz="1400" b="1" dirty="0">
                <a:solidFill>
                  <a:srgbClr val="000000"/>
                </a:solidFill>
                <a:latin typeface="+mj-lt"/>
              </a:rPr>
              <a:t>interpretations </a:t>
            </a:r>
            <a:r>
              <a:rPr lang="en-GB" sz="1400" dirty="0">
                <a:solidFill>
                  <a:srgbClr val="000000"/>
                </a:solidFill>
                <a:latin typeface="+mj-lt"/>
              </a:rPr>
              <a:t>of FAIRness</a:t>
            </a:r>
            <a:endParaRPr lang="en-GB" sz="1400" b="1" dirty="0">
              <a:solidFill>
                <a:srgbClr val="000000"/>
              </a:solidFill>
              <a:latin typeface="+mj-lt"/>
            </a:endParaRPr>
          </a:p>
          <a:p>
            <a:pPr marL="0" indent="0">
              <a:spcBef>
                <a:spcPts val="600"/>
              </a:spcBef>
              <a:buFontTx/>
              <a:buNone/>
            </a:pPr>
            <a:endParaRPr lang="en-GB" sz="1600" dirty="0">
              <a:latin typeface="+mj-lt"/>
            </a:endParaRPr>
          </a:p>
          <a:p>
            <a:pPr marL="0" indent="0">
              <a:spcBef>
                <a:spcPts val="600"/>
              </a:spcBef>
              <a:buClr>
                <a:schemeClr val="dk1"/>
              </a:buClr>
              <a:buSzPts val="1100"/>
              <a:buFont typeface="Arial"/>
              <a:buNone/>
            </a:pPr>
            <a:r>
              <a:rPr lang="en-GB" sz="1800" dirty="0">
                <a:latin typeface="+mj-lt"/>
              </a:rPr>
              <a:t>Different </a:t>
            </a:r>
            <a:r>
              <a:rPr lang="en-GB" sz="1800" b="1" dirty="0">
                <a:latin typeface="+mj-lt"/>
              </a:rPr>
              <a:t>FAIR Assessment </a:t>
            </a:r>
            <a:r>
              <a:rPr lang="en-GB" sz="1800" dirty="0">
                <a:latin typeface="+mj-lt"/>
              </a:rPr>
              <a:t>Frameworks </a:t>
            </a:r>
          </a:p>
          <a:p>
            <a:pPr marL="412750" indent="-285750">
              <a:spcBef>
                <a:spcPts val="600"/>
              </a:spcBef>
              <a:buSzPts val="1600"/>
              <a:buFont typeface="Arial" panose="020B0604020202020204" pitchFamily="34" charset="0"/>
              <a:buChar char="•"/>
            </a:pPr>
            <a:r>
              <a:rPr lang="en-GB" sz="1400" dirty="0">
                <a:latin typeface="+mj-lt"/>
              </a:rPr>
              <a:t>Different metrics</a:t>
            </a:r>
          </a:p>
          <a:p>
            <a:pPr marL="412750" indent="-285750">
              <a:spcBef>
                <a:spcPts val="0"/>
              </a:spcBef>
              <a:buSzPts val="1600"/>
              <a:buFont typeface="Arial" panose="020B0604020202020204" pitchFamily="34" charset="0"/>
              <a:buChar char="•"/>
            </a:pPr>
            <a:r>
              <a:rPr lang="en-GB" sz="1400" dirty="0">
                <a:latin typeface="+mj-lt"/>
              </a:rPr>
              <a:t>No comparison of results</a:t>
            </a:r>
          </a:p>
          <a:p>
            <a:pPr marL="412750" indent="-285750">
              <a:spcBef>
                <a:spcPts val="0"/>
              </a:spcBef>
              <a:buSzPts val="1600"/>
              <a:buFont typeface="Arial" panose="020B0604020202020204" pitchFamily="34" charset="0"/>
              <a:buChar char="•"/>
            </a:pPr>
            <a:r>
              <a:rPr lang="en-GB" sz="1400" dirty="0">
                <a:latin typeface="+mj-lt"/>
              </a:rPr>
              <a:t>No benchmark</a:t>
            </a:r>
            <a:endParaRPr lang="en-GB" sz="1400" dirty="0">
              <a:solidFill>
                <a:srgbClr val="000000"/>
              </a:solidFill>
              <a:latin typeface="+mj-lt"/>
            </a:endParaRPr>
          </a:p>
        </p:txBody>
      </p:sp>
      <p:sp>
        <p:nvSpPr>
          <p:cNvPr id="48" name="Google Shape;503;p80"/>
          <p:cNvSpPr/>
          <p:nvPr/>
        </p:nvSpPr>
        <p:spPr>
          <a:xfrm>
            <a:off x="323623" y="2296188"/>
            <a:ext cx="504001" cy="504000"/>
          </a:xfrm>
          <a:custGeom>
            <a:avLst/>
            <a:gdLst/>
            <a:ahLst/>
            <a:cxnLst/>
            <a:rect l="l" t="t" r="r" b="b"/>
            <a:pathLst>
              <a:path w="200" h="200" extrusionOk="0">
                <a:moveTo>
                  <a:pt x="100" y="0"/>
                </a:moveTo>
                <a:cubicBezTo>
                  <a:pt x="45" y="0"/>
                  <a:pt x="0" y="44"/>
                  <a:pt x="0" y="100"/>
                </a:cubicBezTo>
                <a:cubicBezTo>
                  <a:pt x="0" y="155"/>
                  <a:pt x="45" y="200"/>
                  <a:pt x="100" y="200"/>
                </a:cubicBezTo>
                <a:cubicBezTo>
                  <a:pt x="156" y="200"/>
                  <a:pt x="200" y="155"/>
                  <a:pt x="200" y="100"/>
                </a:cubicBezTo>
                <a:cubicBezTo>
                  <a:pt x="200" y="44"/>
                  <a:pt x="156" y="0"/>
                  <a:pt x="100" y="0"/>
                </a:cubicBezTo>
                <a:close/>
                <a:moveTo>
                  <a:pt x="100" y="187"/>
                </a:moveTo>
                <a:cubicBezTo>
                  <a:pt x="52" y="187"/>
                  <a:pt x="13" y="148"/>
                  <a:pt x="13" y="100"/>
                </a:cubicBezTo>
                <a:cubicBezTo>
                  <a:pt x="13" y="51"/>
                  <a:pt x="52" y="12"/>
                  <a:pt x="100" y="12"/>
                </a:cubicBezTo>
                <a:cubicBezTo>
                  <a:pt x="149" y="12"/>
                  <a:pt x="188" y="51"/>
                  <a:pt x="188" y="100"/>
                </a:cubicBezTo>
                <a:cubicBezTo>
                  <a:pt x="188" y="148"/>
                  <a:pt x="149" y="187"/>
                  <a:pt x="100" y="187"/>
                </a:cubicBezTo>
                <a:close/>
                <a:moveTo>
                  <a:pt x="99" y="143"/>
                </a:moveTo>
                <a:cubicBezTo>
                  <a:pt x="111" y="143"/>
                  <a:pt x="111" y="143"/>
                  <a:pt x="111" y="143"/>
                </a:cubicBezTo>
                <a:cubicBezTo>
                  <a:pt x="111" y="129"/>
                  <a:pt x="111" y="129"/>
                  <a:pt x="111" y="129"/>
                </a:cubicBezTo>
                <a:cubicBezTo>
                  <a:pt x="99" y="129"/>
                  <a:pt x="99" y="129"/>
                  <a:pt x="99" y="129"/>
                </a:cubicBezTo>
                <a:lnTo>
                  <a:pt x="99" y="143"/>
                </a:lnTo>
                <a:close/>
                <a:moveTo>
                  <a:pt x="122" y="57"/>
                </a:moveTo>
                <a:cubicBezTo>
                  <a:pt x="119" y="54"/>
                  <a:pt x="116" y="53"/>
                  <a:pt x="113" y="51"/>
                </a:cubicBezTo>
                <a:cubicBezTo>
                  <a:pt x="105" y="49"/>
                  <a:pt x="95" y="49"/>
                  <a:pt x="88" y="52"/>
                </a:cubicBezTo>
                <a:cubicBezTo>
                  <a:pt x="85" y="54"/>
                  <a:pt x="81" y="56"/>
                  <a:pt x="78" y="59"/>
                </a:cubicBezTo>
                <a:cubicBezTo>
                  <a:pt x="75" y="62"/>
                  <a:pt x="73" y="65"/>
                  <a:pt x="72" y="70"/>
                </a:cubicBezTo>
                <a:cubicBezTo>
                  <a:pt x="70" y="74"/>
                  <a:pt x="70" y="78"/>
                  <a:pt x="70" y="83"/>
                </a:cubicBezTo>
                <a:cubicBezTo>
                  <a:pt x="82" y="83"/>
                  <a:pt x="82" y="83"/>
                  <a:pt x="82" y="83"/>
                </a:cubicBezTo>
                <a:cubicBezTo>
                  <a:pt x="82" y="79"/>
                  <a:pt x="83" y="76"/>
                  <a:pt x="84" y="74"/>
                </a:cubicBezTo>
                <a:cubicBezTo>
                  <a:pt x="84" y="71"/>
                  <a:pt x="86" y="69"/>
                  <a:pt x="87" y="68"/>
                </a:cubicBezTo>
                <a:cubicBezTo>
                  <a:pt x="89" y="66"/>
                  <a:pt x="91" y="65"/>
                  <a:pt x="93" y="64"/>
                </a:cubicBezTo>
                <a:cubicBezTo>
                  <a:pt x="97" y="62"/>
                  <a:pt x="104" y="62"/>
                  <a:pt x="109" y="63"/>
                </a:cubicBezTo>
                <a:cubicBezTo>
                  <a:pt x="111" y="64"/>
                  <a:pt x="112" y="65"/>
                  <a:pt x="114" y="66"/>
                </a:cubicBezTo>
                <a:cubicBezTo>
                  <a:pt x="115" y="67"/>
                  <a:pt x="116" y="69"/>
                  <a:pt x="117" y="71"/>
                </a:cubicBezTo>
                <a:cubicBezTo>
                  <a:pt x="118" y="72"/>
                  <a:pt x="118" y="74"/>
                  <a:pt x="118" y="77"/>
                </a:cubicBezTo>
                <a:cubicBezTo>
                  <a:pt x="118" y="80"/>
                  <a:pt x="118" y="82"/>
                  <a:pt x="117" y="84"/>
                </a:cubicBezTo>
                <a:cubicBezTo>
                  <a:pt x="115" y="87"/>
                  <a:pt x="113" y="89"/>
                  <a:pt x="110" y="92"/>
                </a:cubicBezTo>
                <a:cubicBezTo>
                  <a:pt x="108" y="94"/>
                  <a:pt x="106" y="96"/>
                  <a:pt x="105" y="97"/>
                </a:cubicBezTo>
                <a:cubicBezTo>
                  <a:pt x="103" y="99"/>
                  <a:pt x="102" y="101"/>
                  <a:pt x="101" y="103"/>
                </a:cubicBezTo>
                <a:cubicBezTo>
                  <a:pt x="100" y="105"/>
                  <a:pt x="99" y="107"/>
                  <a:pt x="99" y="109"/>
                </a:cubicBezTo>
                <a:cubicBezTo>
                  <a:pt x="98" y="111"/>
                  <a:pt x="98" y="114"/>
                  <a:pt x="98" y="118"/>
                </a:cubicBezTo>
                <a:cubicBezTo>
                  <a:pt x="111" y="118"/>
                  <a:pt x="111" y="118"/>
                  <a:pt x="111" y="118"/>
                </a:cubicBezTo>
                <a:cubicBezTo>
                  <a:pt x="111" y="115"/>
                  <a:pt x="111" y="113"/>
                  <a:pt x="111" y="111"/>
                </a:cubicBezTo>
                <a:cubicBezTo>
                  <a:pt x="111" y="110"/>
                  <a:pt x="111" y="109"/>
                  <a:pt x="112" y="108"/>
                </a:cubicBezTo>
                <a:cubicBezTo>
                  <a:pt x="112" y="108"/>
                  <a:pt x="112" y="107"/>
                  <a:pt x="114" y="106"/>
                </a:cubicBezTo>
                <a:cubicBezTo>
                  <a:pt x="115" y="105"/>
                  <a:pt x="117" y="103"/>
                  <a:pt x="119" y="101"/>
                </a:cubicBezTo>
                <a:cubicBezTo>
                  <a:pt x="122" y="98"/>
                  <a:pt x="125" y="94"/>
                  <a:pt x="127" y="91"/>
                </a:cubicBezTo>
                <a:cubicBezTo>
                  <a:pt x="130" y="87"/>
                  <a:pt x="131" y="82"/>
                  <a:pt x="131" y="77"/>
                </a:cubicBezTo>
                <a:cubicBezTo>
                  <a:pt x="131" y="73"/>
                  <a:pt x="130" y="69"/>
                  <a:pt x="129" y="65"/>
                </a:cubicBezTo>
                <a:cubicBezTo>
                  <a:pt x="127" y="62"/>
                  <a:pt x="125" y="59"/>
                  <a:pt x="122" y="57"/>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Arial"/>
              <a:ea typeface="Arial"/>
              <a:cs typeface="Arial"/>
              <a:sym typeface="Arial"/>
            </a:endParaRPr>
          </a:p>
        </p:txBody>
      </p:sp>
      <p:sp>
        <p:nvSpPr>
          <p:cNvPr id="51" name="Google Shape;505;p80"/>
          <p:cNvSpPr/>
          <p:nvPr/>
        </p:nvSpPr>
        <p:spPr>
          <a:xfrm>
            <a:off x="304959" y="4773604"/>
            <a:ext cx="522665" cy="504000"/>
          </a:xfrm>
          <a:custGeom>
            <a:avLst/>
            <a:gdLst/>
            <a:ahLst/>
            <a:cxnLst/>
            <a:rect l="l" t="t" r="r" b="b"/>
            <a:pathLst>
              <a:path w="200" h="194" extrusionOk="0">
                <a:moveTo>
                  <a:pt x="130" y="0"/>
                </a:moveTo>
                <a:cubicBezTo>
                  <a:pt x="128" y="0"/>
                  <a:pt x="125" y="0"/>
                  <a:pt x="124" y="2"/>
                </a:cubicBezTo>
                <a:cubicBezTo>
                  <a:pt x="110" y="16"/>
                  <a:pt x="110" y="16"/>
                  <a:pt x="110" y="16"/>
                </a:cubicBezTo>
                <a:cubicBezTo>
                  <a:pt x="107" y="16"/>
                  <a:pt x="104" y="15"/>
                  <a:pt x="100" y="15"/>
                </a:cubicBezTo>
                <a:cubicBezTo>
                  <a:pt x="96" y="15"/>
                  <a:pt x="93" y="16"/>
                  <a:pt x="90" y="16"/>
                </a:cubicBezTo>
                <a:cubicBezTo>
                  <a:pt x="76" y="2"/>
                  <a:pt x="76" y="2"/>
                  <a:pt x="76" y="2"/>
                </a:cubicBezTo>
                <a:cubicBezTo>
                  <a:pt x="75" y="0"/>
                  <a:pt x="72" y="0"/>
                  <a:pt x="70" y="0"/>
                </a:cubicBezTo>
                <a:cubicBezTo>
                  <a:pt x="69" y="0"/>
                  <a:pt x="67" y="0"/>
                  <a:pt x="66" y="1"/>
                </a:cubicBezTo>
                <a:cubicBezTo>
                  <a:pt x="34" y="19"/>
                  <a:pt x="34" y="19"/>
                  <a:pt x="34" y="19"/>
                </a:cubicBezTo>
                <a:cubicBezTo>
                  <a:pt x="31" y="21"/>
                  <a:pt x="29" y="25"/>
                  <a:pt x="30" y="29"/>
                </a:cubicBezTo>
                <a:cubicBezTo>
                  <a:pt x="35" y="47"/>
                  <a:pt x="35" y="47"/>
                  <a:pt x="35" y="47"/>
                </a:cubicBezTo>
                <a:cubicBezTo>
                  <a:pt x="31" y="53"/>
                  <a:pt x="28" y="59"/>
                  <a:pt x="25" y="65"/>
                </a:cubicBezTo>
                <a:cubicBezTo>
                  <a:pt x="6" y="70"/>
                  <a:pt x="6" y="70"/>
                  <a:pt x="6" y="70"/>
                </a:cubicBezTo>
                <a:cubicBezTo>
                  <a:pt x="3" y="71"/>
                  <a:pt x="0" y="74"/>
                  <a:pt x="0" y="78"/>
                </a:cubicBezTo>
                <a:cubicBezTo>
                  <a:pt x="0" y="115"/>
                  <a:pt x="0" y="115"/>
                  <a:pt x="0" y="115"/>
                </a:cubicBezTo>
                <a:cubicBezTo>
                  <a:pt x="0" y="119"/>
                  <a:pt x="3" y="122"/>
                  <a:pt x="6" y="123"/>
                </a:cubicBezTo>
                <a:cubicBezTo>
                  <a:pt x="25" y="128"/>
                  <a:pt x="25" y="128"/>
                  <a:pt x="25" y="128"/>
                </a:cubicBezTo>
                <a:cubicBezTo>
                  <a:pt x="28" y="134"/>
                  <a:pt x="31" y="140"/>
                  <a:pt x="35" y="146"/>
                </a:cubicBezTo>
                <a:cubicBezTo>
                  <a:pt x="30" y="164"/>
                  <a:pt x="30" y="164"/>
                  <a:pt x="30" y="164"/>
                </a:cubicBezTo>
                <a:cubicBezTo>
                  <a:pt x="29" y="168"/>
                  <a:pt x="31" y="172"/>
                  <a:pt x="34" y="174"/>
                </a:cubicBezTo>
                <a:cubicBezTo>
                  <a:pt x="66" y="192"/>
                  <a:pt x="66" y="192"/>
                  <a:pt x="66" y="192"/>
                </a:cubicBezTo>
                <a:cubicBezTo>
                  <a:pt x="67" y="193"/>
                  <a:pt x="69" y="194"/>
                  <a:pt x="70" y="194"/>
                </a:cubicBezTo>
                <a:cubicBezTo>
                  <a:pt x="72" y="194"/>
                  <a:pt x="75" y="193"/>
                  <a:pt x="76" y="191"/>
                </a:cubicBezTo>
                <a:cubicBezTo>
                  <a:pt x="90" y="177"/>
                  <a:pt x="90" y="177"/>
                  <a:pt x="90" y="177"/>
                </a:cubicBezTo>
                <a:cubicBezTo>
                  <a:pt x="93" y="177"/>
                  <a:pt x="96" y="178"/>
                  <a:pt x="100" y="178"/>
                </a:cubicBezTo>
                <a:cubicBezTo>
                  <a:pt x="104" y="178"/>
                  <a:pt x="107" y="177"/>
                  <a:pt x="110" y="177"/>
                </a:cubicBezTo>
                <a:cubicBezTo>
                  <a:pt x="124" y="191"/>
                  <a:pt x="124" y="191"/>
                  <a:pt x="124" y="191"/>
                </a:cubicBezTo>
                <a:cubicBezTo>
                  <a:pt x="125" y="193"/>
                  <a:pt x="128" y="194"/>
                  <a:pt x="130" y="194"/>
                </a:cubicBezTo>
                <a:cubicBezTo>
                  <a:pt x="131" y="194"/>
                  <a:pt x="133" y="193"/>
                  <a:pt x="134" y="192"/>
                </a:cubicBezTo>
                <a:cubicBezTo>
                  <a:pt x="166" y="174"/>
                  <a:pt x="166" y="174"/>
                  <a:pt x="166" y="174"/>
                </a:cubicBezTo>
                <a:cubicBezTo>
                  <a:pt x="169" y="172"/>
                  <a:pt x="171" y="168"/>
                  <a:pt x="170" y="164"/>
                </a:cubicBezTo>
                <a:cubicBezTo>
                  <a:pt x="165" y="146"/>
                  <a:pt x="165" y="146"/>
                  <a:pt x="165" y="146"/>
                </a:cubicBezTo>
                <a:cubicBezTo>
                  <a:pt x="169" y="140"/>
                  <a:pt x="172" y="134"/>
                  <a:pt x="175" y="128"/>
                </a:cubicBezTo>
                <a:cubicBezTo>
                  <a:pt x="194" y="123"/>
                  <a:pt x="194" y="123"/>
                  <a:pt x="194" y="123"/>
                </a:cubicBezTo>
                <a:cubicBezTo>
                  <a:pt x="197" y="122"/>
                  <a:pt x="200" y="119"/>
                  <a:pt x="200" y="115"/>
                </a:cubicBezTo>
                <a:cubicBezTo>
                  <a:pt x="200" y="78"/>
                  <a:pt x="200" y="78"/>
                  <a:pt x="200" y="78"/>
                </a:cubicBezTo>
                <a:cubicBezTo>
                  <a:pt x="200" y="74"/>
                  <a:pt x="197" y="71"/>
                  <a:pt x="194" y="70"/>
                </a:cubicBezTo>
                <a:cubicBezTo>
                  <a:pt x="175" y="65"/>
                  <a:pt x="175" y="65"/>
                  <a:pt x="175" y="65"/>
                </a:cubicBezTo>
                <a:cubicBezTo>
                  <a:pt x="172" y="59"/>
                  <a:pt x="169" y="53"/>
                  <a:pt x="165" y="47"/>
                </a:cubicBezTo>
                <a:cubicBezTo>
                  <a:pt x="170" y="29"/>
                  <a:pt x="170" y="29"/>
                  <a:pt x="170" y="29"/>
                </a:cubicBezTo>
                <a:cubicBezTo>
                  <a:pt x="171" y="25"/>
                  <a:pt x="169" y="21"/>
                  <a:pt x="166" y="19"/>
                </a:cubicBezTo>
                <a:cubicBezTo>
                  <a:pt x="134" y="1"/>
                  <a:pt x="134" y="1"/>
                  <a:pt x="134" y="1"/>
                </a:cubicBezTo>
                <a:cubicBezTo>
                  <a:pt x="133" y="0"/>
                  <a:pt x="131" y="0"/>
                  <a:pt x="130" y="0"/>
                </a:cubicBezTo>
                <a:close/>
                <a:moveTo>
                  <a:pt x="131" y="13"/>
                </a:moveTo>
                <a:cubicBezTo>
                  <a:pt x="157" y="28"/>
                  <a:pt x="157" y="28"/>
                  <a:pt x="157" y="28"/>
                </a:cubicBezTo>
                <a:cubicBezTo>
                  <a:pt x="152" y="44"/>
                  <a:pt x="152" y="44"/>
                  <a:pt x="152" y="44"/>
                </a:cubicBezTo>
                <a:cubicBezTo>
                  <a:pt x="151" y="50"/>
                  <a:pt x="151" y="50"/>
                  <a:pt x="151" y="50"/>
                </a:cubicBezTo>
                <a:cubicBezTo>
                  <a:pt x="155" y="55"/>
                  <a:pt x="155" y="55"/>
                  <a:pt x="155" y="55"/>
                </a:cubicBezTo>
                <a:cubicBezTo>
                  <a:pt x="158" y="60"/>
                  <a:pt x="161" y="65"/>
                  <a:pt x="163" y="70"/>
                </a:cubicBezTo>
                <a:cubicBezTo>
                  <a:pt x="166" y="76"/>
                  <a:pt x="166" y="76"/>
                  <a:pt x="166" y="76"/>
                </a:cubicBezTo>
                <a:cubicBezTo>
                  <a:pt x="172" y="77"/>
                  <a:pt x="172" y="77"/>
                  <a:pt x="172" y="77"/>
                </a:cubicBezTo>
                <a:cubicBezTo>
                  <a:pt x="188" y="81"/>
                  <a:pt x="188" y="81"/>
                  <a:pt x="188" y="81"/>
                </a:cubicBezTo>
                <a:cubicBezTo>
                  <a:pt x="188" y="112"/>
                  <a:pt x="188" y="112"/>
                  <a:pt x="188" y="112"/>
                </a:cubicBezTo>
                <a:cubicBezTo>
                  <a:pt x="172" y="116"/>
                  <a:pt x="172" y="116"/>
                  <a:pt x="172" y="116"/>
                </a:cubicBezTo>
                <a:cubicBezTo>
                  <a:pt x="166" y="117"/>
                  <a:pt x="166" y="117"/>
                  <a:pt x="166" y="117"/>
                </a:cubicBezTo>
                <a:cubicBezTo>
                  <a:pt x="163" y="123"/>
                  <a:pt x="163" y="123"/>
                  <a:pt x="163" y="123"/>
                </a:cubicBezTo>
                <a:cubicBezTo>
                  <a:pt x="161" y="128"/>
                  <a:pt x="158" y="133"/>
                  <a:pt x="155" y="138"/>
                </a:cubicBezTo>
                <a:cubicBezTo>
                  <a:pt x="151" y="143"/>
                  <a:pt x="151" y="143"/>
                  <a:pt x="151" y="143"/>
                </a:cubicBezTo>
                <a:cubicBezTo>
                  <a:pt x="152" y="149"/>
                  <a:pt x="152" y="149"/>
                  <a:pt x="152" y="149"/>
                </a:cubicBezTo>
                <a:cubicBezTo>
                  <a:pt x="157" y="165"/>
                  <a:pt x="157" y="165"/>
                  <a:pt x="157" y="165"/>
                </a:cubicBezTo>
                <a:cubicBezTo>
                  <a:pt x="131" y="180"/>
                  <a:pt x="131" y="180"/>
                  <a:pt x="131" y="180"/>
                </a:cubicBezTo>
                <a:cubicBezTo>
                  <a:pt x="119" y="168"/>
                  <a:pt x="119" y="168"/>
                  <a:pt x="119" y="168"/>
                </a:cubicBezTo>
                <a:cubicBezTo>
                  <a:pt x="115" y="164"/>
                  <a:pt x="115" y="164"/>
                  <a:pt x="115" y="164"/>
                </a:cubicBezTo>
                <a:cubicBezTo>
                  <a:pt x="109" y="165"/>
                  <a:pt x="109" y="165"/>
                  <a:pt x="109" y="165"/>
                </a:cubicBezTo>
                <a:cubicBezTo>
                  <a:pt x="105" y="165"/>
                  <a:pt x="103" y="165"/>
                  <a:pt x="100" y="165"/>
                </a:cubicBezTo>
                <a:cubicBezTo>
                  <a:pt x="97" y="165"/>
                  <a:pt x="95" y="165"/>
                  <a:pt x="91" y="165"/>
                </a:cubicBezTo>
                <a:cubicBezTo>
                  <a:pt x="85" y="164"/>
                  <a:pt x="85" y="164"/>
                  <a:pt x="85" y="164"/>
                </a:cubicBezTo>
                <a:cubicBezTo>
                  <a:pt x="81" y="168"/>
                  <a:pt x="81" y="168"/>
                  <a:pt x="81" y="168"/>
                </a:cubicBezTo>
                <a:cubicBezTo>
                  <a:pt x="69" y="180"/>
                  <a:pt x="69" y="180"/>
                  <a:pt x="69" y="180"/>
                </a:cubicBezTo>
                <a:cubicBezTo>
                  <a:pt x="43" y="165"/>
                  <a:pt x="43" y="165"/>
                  <a:pt x="43" y="165"/>
                </a:cubicBezTo>
                <a:cubicBezTo>
                  <a:pt x="47" y="149"/>
                  <a:pt x="47" y="149"/>
                  <a:pt x="47" y="149"/>
                </a:cubicBezTo>
                <a:cubicBezTo>
                  <a:pt x="49" y="143"/>
                  <a:pt x="49" y="143"/>
                  <a:pt x="49" y="143"/>
                </a:cubicBezTo>
                <a:cubicBezTo>
                  <a:pt x="45" y="138"/>
                  <a:pt x="45" y="138"/>
                  <a:pt x="45" y="138"/>
                </a:cubicBezTo>
                <a:cubicBezTo>
                  <a:pt x="42" y="133"/>
                  <a:pt x="39" y="128"/>
                  <a:pt x="37" y="123"/>
                </a:cubicBezTo>
                <a:cubicBezTo>
                  <a:pt x="34" y="117"/>
                  <a:pt x="34" y="117"/>
                  <a:pt x="34" y="117"/>
                </a:cubicBezTo>
                <a:cubicBezTo>
                  <a:pt x="28" y="116"/>
                  <a:pt x="28" y="116"/>
                  <a:pt x="28" y="116"/>
                </a:cubicBezTo>
                <a:cubicBezTo>
                  <a:pt x="12" y="112"/>
                  <a:pt x="12" y="112"/>
                  <a:pt x="12" y="112"/>
                </a:cubicBezTo>
                <a:cubicBezTo>
                  <a:pt x="12" y="81"/>
                  <a:pt x="12" y="81"/>
                  <a:pt x="12" y="81"/>
                </a:cubicBezTo>
                <a:cubicBezTo>
                  <a:pt x="28" y="77"/>
                  <a:pt x="28" y="77"/>
                  <a:pt x="28" y="77"/>
                </a:cubicBezTo>
                <a:cubicBezTo>
                  <a:pt x="34" y="76"/>
                  <a:pt x="34" y="76"/>
                  <a:pt x="34" y="76"/>
                </a:cubicBezTo>
                <a:cubicBezTo>
                  <a:pt x="37" y="70"/>
                  <a:pt x="37" y="70"/>
                  <a:pt x="37" y="70"/>
                </a:cubicBezTo>
                <a:cubicBezTo>
                  <a:pt x="39" y="65"/>
                  <a:pt x="42" y="60"/>
                  <a:pt x="45" y="55"/>
                </a:cubicBezTo>
                <a:cubicBezTo>
                  <a:pt x="49" y="50"/>
                  <a:pt x="49" y="50"/>
                  <a:pt x="49" y="50"/>
                </a:cubicBezTo>
                <a:cubicBezTo>
                  <a:pt x="47" y="44"/>
                  <a:pt x="47" y="44"/>
                  <a:pt x="47" y="44"/>
                </a:cubicBezTo>
                <a:cubicBezTo>
                  <a:pt x="43" y="28"/>
                  <a:pt x="43" y="28"/>
                  <a:pt x="43" y="28"/>
                </a:cubicBezTo>
                <a:cubicBezTo>
                  <a:pt x="69" y="13"/>
                  <a:pt x="69" y="13"/>
                  <a:pt x="69" y="13"/>
                </a:cubicBezTo>
                <a:cubicBezTo>
                  <a:pt x="81" y="25"/>
                  <a:pt x="81" y="25"/>
                  <a:pt x="81" y="25"/>
                </a:cubicBezTo>
                <a:cubicBezTo>
                  <a:pt x="85" y="29"/>
                  <a:pt x="85" y="29"/>
                  <a:pt x="85" y="29"/>
                </a:cubicBezTo>
                <a:cubicBezTo>
                  <a:pt x="91" y="28"/>
                  <a:pt x="91" y="28"/>
                  <a:pt x="91" y="28"/>
                </a:cubicBezTo>
                <a:cubicBezTo>
                  <a:pt x="95" y="28"/>
                  <a:pt x="97" y="28"/>
                  <a:pt x="100" y="28"/>
                </a:cubicBezTo>
                <a:cubicBezTo>
                  <a:pt x="103" y="28"/>
                  <a:pt x="105" y="28"/>
                  <a:pt x="109" y="28"/>
                </a:cubicBezTo>
                <a:cubicBezTo>
                  <a:pt x="115" y="29"/>
                  <a:pt x="115" y="29"/>
                  <a:pt x="115" y="29"/>
                </a:cubicBezTo>
                <a:cubicBezTo>
                  <a:pt x="119" y="25"/>
                  <a:pt x="119" y="25"/>
                  <a:pt x="119" y="25"/>
                </a:cubicBezTo>
                <a:lnTo>
                  <a:pt x="131" y="13"/>
                </a:lnTo>
                <a:close/>
                <a:moveTo>
                  <a:pt x="100" y="128"/>
                </a:moveTo>
                <a:cubicBezTo>
                  <a:pt x="83" y="128"/>
                  <a:pt x="69" y="114"/>
                  <a:pt x="69" y="97"/>
                </a:cubicBezTo>
                <a:cubicBezTo>
                  <a:pt x="69" y="79"/>
                  <a:pt x="83" y="65"/>
                  <a:pt x="100" y="65"/>
                </a:cubicBezTo>
                <a:cubicBezTo>
                  <a:pt x="117" y="65"/>
                  <a:pt x="131" y="79"/>
                  <a:pt x="131" y="97"/>
                </a:cubicBezTo>
                <a:cubicBezTo>
                  <a:pt x="131" y="114"/>
                  <a:pt x="117" y="128"/>
                  <a:pt x="100" y="128"/>
                </a:cubicBezTo>
                <a:close/>
                <a:moveTo>
                  <a:pt x="100" y="78"/>
                </a:moveTo>
                <a:cubicBezTo>
                  <a:pt x="90" y="78"/>
                  <a:pt x="81" y="86"/>
                  <a:pt x="81" y="97"/>
                </a:cubicBezTo>
                <a:cubicBezTo>
                  <a:pt x="81" y="107"/>
                  <a:pt x="90" y="115"/>
                  <a:pt x="100" y="115"/>
                </a:cubicBezTo>
                <a:cubicBezTo>
                  <a:pt x="110" y="115"/>
                  <a:pt x="119" y="107"/>
                  <a:pt x="119" y="97"/>
                </a:cubicBezTo>
                <a:cubicBezTo>
                  <a:pt x="119" y="86"/>
                  <a:pt x="110" y="78"/>
                  <a:pt x="100" y="7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rgbClr val="000000"/>
              </a:solidFill>
              <a:latin typeface="Arial"/>
              <a:ea typeface="Arial"/>
              <a:cs typeface="Arial"/>
              <a:sym typeface="Arial"/>
            </a:endParaRPr>
          </a:p>
        </p:txBody>
      </p:sp>
      <p:sp>
        <p:nvSpPr>
          <p:cNvPr id="15"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Context</a:t>
            </a:r>
          </a:p>
        </p:txBody>
      </p:sp>
      <p:sp>
        <p:nvSpPr>
          <p:cNvPr id="19" name="Google Shape;498;p80"/>
          <p:cNvSpPr txBox="1">
            <a:spLocks/>
          </p:cNvSpPr>
          <p:nvPr/>
        </p:nvSpPr>
        <p:spPr>
          <a:xfrm>
            <a:off x="1108988" y="4012479"/>
            <a:ext cx="7390449" cy="2177247"/>
          </a:xfrm>
          <a:prstGeom prst="rect">
            <a:avLst/>
          </a:prstGeom>
          <a:noFill/>
          <a:ln>
            <a:noFill/>
          </a:ln>
        </p:spPr>
        <p:txBody>
          <a:bodyPr spcFirstLastPara="1" vert="horz" wrap="square" lIns="91425" tIns="252000" rIns="378000" bIns="91425" numCol="1" rtlCol="0" anchor="t" anchorCtr="0">
            <a:no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0" indent="0">
              <a:spcBef>
                <a:spcPts val="0"/>
              </a:spcBef>
              <a:buSzPts val="1600"/>
              <a:buNone/>
            </a:pPr>
            <a:r>
              <a:rPr lang="en-GB" sz="1800" b="1" dirty="0">
                <a:latin typeface="+mj-lt"/>
              </a:rPr>
              <a:t>SOLUTION </a:t>
            </a:r>
            <a:r>
              <a:rPr lang="en-GB" sz="1800" dirty="0">
                <a:latin typeface="+mj-lt"/>
              </a:rPr>
              <a:t>is to bring together </a:t>
            </a:r>
            <a:r>
              <a:rPr lang="en-GB" sz="1800" b="1" dirty="0">
                <a:latin typeface="+mj-lt"/>
              </a:rPr>
              <a:t>stakeholders </a:t>
            </a:r>
            <a:r>
              <a:rPr lang="en-GB" sz="1800" dirty="0">
                <a:latin typeface="+mj-lt"/>
              </a:rPr>
              <a:t>to build on </a:t>
            </a:r>
            <a:r>
              <a:rPr lang="en-GB" sz="1800" b="1" dirty="0">
                <a:latin typeface="+mj-lt"/>
              </a:rPr>
              <a:t>existing approaches </a:t>
            </a:r>
            <a:r>
              <a:rPr lang="en-GB" sz="1800" dirty="0">
                <a:latin typeface="+mj-lt"/>
              </a:rPr>
              <a:t>and</a:t>
            </a:r>
            <a:r>
              <a:rPr lang="en-GB" sz="1800" b="1" dirty="0">
                <a:latin typeface="+mj-lt"/>
              </a:rPr>
              <a:t> expertise</a:t>
            </a:r>
            <a:endParaRPr lang="en-GB" sz="1800" dirty="0">
              <a:latin typeface="+mj-lt"/>
            </a:endParaRPr>
          </a:p>
          <a:p>
            <a:pPr marL="457200" indent="-330200" algn="just">
              <a:spcBef>
                <a:spcPts val="600"/>
              </a:spcBef>
              <a:buSzPts val="1600"/>
              <a:buFontTx/>
              <a:buChar char="•"/>
            </a:pPr>
            <a:r>
              <a:rPr lang="en-GB" sz="1400" dirty="0">
                <a:latin typeface="+mj-lt"/>
              </a:rPr>
              <a:t>Set of </a:t>
            </a:r>
            <a:r>
              <a:rPr lang="en-GB" sz="1400" b="1" dirty="0">
                <a:latin typeface="+mj-lt"/>
              </a:rPr>
              <a:t>core assessment criteria</a:t>
            </a:r>
            <a:r>
              <a:rPr lang="en-GB" sz="1400" dirty="0">
                <a:latin typeface="+mj-lt"/>
              </a:rPr>
              <a:t> for FAIRness</a:t>
            </a:r>
          </a:p>
          <a:p>
            <a:pPr marL="457200" indent="-330200" algn="just">
              <a:spcBef>
                <a:spcPts val="0"/>
              </a:spcBef>
              <a:buSzPts val="1600"/>
              <a:buFontTx/>
              <a:buChar char="•"/>
            </a:pPr>
            <a:r>
              <a:rPr lang="en-GB" sz="1400" dirty="0">
                <a:latin typeface="+mj-lt"/>
              </a:rPr>
              <a:t>FAIR </a:t>
            </a:r>
            <a:r>
              <a:rPr lang="en-GB" sz="1400" b="1" dirty="0">
                <a:latin typeface="+mj-lt"/>
              </a:rPr>
              <a:t>data maturity model &amp; toolset</a:t>
            </a:r>
          </a:p>
          <a:p>
            <a:pPr marL="457200" indent="-330200" algn="just">
              <a:spcBef>
                <a:spcPts val="0"/>
              </a:spcBef>
              <a:buSzPts val="1600"/>
              <a:buFontTx/>
              <a:buChar char="•"/>
            </a:pPr>
            <a:r>
              <a:rPr lang="en-GB" sz="1400" dirty="0">
                <a:latin typeface="+mj-lt"/>
              </a:rPr>
              <a:t>FAIR data </a:t>
            </a:r>
            <a:r>
              <a:rPr lang="en-GB" sz="1400" b="1" dirty="0">
                <a:latin typeface="+mj-lt"/>
              </a:rPr>
              <a:t>checklist</a:t>
            </a:r>
          </a:p>
          <a:p>
            <a:pPr marL="457200" indent="-330200" algn="just">
              <a:spcBef>
                <a:spcPts val="0"/>
              </a:spcBef>
              <a:buSzPts val="1600"/>
              <a:buFontTx/>
              <a:buChar char="•"/>
            </a:pPr>
            <a:r>
              <a:rPr lang="en-GB" sz="1400" dirty="0">
                <a:latin typeface="+mj-lt"/>
              </a:rPr>
              <a:t>RDA recommendation</a:t>
            </a:r>
          </a:p>
          <a:p>
            <a:pPr marL="0" indent="0">
              <a:spcBef>
                <a:spcPts val="600"/>
              </a:spcBef>
              <a:spcAft>
                <a:spcPts val="600"/>
              </a:spcAft>
              <a:buFontTx/>
              <a:buNone/>
            </a:pPr>
            <a:r>
              <a:rPr lang="en-GB" sz="1600" dirty="0">
                <a:solidFill>
                  <a:srgbClr val="000000"/>
                </a:solidFill>
                <a:latin typeface="+mj-lt"/>
              </a:rPr>
              <a:t/>
            </a:r>
            <a:br>
              <a:rPr lang="en-GB" sz="1600" dirty="0">
                <a:solidFill>
                  <a:srgbClr val="000000"/>
                </a:solidFill>
                <a:latin typeface="+mj-lt"/>
              </a:rPr>
            </a:br>
            <a:r>
              <a:rPr lang="en-GB" sz="1600" dirty="0">
                <a:solidFill>
                  <a:srgbClr val="000000"/>
                </a:solidFill>
                <a:latin typeface="+mj-lt"/>
              </a:rPr>
              <a:t>Join the </a:t>
            </a:r>
            <a:r>
              <a:rPr lang="en-GB" sz="1600" b="1" dirty="0">
                <a:solidFill>
                  <a:srgbClr val="000000"/>
                </a:solidFill>
                <a:latin typeface="+mj-lt"/>
              </a:rPr>
              <a:t>RDA </a:t>
            </a:r>
            <a:r>
              <a:rPr lang="en-GB" sz="1600" dirty="0">
                <a:solidFill>
                  <a:srgbClr val="000000"/>
                </a:solidFill>
                <a:latin typeface="+mj-lt"/>
              </a:rPr>
              <a:t>Working Group: </a:t>
            </a:r>
            <a:r>
              <a:rPr lang="en-GB" sz="1600" u="sng" dirty="0">
                <a:solidFill>
                  <a:srgbClr val="000000"/>
                </a:solidFill>
                <a:latin typeface="+mj-lt"/>
                <a:hlinkClick r:id="rId4"/>
              </a:rPr>
              <a:t>RDA WG web page</a:t>
            </a:r>
            <a:r>
              <a:rPr lang="en-GB" sz="1600" dirty="0">
                <a:solidFill>
                  <a:srgbClr val="000000"/>
                </a:solidFill>
                <a:uFill>
                  <a:noFill/>
                </a:uFill>
                <a:latin typeface="+mj-lt"/>
                <a:hlinkClick r:id="rId4"/>
              </a:rPr>
              <a:t> </a:t>
            </a:r>
            <a:r>
              <a:rPr lang="en-GB" sz="1600" dirty="0">
                <a:solidFill>
                  <a:srgbClr val="000000"/>
                </a:solidFill>
                <a:latin typeface="+mj-lt"/>
              </a:rPr>
              <a:t>| </a:t>
            </a:r>
            <a:r>
              <a:rPr lang="en-GB" sz="1600" u="sng" dirty="0">
                <a:solidFill>
                  <a:srgbClr val="000000"/>
                </a:solidFill>
                <a:latin typeface="+mj-lt"/>
                <a:hlinkClick r:id="rId5"/>
              </a:rPr>
              <a:t>GitHub</a:t>
            </a:r>
            <a:endParaRPr lang="en-GB" sz="1600" dirty="0">
              <a:solidFill>
                <a:srgbClr val="000000"/>
              </a:solidFill>
              <a:latin typeface="+mj-lt"/>
            </a:endParaRPr>
          </a:p>
        </p:txBody>
      </p:sp>
      <p:sp>
        <p:nvSpPr>
          <p:cNvPr id="13" name="Segnaposto data 3">
            <a:extLst>
              <a:ext uri="{FF2B5EF4-FFF2-40B4-BE49-F238E27FC236}">
                <a16:creationId xmlns:a16="http://schemas.microsoft.com/office/drawing/2014/main" xmlns="" id="{D8463334-8F73-4D33-A8B2-018D05A320D7}"/>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spTree>
    <p:extLst>
      <p:ext uri="{BB962C8B-B14F-4D97-AF65-F5344CB8AC3E}">
        <p14:creationId xmlns:p14="http://schemas.microsoft.com/office/powerpoint/2010/main" val="97640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ím 6">
            <a:extLst>
              <a:ext uri="{FF2B5EF4-FFF2-40B4-BE49-F238E27FC236}">
                <a16:creationId xmlns:a16="http://schemas.microsoft.com/office/drawing/2014/main" xmlns="" id="{4A4B50B7-9179-4BA7-8F9A-05684E2A4619}"/>
              </a:ext>
            </a:extLst>
          </p:cNvPr>
          <p:cNvSpPr>
            <a:spLocks noGrp="1"/>
          </p:cNvSpPr>
          <p:nvPr>
            <p:ph type="title"/>
          </p:nvPr>
        </p:nvSpPr>
        <p:spPr/>
        <p:txBody>
          <a:bodyPr/>
          <a:lstStyle/>
          <a:p>
            <a:r>
              <a:rPr lang="en-US" dirty="0"/>
              <a:t>Minimum CORE criteria</a:t>
            </a:r>
            <a:endParaRPr lang="en-GB" dirty="0"/>
          </a:p>
        </p:txBody>
      </p:sp>
      <p:sp>
        <p:nvSpPr>
          <p:cNvPr id="8" name="Tartalom helye 7">
            <a:extLst>
              <a:ext uri="{FF2B5EF4-FFF2-40B4-BE49-F238E27FC236}">
                <a16:creationId xmlns:a16="http://schemas.microsoft.com/office/drawing/2014/main" xmlns="" id="{99500D35-5665-4E78-B27D-4D5A72C1677F}"/>
              </a:ext>
            </a:extLst>
          </p:cNvPr>
          <p:cNvSpPr>
            <a:spLocks noGrp="1"/>
          </p:cNvSpPr>
          <p:nvPr>
            <p:ph sz="half" idx="1"/>
          </p:nvPr>
        </p:nvSpPr>
        <p:spPr/>
        <p:txBody>
          <a:bodyPr>
            <a:normAutofit/>
          </a:bodyPr>
          <a:lstStyle/>
          <a:p>
            <a:r>
              <a:rPr lang="en-US" sz="6600" b="1" dirty="0"/>
              <a:t>WHAT</a:t>
            </a:r>
            <a:endParaRPr lang="en-GB" sz="6600" b="1" dirty="0"/>
          </a:p>
        </p:txBody>
      </p:sp>
      <p:sp>
        <p:nvSpPr>
          <p:cNvPr id="9" name="Tartalom helye 8">
            <a:extLst>
              <a:ext uri="{FF2B5EF4-FFF2-40B4-BE49-F238E27FC236}">
                <a16:creationId xmlns:a16="http://schemas.microsoft.com/office/drawing/2014/main" xmlns="" id="{27421E84-2CE8-49F1-9E12-2C3AF35F79BC}"/>
              </a:ext>
            </a:extLst>
          </p:cNvPr>
          <p:cNvSpPr>
            <a:spLocks noGrp="1"/>
          </p:cNvSpPr>
          <p:nvPr>
            <p:ph sz="half" idx="2"/>
          </p:nvPr>
        </p:nvSpPr>
        <p:spPr>
          <a:xfrm>
            <a:off x="4348480" y="1825625"/>
            <a:ext cx="4328160" cy="4351338"/>
          </a:xfrm>
        </p:spPr>
        <p:txBody>
          <a:bodyPr>
            <a:normAutofit/>
          </a:bodyPr>
          <a:lstStyle/>
          <a:p>
            <a:r>
              <a:rPr lang="en-US" sz="6600" b="1" dirty="0"/>
              <a:t>NOT HOW</a:t>
            </a:r>
            <a:endParaRPr lang="en-GB" sz="6600" b="1" dirty="0"/>
          </a:p>
        </p:txBody>
      </p:sp>
      <p:sp>
        <p:nvSpPr>
          <p:cNvPr id="5" name="Élőláb helye 4">
            <a:extLst>
              <a:ext uri="{FF2B5EF4-FFF2-40B4-BE49-F238E27FC236}">
                <a16:creationId xmlns:a16="http://schemas.microsoft.com/office/drawing/2014/main" xmlns="" id="{9E14BBFE-1A81-40A4-9F05-8CF1AEB250E9}"/>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054F4A5F-CCAC-464B-B949-1E952C5BD800}"/>
              </a:ext>
            </a:extLst>
          </p:cNvPr>
          <p:cNvSpPr>
            <a:spLocks noGrp="1"/>
          </p:cNvSpPr>
          <p:nvPr>
            <p:ph type="sldNum" sz="quarter" idx="12"/>
          </p:nvPr>
        </p:nvSpPr>
        <p:spPr/>
        <p:txBody>
          <a:bodyPr/>
          <a:lstStyle/>
          <a:p>
            <a:fld id="{61BA5777-89E2-0C42-9BCE-298721AA9BBD}" type="slidenum">
              <a:rPr lang="it-IT" altLang="it-IT" smtClean="0"/>
              <a:t>15</a:t>
            </a:fld>
            <a:endParaRPr lang="it-IT" altLang="it-IT"/>
          </a:p>
        </p:txBody>
      </p:sp>
      <p:sp>
        <p:nvSpPr>
          <p:cNvPr id="10" name="Date Placeholder 3">
            <a:extLst>
              <a:ext uri="{FF2B5EF4-FFF2-40B4-BE49-F238E27FC236}">
                <a16:creationId xmlns:a16="http://schemas.microsoft.com/office/drawing/2014/main" xmlns="" id="{94FC40D6-591D-44E4-9C72-8C1356BD8F84}"/>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356220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076" y="0"/>
            <a:ext cx="7422274" cy="1080000"/>
          </a:xfrm>
        </p:spPr>
        <p:txBody>
          <a:bodyPr numCol="1"/>
          <a:lstStyle/>
          <a:p>
            <a:r>
              <a:rPr lang="en-GB" altLang="en-GB" b="1" dirty="0"/>
              <a:t>Scope</a:t>
            </a:r>
          </a:p>
        </p:txBody>
      </p:sp>
      <p:sp>
        <p:nvSpPr>
          <p:cNvPr id="5" name="Footer Placeholder 4"/>
          <p:cNvSpPr>
            <a:spLocks noGrp="1"/>
          </p:cNvSpPr>
          <p:nvPr>
            <p:ph type="ftr" sz="quarter" idx="11"/>
          </p:nvPr>
        </p:nvSpPr>
        <p:spPr/>
        <p:txBody>
          <a:bodyPr numCol="1"/>
          <a:lstStyle/>
          <a:p>
            <a:r>
              <a:rPr lang="it-IT" altLang="it-IT" dirty="0" err="1"/>
              <a:t>www.rd-alliance.org</a:t>
            </a:r>
            <a:r>
              <a:rPr lang="it-IT" altLang="it-IT" dirty="0"/>
              <a:t> -  @</a:t>
            </a:r>
            <a:r>
              <a:rPr lang="it-IT" altLang="it-IT" dirty="0" err="1"/>
              <a:t>resdatall</a:t>
            </a:r>
            <a:endParaRPr lang="it-IT" altLang="it-IT" dirty="0"/>
          </a:p>
        </p:txBody>
      </p:sp>
      <p:sp>
        <p:nvSpPr>
          <p:cNvPr id="6" name="Slide Number Placeholder 5">
            <a:extLst>
              <a:ext uri="{FF2B5EF4-FFF2-40B4-BE49-F238E27FC236}">
                <a16:creationId xmlns:a16="http://schemas.microsoft.com/office/drawing/2014/main" xmlns="" id="{0506789B-3FBF-4AF5-A5C2-074B78BE8DFA}"/>
              </a:ext>
            </a:extLst>
          </p:cNvPr>
          <p:cNvSpPr>
            <a:spLocks noGrp="1"/>
          </p:cNvSpPr>
          <p:nvPr>
            <p:ph type="sldNum" sz="quarter" idx="12"/>
          </p:nvPr>
        </p:nvSpPr>
        <p:spPr/>
        <p:txBody>
          <a:bodyPr numCol="1"/>
          <a:lstStyle/>
          <a:p>
            <a:fld id="{61BA5777-89E2-0C42-9BCE-298721AA9BBD}" type="slidenum">
              <a:rPr lang="it-IT" altLang="it-IT" smtClean="0"/>
              <a:t>16</a:t>
            </a:fld>
            <a:endParaRPr lang="it-IT" altLang="it-IT"/>
          </a:p>
        </p:txBody>
      </p:sp>
      <p:sp>
        <p:nvSpPr>
          <p:cNvPr id="25" name="TextBox 24">
            <a:extLst>
              <a:ext uri="{FF2B5EF4-FFF2-40B4-BE49-F238E27FC236}">
                <a16:creationId xmlns:a16="http://schemas.microsoft.com/office/drawing/2014/main" xmlns="" id="{7741CEA5-A858-410E-B7A8-D7B0C740D7C5}"/>
              </a:ext>
            </a:extLst>
          </p:cNvPr>
          <p:cNvSpPr txBox="1"/>
          <p:nvPr/>
        </p:nvSpPr>
        <p:spPr>
          <a:xfrm>
            <a:off x="1099813" y="1058886"/>
            <a:ext cx="7312413" cy="369332"/>
          </a:xfrm>
          <a:prstGeom prst="rect">
            <a:avLst/>
          </a:prstGeom>
          <a:noFill/>
        </p:spPr>
        <p:txBody>
          <a:bodyPr wrap="square" rtlCol="0">
            <a:spAutoFit/>
          </a:bodyPr>
          <a:lstStyle/>
          <a:p>
            <a:r>
              <a:rPr lang="nl-BE" b="1" dirty="0">
                <a:latin typeface="+mj-lt"/>
              </a:rPr>
              <a:t>BUT </a:t>
            </a:r>
            <a:r>
              <a:rPr lang="nl-BE" dirty="0">
                <a:latin typeface="+mj-lt"/>
              </a:rPr>
              <a:t>the Working Group does </a:t>
            </a:r>
            <a:r>
              <a:rPr lang="nl-BE" b="1" u="sng" dirty="0">
                <a:latin typeface="+mj-lt"/>
              </a:rPr>
              <a:t>NOT</a:t>
            </a:r>
            <a:r>
              <a:rPr lang="nl-BE" dirty="0">
                <a:latin typeface="+mj-lt"/>
              </a:rPr>
              <a:t> have the purpose to ...</a:t>
            </a:r>
          </a:p>
        </p:txBody>
      </p:sp>
      <p:sp>
        <p:nvSpPr>
          <p:cNvPr id="3" name="TextBox 2">
            <a:extLst>
              <a:ext uri="{FF2B5EF4-FFF2-40B4-BE49-F238E27FC236}">
                <a16:creationId xmlns:a16="http://schemas.microsoft.com/office/drawing/2014/main" xmlns="" id="{9F29B795-0368-45CF-8F8D-31CF2D7AED98}"/>
              </a:ext>
            </a:extLst>
          </p:cNvPr>
          <p:cNvSpPr txBox="1"/>
          <p:nvPr/>
        </p:nvSpPr>
        <p:spPr>
          <a:xfrm>
            <a:off x="1093076" y="1971675"/>
            <a:ext cx="7422274" cy="3016210"/>
          </a:xfrm>
          <a:prstGeom prst="rect">
            <a:avLst/>
          </a:prstGeom>
          <a:noFill/>
        </p:spPr>
        <p:txBody>
          <a:bodyPr wrap="square" rtlCol="0">
            <a:spAutoFit/>
          </a:bodyPr>
          <a:lstStyle/>
          <a:p>
            <a:pPr marL="285750" indent="-285750">
              <a:spcAft>
                <a:spcPts val="1800"/>
              </a:spcAft>
              <a:buBlip>
                <a:blip r:embed="rId3"/>
              </a:buBlip>
            </a:pPr>
            <a:r>
              <a:rPr lang="en-GB" sz="2000" b="1" dirty="0">
                <a:solidFill>
                  <a:schemeClr val="tx1">
                    <a:lumMod val="65000"/>
                    <a:lumOff val="35000"/>
                  </a:schemeClr>
                </a:solidFill>
                <a:latin typeface="+mj-lt"/>
              </a:rPr>
              <a:t>develop yet-another-evaluation-method</a:t>
            </a:r>
            <a:r>
              <a:rPr lang="en-GB" sz="2000" dirty="0">
                <a:solidFill>
                  <a:schemeClr val="tx1">
                    <a:lumMod val="65000"/>
                    <a:lumOff val="35000"/>
                  </a:schemeClr>
                </a:solidFill>
                <a:latin typeface="+mj-lt"/>
              </a:rPr>
              <a:t>: the core criteria are intended to provide a common ‘language’ across evaluation approaches, not to be applied directly to datasets.</a:t>
            </a:r>
          </a:p>
          <a:p>
            <a:pPr marL="285750" indent="-285750">
              <a:spcAft>
                <a:spcPts val="1800"/>
              </a:spcAft>
              <a:buBlip>
                <a:blip r:embed="rId3"/>
              </a:buBlip>
            </a:pPr>
            <a:r>
              <a:rPr lang="en-GB" sz="2000" b="1" dirty="0">
                <a:solidFill>
                  <a:schemeClr val="tx1">
                    <a:lumMod val="65000"/>
                    <a:lumOff val="35000"/>
                  </a:schemeClr>
                </a:solidFill>
                <a:latin typeface="+mj-lt"/>
              </a:rPr>
              <a:t>define how the core criteria need to be evaluated</a:t>
            </a:r>
            <a:r>
              <a:rPr lang="en-GB" sz="2000" dirty="0">
                <a:solidFill>
                  <a:schemeClr val="tx1">
                    <a:lumMod val="65000"/>
                    <a:lumOff val="35000"/>
                  </a:schemeClr>
                </a:solidFill>
                <a:latin typeface="+mj-lt"/>
              </a:rPr>
              <a:t>. The exact way to evaluate data based on the core criteria is up to the owners of the evaluation approaches, taking into account the requirements of their community</a:t>
            </a:r>
          </a:p>
          <a:p>
            <a:pPr marL="285750" indent="-285750">
              <a:spcAft>
                <a:spcPts val="1800"/>
              </a:spcAft>
              <a:buBlip>
                <a:blip r:embed="rId3"/>
              </a:buBlip>
            </a:pPr>
            <a:r>
              <a:rPr lang="en-GB" sz="2000" b="1" dirty="0">
                <a:solidFill>
                  <a:schemeClr val="tx1">
                    <a:lumMod val="65000"/>
                    <a:lumOff val="35000"/>
                  </a:schemeClr>
                </a:solidFill>
                <a:latin typeface="+mj-lt"/>
              </a:rPr>
              <a:t>revise and re-design the FAIR principles</a:t>
            </a:r>
            <a:endParaRPr lang="nl-BE" sz="2000" b="1" dirty="0">
              <a:solidFill>
                <a:schemeClr val="tx1">
                  <a:lumMod val="65000"/>
                  <a:lumOff val="35000"/>
                </a:schemeClr>
              </a:solidFill>
              <a:latin typeface="+mj-lt"/>
            </a:endParaRPr>
          </a:p>
        </p:txBody>
      </p:sp>
      <p:sp>
        <p:nvSpPr>
          <p:cNvPr id="9" name="Segnaposto data 3">
            <a:extLst>
              <a:ext uri="{FF2B5EF4-FFF2-40B4-BE49-F238E27FC236}">
                <a16:creationId xmlns:a16="http://schemas.microsoft.com/office/drawing/2014/main" xmlns="" id="{773746EA-4B02-4D9F-82D2-27ABE7C5B3CD}"/>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spTree>
    <p:extLst>
      <p:ext uri="{BB962C8B-B14F-4D97-AF65-F5344CB8AC3E}">
        <p14:creationId xmlns:p14="http://schemas.microsoft.com/office/powerpoint/2010/main" val="143239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GB"/>
              <a:t>2019-04-03</a:t>
            </a:r>
          </a:p>
          <a:p>
            <a:endParaRPr lang="it-IT" altLang="it-IT"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17</a:t>
            </a:fld>
            <a:endParaRPr lang="it-IT" altLang="it-IT"/>
          </a:p>
        </p:txBody>
      </p:sp>
      <p:sp>
        <p:nvSpPr>
          <p:cNvPr id="8" name="Rectangle 7"/>
          <p:cNvSpPr/>
          <p:nvPr/>
        </p:nvSpPr>
        <p:spPr>
          <a:xfrm>
            <a:off x="0" y="0"/>
            <a:ext cx="9144000" cy="6858000"/>
          </a:xfrm>
          <a:prstGeom prst="rect">
            <a:avLst/>
          </a:prstGeom>
          <a:solidFill>
            <a:srgbClr val="9CC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6860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40150" y="1536173"/>
            <a:ext cx="5175250" cy="3785652"/>
          </a:xfrm>
          <a:prstGeom prst="rect">
            <a:avLst/>
          </a:prstGeom>
          <a:noFill/>
        </p:spPr>
        <p:txBody>
          <a:bodyPr wrap="square" rtlCol="0">
            <a:spAutoFit/>
          </a:bodyPr>
          <a:lstStyle/>
          <a:p>
            <a:r>
              <a:rPr lang="en-GB" sz="6000" dirty="0">
                <a:solidFill>
                  <a:schemeClr val="bg1"/>
                </a:solidFill>
                <a:latin typeface="Eau" pitchFamily="2" charset="0"/>
              </a:rPr>
              <a:t>WG methodology, timeline &amp; scope</a:t>
            </a:r>
            <a:endParaRPr lang="en-US" sz="6000" dirty="0">
              <a:solidFill>
                <a:schemeClr val="bg1"/>
              </a:solidFill>
              <a:latin typeface="Eau" pitchFamily="2" charset="0"/>
            </a:endParaRPr>
          </a:p>
        </p:txBody>
      </p:sp>
      <p:grpSp>
        <p:nvGrpSpPr>
          <p:cNvPr id="15" name="Group 14"/>
          <p:cNvGrpSpPr/>
          <p:nvPr/>
        </p:nvGrpSpPr>
        <p:grpSpPr>
          <a:xfrm>
            <a:off x="2068650" y="2811599"/>
            <a:ext cx="1234800" cy="1234800"/>
            <a:chOff x="2342233" y="2258092"/>
            <a:chExt cx="612000" cy="612000"/>
          </a:xfrm>
          <a:solidFill>
            <a:schemeClr val="bg1"/>
          </a:solidFill>
        </p:grpSpPr>
        <p:sp>
          <p:nvSpPr>
            <p:cNvPr id="16" name="Oval 15"/>
            <p:cNvSpPr/>
            <p:nvPr/>
          </p:nvSpPr>
          <p:spPr bwMode="ltGray">
            <a:xfrm>
              <a:off x="2342233" y="2258092"/>
              <a:ext cx="612000" cy="61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sp>
          <p:nvSpPr>
            <p:cNvPr id="17" name="Freeform 4899"/>
            <p:cNvSpPr>
              <a:spLocks noEditPoints="1"/>
            </p:cNvSpPr>
            <p:nvPr/>
          </p:nvSpPr>
          <p:spPr bwMode="auto">
            <a:xfrm>
              <a:off x="2451818" y="2356153"/>
              <a:ext cx="392831" cy="392831"/>
            </a:xfrm>
            <a:custGeom>
              <a:avLst/>
              <a:gdLst>
                <a:gd name="T0" fmla="*/ 190 w 324"/>
                <a:gd name="T1" fmla="*/ 0 h 324"/>
                <a:gd name="T2" fmla="*/ 134 w 324"/>
                <a:gd name="T3" fmla="*/ 20 h 324"/>
                <a:gd name="T4" fmla="*/ 90 w 324"/>
                <a:gd name="T5" fmla="*/ 74 h 324"/>
                <a:gd name="T6" fmla="*/ 82 w 324"/>
                <a:gd name="T7" fmla="*/ 120 h 324"/>
                <a:gd name="T8" fmla="*/ 84 w 324"/>
                <a:gd name="T9" fmla="*/ 146 h 324"/>
                <a:gd name="T10" fmla="*/ 118 w 324"/>
                <a:gd name="T11" fmla="*/ 206 h 324"/>
                <a:gd name="T12" fmla="*/ 178 w 324"/>
                <a:gd name="T13" fmla="*/ 240 h 324"/>
                <a:gd name="T14" fmla="*/ 202 w 324"/>
                <a:gd name="T15" fmla="*/ 242 h 324"/>
                <a:gd name="T16" fmla="*/ 250 w 324"/>
                <a:gd name="T17" fmla="*/ 232 h 324"/>
                <a:gd name="T18" fmla="*/ 304 w 324"/>
                <a:gd name="T19" fmla="*/ 188 h 324"/>
                <a:gd name="T20" fmla="*/ 324 w 324"/>
                <a:gd name="T21" fmla="*/ 132 h 324"/>
                <a:gd name="T22" fmla="*/ 324 w 324"/>
                <a:gd name="T23" fmla="*/ 108 h 324"/>
                <a:gd name="T24" fmla="*/ 304 w 324"/>
                <a:gd name="T25" fmla="*/ 52 h 324"/>
                <a:gd name="T26" fmla="*/ 250 w 324"/>
                <a:gd name="T27" fmla="*/ 8 h 324"/>
                <a:gd name="T28" fmla="*/ 202 w 324"/>
                <a:gd name="T29" fmla="*/ 0 h 324"/>
                <a:gd name="T30" fmla="*/ 202 w 324"/>
                <a:gd name="T31" fmla="*/ 212 h 324"/>
                <a:gd name="T32" fmla="*/ 152 w 324"/>
                <a:gd name="T33" fmla="*/ 196 h 324"/>
                <a:gd name="T34" fmla="*/ 118 w 324"/>
                <a:gd name="T35" fmla="*/ 156 h 324"/>
                <a:gd name="T36" fmla="*/ 112 w 324"/>
                <a:gd name="T37" fmla="*/ 120 h 324"/>
                <a:gd name="T38" fmla="*/ 128 w 324"/>
                <a:gd name="T39" fmla="*/ 70 h 324"/>
                <a:gd name="T40" fmla="*/ 168 w 324"/>
                <a:gd name="T41" fmla="*/ 36 h 324"/>
                <a:gd name="T42" fmla="*/ 202 w 324"/>
                <a:gd name="T43" fmla="*/ 30 h 324"/>
                <a:gd name="T44" fmla="*/ 254 w 324"/>
                <a:gd name="T45" fmla="*/ 46 h 324"/>
                <a:gd name="T46" fmla="*/ 286 w 324"/>
                <a:gd name="T47" fmla="*/ 86 h 324"/>
                <a:gd name="T48" fmla="*/ 294 w 324"/>
                <a:gd name="T49" fmla="*/ 120 h 324"/>
                <a:gd name="T50" fmla="*/ 278 w 324"/>
                <a:gd name="T51" fmla="*/ 172 h 324"/>
                <a:gd name="T52" fmla="*/ 238 w 324"/>
                <a:gd name="T53" fmla="*/ 204 h 324"/>
                <a:gd name="T54" fmla="*/ 202 w 324"/>
                <a:gd name="T55" fmla="*/ 212 h 324"/>
                <a:gd name="T56" fmla="*/ 138 w 324"/>
                <a:gd name="T57" fmla="*/ 130 h 324"/>
                <a:gd name="T58" fmla="*/ 132 w 324"/>
                <a:gd name="T59" fmla="*/ 120 h 324"/>
                <a:gd name="T60" fmla="*/ 138 w 324"/>
                <a:gd name="T61" fmla="*/ 94 h 324"/>
                <a:gd name="T62" fmla="*/ 164 w 324"/>
                <a:gd name="T63" fmla="*/ 62 h 324"/>
                <a:gd name="T64" fmla="*/ 202 w 324"/>
                <a:gd name="T65" fmla="*/ 50 h 324"/>
                <a:gd name="T66" fmla="*/ 210 w 324"/>
                <a:gd name="T67" fmla="*/ 54 h 324"/>
                <a:gd name="T68" fmla="*/ 212 w 324"/>
                <a:gd name="T69" fmla="*/ 60 h 324"/>
                <a:gd name="T70" fmla="*/ 206 w 324"/>
                <a:gd name="T71" fmla="*/ 70 h 324"/>
                <a:gd name="T72" fmla="*/ 192 w 324"/>
                <a:gd name="T73" fmla="*/ 72 h 324"/>
                <a:gd name="T74" fmla="*/ 168 w 324"/>
                <a:gd name="T75" fmla="*/ 86 h 324"/>
                <a:gd name="T76" fmla="*/ 154 w 324"/>
                <a:gd name="T77" fmla="*/ 110 h 324"/>
                <a:gd name="T78" fmla="*/ 152 w 324"/>
                <a:gd name="T79" fmla="*/ 124 h 324"/>
                <a:gd name="T80" fmla="*/ 142 w 324"/>
                <a:gd name="T81" fmla="*/ 130 h 324"/>
                <a:gd name="T82" fmla="*/ 48 w 324"/>
                <a:gd name="T83" fmla="*/ 316 h 324"/>
                <a:gd name="T84" fmla="*/ 28 w 324"/>
                <a:gd name="T85" fmla="*/ 324 h 324"/>
                <a:gd name="T86" fmla="*/ 8 w 324"/>
                <a:gd name="T87" fmla="*/ 316 h 324"/>
                <a:gd name="T88" fmla="*/ 0 w 324"/>
                <a:gd name="T89" fmla="*/ 296 h 324"/>
                <a:gd name="T90" fmla="*/ 86 w 324"/>
                <a:gd name="T91" fmla="*/ 198 h 324"/>
                <a:gd name="T92" fmla="*/ 102 w 324"/>
                <a:gd name="T93" fmla="*/ 220 h 324"/>
                <a:gd name="T94" fmla="*/ 124 w 324"/>
                <a:gd name="T95"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202" y="0"/>
                  </a:moveTo>
                  <a:lnTo>
                    <a:pt x="202" y="0"/>
                  </a:lnTo>
                  <a:lnTo>
                    <a:pt x="190" y="0"/>
                  </a:lnTo>
                  <a:lnTo>
                    <a:pt x="178" y="2"/>
                  </a:lnTo>
                  <a:lnTo>
                    <a:pt x="156" y="8"/>
                  </a:lnTo>
                  <a:lnTo>
                    <a:pt x="134" y="20"/>
                  </a:lnTo>
                  <a:lnTo>
                    <a:pt x="118" y="34"/>
                  </a:lnTo>
                  <a:lnTo>
                    <a:pt x="102" y="52"/>
                  </a:lnTo>
                  <a:lnTo>
                    <a:pt x="90" y="74"/>
                  </a:lnTo>
                  <a:lnTo>
                    <a:pt x="84" y="96"/>
                  </a:lnTo>
                  <a:lnTo>
                    <a:pt x="82" y="108"/>
                  </a:lnTo>
                  <a:lnTo>
                    <a:pt x="82" y="120"/>
                  </a:lnTo>
                  <a:lnTo>
                    <a:pt x="82" y="120"/>
                  </a:lnTo>
                  <a:lnTo>
                    <a:pt x="82" y="132"/>
                  </a:lnTo>
                  <a:lnTo>
                    <a:pt x="84" y="146"/>
                  </a:lnTo>
                  <a:lnTo>
                    <a:pt x="90" y="168"/>
                  </a:lnTo>
                  <a:lnTo>
                    <a:pt x="102" y="188"/>
                  </a:lnTo>
                  <a:lnTo>
                    <a:pt x="118" y="206"/>
                  </a:lnTo>
                  <a:lnTo>
                    <a:pt x="134" y="222"/>
                  </a:lnTo>
                  <a:lnTo>
                    <a:pt x="156" y="232"/>
                  </a:lnTo>
                  <a:lnTo>
                    <a:pt x="178" y="240"/>
                  </a:lnTo>
                  <a:lnTo>
                    <a:pt x="190" y="242"/>
                  </a:lnTo>
                  <a:lnTo>
                    <a:pt x="202" y="242"/>
                  </a:lnTo>
                  <a:lnTo>
                    <a:pt x="202" y="242"/>
                  </a:lnTo>
                  <a:lnTo>
                    <a:pt x="216" y="242"/>
                  </a:lnTo>
                  <a:lnTo>
                    <a:pt x="228" y="240"/>
                  </a:lnTo>
                  <a:lnTo>
                    <a:pt x="250" y="232"/>
                  </a:lnTo>
                  <a:lnTo>
                    <a:pt x="270" y="222"/>
                  </a:lnTo>
                  <a:lnTo>
                    <a:pt x="288" y="206"/>
                  </a:lnTo>
                  <a:lnTo>
                    <a:pt x="304" y="188"/>
                  </a:lnTo>
                  <a:lnTo>
                    <a:pt x="314" y="168"/>
                  </a:lnTo>
                  <a:lnTo>
                    <a:pt x="322" y="146"/>
                  </a:lnTo>
                  <a:lnTo>
                    <a:pt x="324" y="132"/>
                  </a:lnTo>
                  <a:lnTo>
                    <a:pt x="324" y="120"/>
                  </a:lnTo>
                  <a:lnTo>
                    <a:pt x="324" y="120"/>
                  </a:lnTo>
                  <a:lnTo>
                    <a:pt x="324" y="108"/>
                  </a:lnTo>
                  <a:lnTo>
                    <a:pt x="322" y="96"/>
                  </a:lnTo>
                  <a:lnTo>
                    <a:pt x="314" y="74"/>
                  </a:lnTo>
                  <a:lnTo>
                    <a:pt x="304" y="52"/>
                  </a:lnTo>
                  <a:lnTo>
                    <a:pt x="288" y="34"/>
                  </a:lnTo>
                  <a:lnTo>
                    <a:pt x="270" y="20"/>
                  </a:lnTo>
                  <a:lnTo>
                    <a:pt x="250" y="8"/>
                  </a:lnTo>
                  <a:lnTo>
                    <a:pt x="228" y="2"/>
                  </a:lnTo>
                  <a:lnTo>
                    <a:pt x="216" y="0"/>
                  </a:lnTo>
                  <a:lnTo>
                    <a:pt x="202" y="0"/>
                  </a:lnTo>
                  <a:lnTo>
                    <a:pt x="202" y="0"/>
                  </a:lnTo>
                  <a:close/>
                  <a:moveTo>
                    <a:pt x="202" y="212"/>
                  </a:moveTo>
                  <a:lnTo>
                    <a:pt x="202" y="212"/>
                  </a:lnTo>
                  <a:lnTo>
                    <a:pt x="184" y="210"/>
                  </a:lnTo>
                  <a:lnTo>
                    <a:pt x="168" y="204"/>
                  </a:lnTo>
                  <a:lnTo>
                    <a:pt x="152" y="196"/>
                  </a:lnTo>
                  <a:lnTo>
                    <a:pt x="138" y="184"/>
                  </a:lnTo>
                  <a:lnTo>
                    <a:pt x="128" y="172"/>
                  </a:lnTo>
                  <a:lnTo>
                    <a:pt x="118" y="156"/>
                  </a:lnTo>
                  <a:lnTo>
                    <a:pt x="114" y="138"/>
                  </a:lnTo>
                  <a:lnTo>
                    <a:pt x="112" y="120"/>
                  </a:lnTo>
                  <a:lnTo>
                    <a:pt x="112" y="120"/>
                  </a:lnTo>
                  <a:lnTo>
                    <a:pt x="114" y="102"/>
                  </a:lnTo>
                  <a:lnTo>
                    <a:pt x="118" y="86"/>
                  </a:lnTo>
                  <a:lnTo>
                    <a:pt x="128" y="70"/>
                  </a:lnTo>
                  <a:lnTo>
                    <a:pt x="138" y="56"/>
                  </a:lnTo>
                  <a:lnTo>
                    <a:pt x="152" y="46"/>
                  </a:lnTo>
                  <a:lnTo>
                    <a:pt x="168" y="36"/>
                  </a:lnTo>
                  <a:lnTo>
                    <a:pt x="184" y="32"/>
                  </a:lnTo>
                  <a:lnTo>
                    <a:pt x="202" y="30"/>
                  </a:lnTo>
                  <a:lnTo>
                    <a:pt x="202" y="30"/>
                  </a:lnTo>
                  <a:lnTo>
                    <a:pt x="222" y="32"/>
                  </a:lnTo>
                  <a:lnTo>
                    <a:pt x="238" y="36"/>
                  </a:lnTo>
                  <a:lnTo>
                    <a:pt x="254" y="46"/>
                  </a:lnTo>
                  <a:lnTo>
                    <a:pt x="268" y="56"/>
                  </a:lnTo>
                  <a:lnTo>
                    <a:pt x="278" y="70"/>
                  </a:lnTo>
                  <a:lnTo>
                    <a:pt x="286" y="86"/>
                  </a:lnTo>
                  <a:lnTo>
                    <a:pt x="292" y="102"/>
                  </a:lnTo>
                  <a:lnTo>
                    <a:pt x="294" y="120"/>
                  </a:lnTo>
                  <a:lnTo>
                    <a:pt x="294" y="120"/>
                  </a:lnTo>
                  <a:lnTo>
                    <a:pt x="292" y="138"/>
                  </a:lnTo>
                  <a:lnTo>
                    <a:pt x="286" y="156"/>
                  </a:lnTo>
                  <a:lnTo>
                    <a:pt x="278" y="172"/>
                  </a:lnTo>
                  <a:lnTo>
                    <a:pt x="268" y="184"/>
                  </a:lnTo>
                  <a:lnTo>
                    <a:pt x="254" y="196"/>
                  </a:lnTo>
                  <a:lnTo>
                    <a:pt x="238" y="204"/>
                  </a:lnTo>
                  <a:lnTo>
                    <a:pt x="222" y="210"/>
                  </a:lnTo>
                  <a:lnTo>
                    <a:pt x="202" y="212"/>
                  </a:lnTo>
                  <a:lnTo>
                    <a:pt x="202" y="212"/>
                  </a:lnTo>
                  <a:close/>
                  <a:moveTo>
                    <a:pt x="142" y="130"/>
                  </a:moveTo>
                  <a:lnTo>
                    <a:pt x="142" y="130"/>
                  </a:lnTo>
                  <a:lnTo>
                    <a:pt x="138" y="130"/>
                  </a:lnTo>
                  <a:lnTo>
                    <a:pt x="136" y="128"/>
                  </a:lnTo>
                  <a:lnTo>
                    <a:pt x="134" y="124"/>
                  </a:lnTo>
                  <a:lnTo>
                    <a:pt x="132" y="120"/>
                  </a:lnTo>
                  <a:lnTo>
                    <a:pt x="132" y="120"/>
                  </a:lnTo>
                  <a:lnTo>
                    <a:pt x="134" y="106"/>
                  </a:lnTo>
                  <a:lnTo>
                    <a:pt x="138" y="94"/>
                  </a:lnTo>
                  <a:lnTo>
                    <a:pt x="144" y="82"/>
                  </a:lnTo>
                  <a:lnTo>
                    <a:pt x="154" y="72"/>
                  </a:lnTo>
                  <a:lnTo>
                    <a:pt x="164" y="62"/>
                  </a:lnTo>
                  <a:lnTo>
                    <a:pt x="176" y="56"/>
                  </a:lnTo>
                  <a:lnTo>
                    <a:pt x="188" y="52"/>
                  </a:lnTo>
                  <a:lnTo>
                    <a:pt x="202" y="50"/>
                  </a:lnTo>
                  <a:lnTo>
                    <a:pt x="202" y="50"/>
                  </a:lnTo>
                  <a:lnTo>
                    <a:pt x="206" y="52"/>
                  </a:lnTo>
                  <a:lnTo>
                    <a:pt x="210" y="54"/>
                  </a:lnTo>
                  <a:lnTo>
                    <a:pt x="212" y="56"/>
                  </a:lnTo>
                  <a:lnTo>
                    <a:pt x="212" y="60"/>
                  </a:lnTo>
                  <a:lnTo>
                    <a:pt x="212" y="60"/>
                  </a:lnTo>
                  <a:lnTo>
                    <a:pt x="212" y="64"/>
                  </a:lnTo>
                  <a:lnTo>
                    <a:pt x="210" y="68"/>
                  </a:lnTo>
                  <a:lnTo>
                    <a:pt x="206" y="70"/>
                  </a:lnTo>
                  <a:lnTo>
                    <a:pt x="202" y="70"/>
                  </a:lnTo>
                  <a:lnTo>
                    <a:pt x="202" y="70"/>
                  </a:lnTo>
                  <a:lnTo>
                    <a:pt x="192" y="72"/>
                  </a:lnTo>
                  <a:lnTo>
                    <a:pt x="184" y="74"/>
                  </a:lnTo>
                  <a:lnTo>
                    <a:pt x="174" y="80"/>
                  </a:lnTo>
                  <a:lnTo>
                    <a:pt x="168" y="86"/>
                  </a:lnTo>
                  <a:lnTo>
                    <a:pt x="162" y="92"/>
                  </a:lnTo>
                  <a:lnTo>
                    <a:pt x="156" y="102"/>
                  </a:lnTo>
                  <a:lnTo>
                    <a:pt x="154" y="110"/>
                  </a:lnTo>
                  <a:lnTo>
                    <a:pt x="152" y="120"/>
                  </a:lnTo>
                  <a:lnTo>
                    <a:pt x="152" y="120"/>
                  </a:lnTo>
                  <a:lnTo>
                    <a:pt x="152" y="124"/>
                  </a:lnTo>
                  <a:lnTo>
                    <a:pt x="150" y="128"/>
                  </a:lnTo>
                  <a:lnTo>
                    <a:pt x="146" y="130"/>
                  </a:lnTo>
                  <a:lnTo>
                    <a:pt x="142" y="130"/>
                  </a:lnTo>
                  <a:lnTo>
                    <a:pt x="142" y="130"/>
                  </a:lnTo>
                  <a:close/>
                  <a:moveTo>
                    <a:pt x="124" y="238"/>
                  </a:moveTo>
                  <a:lnTo>
                    <a:pt x="48" y="316"/>
                  </a:lnTo>
                  <a:lnTo>
                    <a:pt x="48" y="316"/>
                  </a:lnTo>
                  <a:lnTo>
                    <a:pt x="38" y="322"/>
                  </a:lnTo>
                  <a:lnTo>
                    <a:pt x="28" y="324"/>
                  </a:lnTo>
                  <a:lnTo>
                    <a:pt x="28" y="324"/>
                  </a:lnTo>
                  <a:lnTo>
                    <a:pt x="18" y="322"/>
                  </a:lnTo>
                  <a:lnTo>
                    <a:pt x="8" y="316"/>
                  </a:lnTo>
                  <a:lnTo>
                    <a:pt x="8" y="316"/>
                  </a:lnTo>
                  <a:lnTo>
                    <a:pt x="2" y="306"/>
                  </a:lnTo>
                  <a:lnTo>
                    <a:pt x="0" y="296"/>
                  </a:lnTo>
                  <a:lnTo>
                    <a:pt x="2" y="286"/>
                  </a:lnTo>
                  <a:lnTo>
                    <a:pt x="8" y="276"/>
                  </a:lnTo>
                  <a:lnTo>
                    <a:pt x="86" y="198"/>
                  </a:lnTo>
                  <a:lnTo>
                    <a:pt x="86" y="198"/>
                  </a:lnTo>
                  <a:lnTo>
                    <a:pt x="94" y="210"/>
                  </a:lnTo>
                  <a:lnTo>
                    <a:pt x="102" y="220"/>
                  </a:lnTo>
                  <a:lnTo>
                    <a:pt x="114" y="230"/>
                  </a:lnTo>
                  <a:lnTo>
                    <a:pt x="124" y="238"/>
                  </a:lnTo>
                  <a:lnTo>
                    <a:pt x="124" y="23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3878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Overview of the methodology </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18</a:t>
            </a:fld>
            <a:endParaRPr lang="it-IT" altLang="it-IT"/>
          </a:p>
        </p:txBody>
      </p:sp>
      <p:pic>
        <p:nvPicPr>
          <p:cNvPr id="9" name="Picture 8"/>
          <p:cNvPicPr>
            <a:picLocks noChangeAspect="1"/>
          </p:cNvPicPr>
          <p:nvPr/>
        </p:nvPicPr>
        <p:blipFill>
          <a:blip r:embed="rId3"/>
          <a:stretch>
            <a:fillRect/>
          </a:stretch>
        </p:blipFill>
        <p:spPr>
          <a:xfrm>
            <a:off x="519732" y="1382347"/>
            <a:ext cx="8320282" cy="4860798"/>
          </a:xfrm>
          <a:prstGeom prst="rect">
            <a:avLst/>
          </a:prstGeom>
        </p:spPr>
      </p:pic>
      <p:sp>
        <p:nvSpPr>
          <p:cNvPr id="3" name="Robbanás: 14 ágú 2">
            <a:extLst>
              <a:ext uri="{FF2B5EF4-FFF2-40B4-BE49-F238E27FC236}">
                <a16:creationId xmlns:a16="http://schemas.microsoft.com/office/drawing/2014/main" xmlns="" id="{E6DCE59B-BB9A-49AB-A21E-DE53BF1815CF}"/>
              </a:ext>
            </a:extLst>
          </p:cNvPr>
          <p:cNvSpPr/>
          <p:nvPr/>
        </p:nvSpPr>
        <p:spPr>
          <a:xfrm>
            <a:off x="1703884" y="4206240"/>
            <a:ext cx="561796" cy="4572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Date Placeholder 3">
            <a:extLst>
              <a:ext uri="{FF2B5EF4-FFF2-40B4-BE49-F238E27FC236}">
                <a16:creationId xmlns:a16="http://schemas.microsoft.com/office/drawing/2014/main" xmlns="" id="{78D4DA22-C903-4C49-BDC2-204D5A8D3B6C}"/>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111689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Proposed development methodology</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19</a:t>
            </a:fld>
            <a:endParaRPr lang="it-IT" altLang="it-IT"/>
          </a:p>
        </p:txBody>
      </p:sp>
      <p:sp>
        <p:nvSpPr>
          <p:cNvPr id="14" name="Content Placeholder 2"/>
          <p:cNvSpPr>
            <a:spLocks noGrp="1"/>
          </p:cNvSpPr>
          <p:nvPr>
            <p:ph idx="1"/>
          </p:nvPr>
        </p:nvSpPr>
        <p:spPr>
          <a:xfrm>
            <a:off x="628650" y="1990287"/>
            <a:ext cx="7886700" cy="2877427"/>
          </a:xfrm>
        </p:spPr>
        <p:txBody>
          <a:bodyPr numCol="1"/>
          <a:lstStyle/>
          <a:p>
            <a:pPr marL="0" indent="0">
              <a:buNone/>
            </a:pPr>
            <a:r>
              <a:rPr lang="en-GB" altLang="en-GB" dirty="0"/>
              <a:t>Bottom-up approach comprising 4 phases</a:t>
            </a:r>
          </a:p>
          <a:p>
            <a:r>
              <a:rPr lang="en-GB" altLang="en-GB" sz="2000" dirty="0"/>
              <a:t>Definition </a:t>
            </a:r>
          </a:p>
          <a:p>
            <a:r>
              <a:rPr lang="en-GB" altLang="en-GB" sz="2000" dirty="0"/>
              <a:t>Development</a:t>
            </a:r>
          </a:p>
          <a:p>
            <a:pPr lvl="1"/>
            <a:r>
              <a:rPr lang="en-GB" altLang="en-GB" sz="1800" dirty="0"/>
              <a:t>Assessment of the four FAIR principles in four ‘strands’</a:t>
            </a:r>
          </a:p>
          <a:p>
            <a:pPr lvl="1"/>
            <a:r>
              <a:rPr lang="en-GB" altLang="en-GB" sz="1800" dirty="0"/>
              <a:t>Fifth ‘strand’: beyond the FAIR principles </a:t>
            </a:r>
          </a:p>
          <a:p>
            <a:r>
              <a:rPr lang="en-GB" altLang="en-GB" sz="2000" dirty="0"/>
              <a:t>Testing</a:t>
            </a:r>
          </a:p>
          <a:p>
            <a:r>
              <a:rPr lang="en-GB" altLang="en-GB" sz="2000" dirty="0"/>
              <a:t>Delivery</a:t>
            </a:r>
          </a:p>
          <a:p>
            <a:endParaRPr lang="en-GB" altLang="en-GB" dirty="0"/>
          </a:p>
        </p:txBody>
      </p:sp>
      <p:sp>
        <p:nvSpPr>
          <p:cNvPr id="7" name="Date Placeholder 3">
            <a:extLst>
              <a:ext uri="{FF2B5EF4-FFF2-40B4-BE49-F238E27FC236}">
                <a16:creationId xmlns:a16="http://schemas.microsoft.com/office/drawing/2014/main" xmlns="" id="{5465D129-E23E-4762-B7EF-6F17FFAA1DDE}"/>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275203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A76551-DFBD-4049-B547-011D80881B66}"/>
              </a:ext>
            </a:extLst>
          </p:cNvPr>
          <p:cNvSpPr>
            <a:spLocks noGrp="1"/>
          </p:cNvSpPr>
          <p:nvPr>
            <p:ph idx="1"/>
          </p:nvPr>
        </p:nvSpPr>
        <p:spPr>
          <a:xfrm>
            <a:off x="628650" y="1040523"/>
            <a:ext cx="7886700" cy="5167237"/>
          </a:xfrm>
        </p:spPr>
        <p:txBody>
          <a:bodyPr numCol="1">
            <a:normAutofit lnSpcReduction="10000"/>
          </a:bodyPr>
          <a:lstStyle/>
          <a:p>
            <a:r>
              <a:rPr lang="hu-HU" altLang="en-GB" dirty="0"/>
              <a:t>The  (</a:t>
            </a:r>
            <a:r>
              <a:rPr lang="hu-HU" altLang="en-GB" dirty="0" err="1"/>
              <a:t>very</a:t>
            </a:r>
            <a:r>
              <a:rPr lang="hu-HU" altLang="en-GB" dirty="0"/>
              <a:t>) </a:t>
            </a:r>
            <a:r>
              <a:rPr lang="hu-HU" altLang="en-GB" dirty="0" err="1"/>
              <a:t>short</a:t>
            </a:r>
            <a:r>
              <a:rPr lang="hu-HU" altLang="en-GB" dirty="0"/>
              <a:t> </a:t>
            </a:r>
            <a:r>
              <a:rPr lang="hu-HU" altLang="en-GB" dirty="0" err="1"/>
              <a:t>history</a:t>
            </a:r>
            <a:r>
              <a:rPr lang="hu-HU" altLang="en-GB" dirty="0"/>
              <a:t> of FAIR</a:t>
            </a:r>
          </a:p>
          <a:p>
            <a:pPr lvl="1"/>
            <a:r>
              <a:rPr lang="hu-HU" altLang="en-GB" dirty="0"/>
              <a:t>2012-2019</a:t>
            </a:r>
          </a:p>
          <a:p>
            <a:r>
              <a:rPr lang="hu-HU" altLang="en-GB" dirty="0"/>
              <a:t> The </a:t>
            </a:r>
            <a:r>
              <a:rPr lang="hu-HU" altLang="en-GB" dirty="0" err="1"/>
              <a:t>Challenge</a:t>
            </a:r>
            <a:r>
              <a:rPr lang="hu-HU" altLang="en-GB" dirty="0"/>
              <a:t> </a:t>
            </a:r>
            <a:r>
              <a:rPr lang="hu-HU" altLang="en-GB" dirty="0" err="1"/>
              <a:t>for</a:t>
            </a:r>
            <a:r>
              <a:rPr lang="hu-HU" altLang="en-GB" dirty="0"/>
              <a:t> </a:t>
            </a:r>
            <a:r>
              <a:rPr lang="hu-HU" altLang="en-GB" dirty="0" err="1"/>
              <a:t>Researchers</a:t>
            </a:r>
            <a:r>
              <a:rPr lang="hu-HU" altLang="en-GB" dirty="0"/>
              <a:t> in the 21st </a:t>
            </a:r>
            <a:r>
              <a:rPr lang="hu-HU" altLang="en-GB" dirty="0" err="1"/>
              <a:t>century</a:t>
            </a:r>
            <a:endParaRPr lang="hu-HU" altLang="en-GB" dirty="0"/>
          </a:p>
          <a:p>
            <a:pPr lvl="1"/>
            <a:r>
              <a:rPr lang="hu-HU" altLang="en-GB" dirty="0"/>
              <a:t> </a:t>
            </a:r>
            <a:r>
              <a:rPr lang="hu-HU" altLang="en-GB" err="1"/>
              <a:t>from</a:t>
            </a:r>
            <a:r>
              <a:rPr lang="hu-HU" altLang="en-GB"/>
              <a:t> </a:t>
            </a:r>
            <a:r>
              <a:rPr lang="hu-HU" altLang="en-GB" smtClean="0"/>
              <a:t>Intradomain </a:t>
            </a:r>
            <a:r>
              <a:rPr lang="hu-HU" altLang="en-GB" dirty="0" err="1"/>
              <a:t>to</a:t>
            </a:r>
            <a:r>
              <a:rPr lang="hu-HU" altLang="en-GB" dirty="0"/>
              <a:t> </a:t>
            </a:r>
            <a:r>
              <a:rPr lang="hu-HU" altLang="en-GB" dirty="0" err="1"/>
              <a:t>Interdomain</a:t>
            </a:r>
            <a:endParaRPr lang="hu-HU" altLang="en-GB" dirty="0"/>
          </a:p>
          <a:p>
            <a:r>
              <a:rPr lang="hu-HU" altLang="en-GB" dirty="0"/>
              <a:t>The </a:t>
            </a:r>
            <a:r>
              <a:rPr lang="hu-HU" altLang="en-GB" dirty="0" err="1"/>
              <a:t>Horizon</a:t>
            </a:r>
            <a:r>
              <a:rPr lang="hu-HU" altLang="en-GB" dirty="0"/>
              <a:t> Europe </a:t>
            </a:r>
            <a:r>
              <a:rPr lang="hu-HU" altLang="en-GB" dirty="0" err="1"/>
              <a:t>Programme</a:t>
            </a:r>
            <a:endParaRPr lang="hu-HU" altLang="en-GB" dirty="0"/>
          </a:p>
          <a:p>
            <a:r>
              <a:rPr lang="hu-HU" altLang="en-GB" dirty="0"/>
              <a:t> The FAIR </a:t>
            </a:r>
            <a:r>
              <a:rPr lang="hu-HU" altLang="en-GB" dirty="0" err="1"/>
              <a:t>Added</a:t>
            </a:r>
            <a:r>
              <a:rPr lang="hu-HU" altLang="en-GB" dirty="0"/>
              <a:t> </a:t>
            </a:r>
            <a:r>
              <a:rPr lang="hu-HU" altLang="en-GB" dirty="0" err="1"/>
              <a:t>value</a:t>
            </a:r>
            <a:r>
              <a:rPr lang="hu-HU" altLang="en-GB" dirty="0"/>
              <a:t> </a:t>
            </a:r>
            <a:r>
              <a:rPr lang="hu-HU" altLang="en-GB" dirty="0" err="1"/>
              <a:t>to</a:t>
            </a:r>
            <a:r>
              <a:rPr lang="hu-HU" altLang="en-GB" dirty="0"/>
              <a:t> the </a:t>
            </a:r>
            <a:r>
              <a:rPr lang="hu-HU" altLang="en-GB" dirty="0" err="1"/>
              <a:t>challenges</a:t>
            </a:r>
            <a:r>
              <a:rPr lang="hu-HU" altLang="en-GB" dirty="0"/>
              <a:t>: </a:t>
            </a:r>
            <a:r>
              <a:rPr lang="hu-HU" altLang="en-GB" dirty="0" err="1"/>
              <a:t>SDGs</a:t>
            </a:r>
            <a:endParaRPr lang="hu-HU" altLang="en-GB" dirty="0"/>
          </a:p>
          <a:p>
            <a:r>
              <a:rPr lang="hu-HU" altLang="en-GB" dirty="0">
                <a:solidFill>
                  <a:schemeClr val="accent6">
                    <a:lumMod val="50000"/>
                  </a:schemeClr>
                </a:solidFill>
              </a:rPr>
              <a:t>The FAIR </a:t>
            </a:r>
            <a:r>
              <a:rPr lang="hu-HU" altLang="en-GB" dirty="0" err="1">
                <a:solidFill>
                  <a:schemeClr val="accent6">
                    <a:lumMod val="50000"/>
                  </a:schemeClr>
                </a:solidFill>
              </a:rPr>
              <a:t>Maturity</a:t>
            </a:r>
            <a:r>
              <a:rPr lang="hu-HU" altLang="en-GB" dirty="0">
                <a:solidFill>
                  <a:schemeClr val="accent6">
                    <a:lumMod val="50000"/>
                  </a:schemeClr>
                </a:solidFill>
              </a:rPr>
              <a:t> </a:t>
            </a:r>
            <a:r>
              <a:rPr lang="hu-HU" altLang="en-GB" dirty="0" err="1">
                <a:solidFill>
                  <a:schemeClr val="accent6">
                    <a:lumMod val="50000"/>
                  </a:schemeClr>
                </a:solidFill>
              </a:rPr>
              <a:t>Model</a:t>
            </a:r>
            <a:r>
              <a:rPr lang="hu-HU" altLang="en-GB" dirty="0">
                <a:solidFill>
                  <a:schemeClr val="accent6">
                    <a:lumMod val="50000"/>
                  </a:schemeClr>
                </a:solidFill>
              </a:rPr>
              <a:t> </a:t>
            </a:r>
            <a:r>
              <a:rPr lang="hu-HU" altLang="en-GB" dirty="0" err="1">
                <a:solidFill>
                  <a:schemeClr val="accent6">
                    <a:lumMod val="50000"/>
                  </a:schemeClr>
                </a:solidFill>
              </a:rPr>
              <a:t>Critera</a:t>
            </a:r>
            <a:r>
              <a:rPr lang="hu-HU" altLang="en-GB" dirty="0">
                <a:solidFill>
                  <a:schemeClr val="accent6">
                    <a:lumMod val="50000"/>
                  </a:schemeClr>
                </a:solidFill>
              </a:rPr>
              <a:t> </a:t>
            </a:r>
          </a:p>
          <a:p>
            <a:pPr lvl="1"/>
            <a:r>
              <a:rPr lang="hu-HU" altLang="en-GB" dirty="0" err="1">
                <a:solidFill>
                  <a:schemeClr val="accent6">
                    <a:lumMod val="50000"/>
                  </a:schemeClr>
                </a:solidFill>
              </a:rPr>
              <a:t>Bottom-up</a:t>
            </a:r>
            <a:r>
              <a:rPr lang="hu-HU" altLang="en-GB" dirty="0">
                <a:solidFill>
                  <a:schemeClr val="accent6">
                    <a:lumMod val="50000"/>
                  </a:schemeClr>
                </a:solidFill>
              </a:rPr>
              <a:t> </a:t>
            </a:r>
            <a:r>
              <a:rPr lang="hu-HU" altLang="en-GB" dirty="0" err="1">
                <a:solidFill>
                  <a:schemeClr val="accent6">
                    <a:lumMod val="50000"/>
                  </a:schemeClr>
                </a:solidFill>
              </a:rPr>
              <a:t>method</a:t>
            </a:r>
            <a:endParaRPr lang="hu-HU" altLang="en-GB" dirty="0">
              <a:solidFill>
                <a:schemeClr val="accent6">
                  <a:lumMod val="50000"/>
                </a:schemeClr>
              </a:solidFill>
            </a:endParaRPr>
          </a:p>
          <a:p>
            <a:pPr lvl="1"/>
            <a:r>
              <a:rPr lang="hu-HU" altLang="en-GB" dirty="0">
                <a:solidFill>
                  <a:schemeClr val="accent6">
                    <a:lumMod val="50000"/>
                  </a:schemeClr>
                </a:solidFill>
              </a:rPr>
              <a:t>Top-down </a:t>
            </a:r>
            <a:r>
              <a:rPr lang="hu-HU" altLang="en-GB" dirty="0" err="1">
                <a:solidFill>
                  <a:schemeClr val="accent6">
                    <a:lumMod val="50000"/>
                  </a:schemeClr>
                </a:solidFill>
              </a:rPr>
              <a:t>support</a:t>
            </a:r>
            <a:endParaRPr lang="hu-HU" altLang="en-GB" dirty="0">
              <a:solidFill>
                <a:schemeClr val="accent6">
                  <a:lumMod val="50000"/>
                </a:schemeClr>
              </a:solidFill>
            </a:endParaRPr>
          </a:p>
          <a:p>
            <a:r>
              <a:rPr lang="hu-HU" altLang="en-GB" dirty="0"/>
              <a:t>The </a:t>
            </a:r>
            <a:r>
              <a:rPr lang="hu-HU" altLang="en-GB" dirty="0" err="1"/>
              <a:t>very</a:t>
            </a:r>
            <a:r>
              <a:rPr lang="hu-HU" altLang="en-GB" dirty="0"/>
              <a:t> </a:t>
            </a:r>
            <a:r>
              <a:rPr lang="hu-HU" altLang="en-GB" dirty="0" err="1"/>
              <a:t>short</a:t>
            </a:r>
            <a:r>
              <a:rPr lang="hu-HU" altLang="en-GB" dirty="0"/>
              <a:t> </a:t>
            </a:r>
            <a:r>
              <a:rPr lang="hu-HU" altLang="en-GB" dirty="0" err="1"/>
              <a:t>future</a:t>
            </a:r>
            <a:r>
              <a:rPr lang="hu-HU" altLang="en-GB" dirty="0"/>
              <a:t> of FAIR</a:t>
            </a:r>
          </a:p>
          <a:p>
            <a:pPr lvl="1"/>
            <a:r>
              <a:rPr lang="hu-HU" altLang="en-GB" dirty="0"/>
              <a:t>2020 and </a:t>
            </a:r>
            <a:r>
              <a:rPr lang="hu-HU" altLang="en-GB" dirty="0" err="1"/>
              <a:t>beyond</a:t>
            </a:r>
            <a:endParaRPr lang="hu-HU" altLang="en-GB" dirty="0"/>
          </a:p>
          <a:p>
            <a:r>
              <a:rPr lang="hu-HU" altLang="en-GB" dirty="0"/>
              <a:t>The FAIR </a:t>
            </a:r>
            <a:r>
              <a:rPr lang="hu-HU" altLang="en-GB" dirty="0" err="1"/>
              <a:t>added</a:t>
            </a:r>
            <a:r>
              <a:rPr lang="hu-HU" altLang="en-GB" dirty="0"/>
              <a:t> </a:t>
            </a:r>
            <a:r>
              <a:rPr lang="hu-HU" altLang="en-GB" dirty="0" err="1"/>
              <a:t>value</a:t>
            </a:r>
            <a:r>
              <a:rPr lang="hu-HU" altLang="en-GB" dirty="0"/>
              <a:t> </a:t>
            </a:r>
            <a:r>
              <a:rPr lang="hu-HU" altLang="en-GB" dirty="0" err="1"/>
              <a:t>for</a:t>
            </a:r>
            <a:r>
              <a:rPr lang="hu-HU" altLang="en-GB" dirty="0"/>
              <a:t>  the EOSC </a:t>
            </a:r>
          </a:p>
          <a:p>
            <a:endParaRPr lang="en-GB" altLang="en-GB" dirty="0"/>
          </a:p>
        </p:txBody>
      </p:sp>
      <p:sp>
        <p:nvSpPr>
          <p:cNvPr id="2" name="Title 1">
            <a:extLst>
              <a:ext uri="{FF2B5EF4-FFF2-40B4-BE49-F238E27FC236}">
                <a16:creationId xmlns:a16="http://schemas.microsoft.com/office/drawing/2014/main" xmlns="" id="{1DA6BD38-25E6-4C5D-A3D9-BFB5D8ADB125}"/>
              </a:ext>
            </a:extLst>
          </p:cNvPr>
          <p:cNvSpPr>
            <a:spLocks noGrp="1"/>
          </p:cNvSpPr>
          <p:nvPr>
            <p:ph type="title"/>
          </p:nvPr>
        </p:nvSpPr>
        <p:spPr>
          <a:xfrm>
            <a:off x="1093076" y="0"/>
            <a:ext cx="7422274" cy="1080000"/>
          </a:xfrm>
        </p:spPr>
        <p:txBody>
          <a:bodyPr numCol="1"/>
          <a:lstStyle/>
          <a:p>
            <a:r>
              <a:rPr lang="en-GB" altLang="en-GB" b="1" dirty="0"/>
              <a:t>Agenda</a:t>
            </a:r>
          </a:p>
        </p:txBody>
      </p:sp>
      <p:sp>
        <p:nvSpPr>
          <p:cNvPr id="4" name="Date Placeholder 3">
            <a:extLst>
              <a:ext uri="{FF2B5EF4-FFF2-40B4-BE49-F238E27FC236}">
                <a16:creationId xmlns:a16="http://schemas.microsoft.com/office/drawing/2014/main" xmlns="" id="{EA0932F9-2FB2-41E3-A48E-FA0E44727197}"/>
              </a:ext>
            </a:extLst>
          </p:cNvPr>
          <p:cNvSpPr>
            <a:spLocks noGrp="1"/>
          </p:cNvSpPr>
          <p:nvPr>
            <p:ph type="dt" sz="half" idx="10"/>
          </p:nvPr>
        </p:nvSpPr>
        <p:spPr>
          <a:xfrm>
            <a:off x="628650" y="6513195"/>
            <a:ext cx="2057400" cy="365125"/>
          </a:xfrm>
        </p:spPr>
        <p:txBody>
          <a:bodyPr numCol="1"/>
          <a:lstStyle/>
          <a:p>
            <a:r>
              <a:rPr lang="en-GB" altLang="en-GB" dirty="0"/>
              <a:t>2019-05-20</a:t>
            </a:r>
          </a:p>
        </p:txBody>
      </p:sp>
      <p:sp>
        <p:nvSpPr>
          <p:cNvPr id="5" name="Footer Placeholder 4">
            <a:extLst>
              <a:ext uri="{FF2B5EF4-FFF2-40B4-BE49-F238E27FC236}">
                <a16:creationId xmlns:a16="http://schemas.microsoft.com/office/drawing/2014/main" xmlns="" id="{8BCC9E75-857D-42AD-994D-98B345D3286F}"/>
              </a:ext>
            </a:extLst>
          </p:cNvPr>
          <p:cNvSpPr>
            <a:spLocks noGrp="1"/>
          </p:cNvSpPr>
          <p:nvPr>
            <p:ph type="ftr" sz="quarter" idx="11"/>
          </p:nvPr>
        </p:nvSpPr>
        <p:spPr/>
        <p:txBody>
          <a:bodyPr numCol="1"/>
          <a:lstStyle/>
          <a:p>
            <a:r>
              <a:rPr lang="it-IT" altLang="it-IT"/>
              <a:t>www.rd-alliance.org -  @resdatall</a:t>
            </a:r>
          </a:p>
        </p:txBody>
      </p:sp>
      <p:sp>
        <p:nvSpPr>
          <p:cNvPr id="6" name="Téglalap: lekerekített 5">
            <a:extLst>
              <a:ext uri="{FF2B5EF4-FFF2-40B4-BE49-F238E27FC236}">
                <a16:creationId xmlns:a16="http://schemas.microsoft.com/office/drawing/2014/main" xmlns="" id="{F56809FD-15E2-4D59-B272-65EA74EB3AE5}"/>
              </a:ext>
            </a:extLst>
          </p:cNvPr>
          <p:cNvSpPr/>
          <p:nvPr/>
        </p:nvSpPr>
        <p:spPr>
          <a:xfrm>
            <a:off x="628650" y="3627120"/>
            <a:ext cx="7569200" cy="11988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Kép 7" descr="A képen beltéri, baba, kicsi, alapozás látható&#10;&#10;Automatikusan generált leírás">
            <a:extLst>
              <a:ext uri="{FF2B5EF4-FFF2-40B4-BE49-F238E27FC236}">
                <a16:creationId xmlns:a16="http://schemas.microsoft.com/office/drawing/2014/main" xmlns="" id="{EBD5CF24-AFF0-4C8F-9AEF-85D9BFA2888E}"/>
              </a:ext>
            </a:extLst>
          </p:cNvPr>
          <p:cNvPicPr>
            <a:picLocks noChangeAspect="1"/>
          </p:cNvPicPr>
          <p:nvPr/>
        </p:nvPicPr>
        <p:blipFill>
          <a:blip r:embed="rId2"/>
          <a:stretch>
            <a:fillRect/>
          </a:stretch>
        </p:blipFill>
        <p:spPr>
          <a:xfrm>
            <a:off x="6786880" y="259381"/>
            <a:ext cx="2357120" cy="1641237"/>
          </a:xfrm>
          <a:prstGeom prst="rect">
            <a:avLst/>
          </a:prstGeom>
        </p:spPr>
      </p:pic>
    </p:spTree>
    <p:extLst>
      <p:ext uri="{BB962C8B-B14F-4D97-AF65-F5344CB8AC3E}">
        <p14:creationId xmlns:p14="http://schemas.microsoft.com/office/powerpoint/2010/main" val="315090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GB"/>
              <a:t>2019-04-03</a:t>
            </a:r>
          </a:p>
          <a:p>
            <a:endParaRPr lang="it-IT" altLang="it-IT"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20</a:t>
            </a:fld>
            <a:endParaRPr lang="it-IT" altLang="it-IT"/>
          </a:p>
        </p:txBody>
      </p:sp>
      <p:sp>
        <p:nvSpPr>
          <p:cNvPr id="8" name="Rectangle 7"/>
          <p:cNvSpPr/>
          <p:nvPr/>
        </p:nvSpPr>
        <p:spPr>
          <a:xfrm>
            <a:off x="0" y="0"/>
            <a:ext cx="9144000" cy="6858000"/>
          </a:xfrm>
          <a:prstGeom prst="rect">
            <a:avLst/>
          </a:prstGeom>
          <a:solidFill>
            <a:srgbClr val="9CC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6860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40150" y="1536173"/>
            <a:ext cx="5175250" cy="2862322"/>
          </a:xfrm>
          <a:prstGeom prst="rect">
            <a:avLst/>
          </a:prstGeom>
          <a:noFill/>
        </p:spPr>
        <p:txBody>
          <a:bodyPr wrap="square" rtlCol="0">
            <a:spAutoFit/>
          </a:bodyPr>
          <a:lstStyle/>
          <a:p>
            <a:r>
              <a:rPr lang="hu-HU" sz="6000" dirty="0">
                <a:solidFill>
                  <a:schemeClr val="bg1"/>
                </a:solidFill>
                <a:latin typeface="Eau" pitchFamily="2" charset="0"/>
              </a:rPr>
              <a:t>Part I.</a:t>
            </a:r>
          </a:p>
          <a:p>
            <a:r>
              <a:rPr lang="hu-HU" sz="6000" dirty="0" err="1">
                <a:solidFill>
                  <a:schemeClr val="bg1"/>
                </a:solidFill>
                <a:latin typeface="Eau" pitchFamily="2" charset="0"/>
              </a:rPr>
              <a:t>Definiton</a:t>
            </a:r>
            <a:endParaRPr lang="hu-HU" sz="6000" dirty="0">
              <a:solidFill>
                <a:schemeClr val="bg1"/>
              </a:solidFill>
              <a:latin typeface="Eau" pitchFamily="2" charset="0"/>
            </a:endParaRPr>
          </a:p>
          <a:p>
            <a:r>
              <a:rPr lang="hu-HU" sz="6000" dirty="0" err="1">
                <a:solidFill>
                  <a:schemeClr val="bg1"/>
                </a:solidFill>
                <a:latin typeface="Eau" pitchFamily="2" charset="0"/>
              </a:rPr>
              <a:t>Proposed</a:t>
            </a:r>
            <a:r>
              <a:rPr lang="hu-HU" sz="6000" dirty="0">
                <a:solidFill>
                  <a:schemeClr val="bg1"/>
                </a:solidFill>
                <a:latin typeface="Eau" pitchFamily="2" charset="0"/>
              </a:rPr>
              <a:t> </a:t>
            </a:r>
            <a:r>
              <a:rPr lang="hu-HU" sz="6000" dirty="0" err="1">
                <a:solidFill>
                  <a:schemeClr val="bg1"/>
                </a:solidFill>
                <a:latin typeface="Eau" pitchFamily="2" charset="0"/>
              </a:rPr>
              <a:t>Scope</a:t>
            </a:r>
            <a:endParaRPr lang="hu-HU" sz="6000" dirty="0">
              <a:solidFill>
                <a:schemeClr val="bg1"/>
              </a:solidFill>
              <a:latin typeface="Eau" pitchFamily="2" charset="0"/>
            </a:endParaRPr>
          </a:p>
        </p:txBody>
      </p:sp>
      <p:grpSp>
        <p:nvGrpSpPr>
          <p:cNvPr id="15" name="Group 14"/>
          <p:cNvGrpSpPr/>
          <p:nvPr/>
        </p:nvGrpSpPr>
        <p:grpSpPr>
          <a:xfrm>
            <a:off x="2068650" y="2811599"/>
            <a:ext cx="1234800" cy="1234800"/>
            <a:chOff x="2342233" y="2258092"/>
            <a:chExt cx="612000" cy="612000"/>
          </a:xfrm>
          <a:solidFill>
            <a:schemeClr val="bg1"/>
          </a:solidFill>
        </p:grpSpPr>
        <p:sp>
          <p:nvSpPr>
            <p:cNvPr id="16" name="Oval 15"/>
            <p:cNvSpPr/>
            <p:nvPr/>
          </p:nvSpPr>
          <p:spPr bwMode="ltGray">
            <a:xfrm>
              <a:off x="2342233" y="2258092"/>
              <a:ext cx="612000" cy="61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sp>
          <p:nvSpPr>
            <p:cNvPr id="17" name="Freeform 4899"/>
            <p:cNvSpPr>
              <a:spLocks noEditPoints="1"/>
            </p:cNvSpPr>
            <p:nvPr/>
          </p:nvSpPr>
          <p:spPr bwMode="auto">
            <a:xfrm>
              <a:off x="2451818" y="2356153"/>
              <a:ext cx="392831" cy="392831"/>
            </a:xfrm>
            <a:custGeom>
              <a:avLst/>
              <a:gdLst>
                <a:gd name="T0" fmla="*/ 190 w 324"/>
                <a:gd name="T1" fmla="*/ 0 h 324"/>
                <a:gd name="T2" fmla="*/ 134 w 324"/>
                <a:gd name="T3" fmla="*/ 20 h 324"/>
                <a:gd name="T4" fmla="*/ 90 w 324"/>
                <a:gd name="T5" fmla="*/ 74 h 324"/>
                <a:gd name="T6" fmla="*/ 82 w 324"/>
                <a:gd name="T7" fmla="*/ 120 h 324"/>
                <a:gd name="T8" fmla="*/ 84 w 324"/>
                <a:gd name="T9" fmla="*/ 146 h 324"/>
                <a:gd name="T10" fmla="*/ 118 w 324"/>
                <a:gd name="T11" fmla="*/ 206 h 324"/>
                <a:gd name="T12" fmla="*/ 178 w 324"/>
                <a:gd name="T13" fmla="*/ 240 h 324"/>
                <a:gd name="T14" fmla="*/ 202 w 324"/>
                <a:gd name="T15" fmla="*/ 242 h 324"/>
                <a:gd name="T16" fmla="*/ 250 w 324"/>
                <a:gd name="T17" fmla="*/ 232 h 324"/>
                <a:gd name="T18" fmla="*/ 304 w 324"/>
                <a:gd name="T19" fmla="*/ 188 h 324"/>
                <a:gd name="T20" fmla="*/ 324 w 324"/>
                <a:gd name="T21" fmla="*/ 132 h 324"/>
                <a:gd name="T22" fmla="*/ 324 w 324"/>
                <a:gd name="T23" fmla="*/ 108 h 324"/>
                <a:gd name="T24" fmla="*/ 304 w 324"/>
                <a:gd name="T25" fmla="*/ 52 h 324"/>
                <a:gd name="T26" fmla="*/ 250 w 324"/>
                <a:gd name="T27" fmla="*/ 8 h 324"/>
                <a:gd name="T28" fmla="*/ 202 w 324"/>
                <a:gd name="T29" fmla="*/ 0 h 324"/>
                <a:gd name="T30" fmla="*/ 202 w 324"/>
                <a:gd name="T31" fmla="*/ 212 h 324"/>
                <a:gd name="T32" fmla="*/ 152 w 324"/>
                <a:gd name="T33" fmla="*/ 196 h 324"/>
                <a:gd name="T34" fmla="*/ 118 w 324"/>
                <a:gd name="T35" fmla="*/ 156 h 324"/>
                <a:gd name="T36" fmla="*/ 112 w 324"/>
                <a:gd name="T37" fmla="*/ 120 h 324"/>
                <a:gd name="T38" fmla="*/ 128 w 324"/>
                <a:gd name="T39" fmla="*/ 70 h 324"/>
                <a:gd name="T40" fmla="*/ 168 w 324"/>
                <a:gd name="T41" fmla="*/ 36 h 324"/>
                <a:gd name="T42" fmla="*/ 202 w 324"/>
                <a:gd name="T43" fmla="*/ 30 h 324"/>
                <a:gd name="T44" fmla="*/ 254 w 324"/>
                <a:gd name="T45" fmla="*/ 46 h 324"/>
                <a:gd name="T46" fmla="*/ 286 w 324"/>
                <a:gd name="T47" fmla="*/ 86 h 324"/>
                <a:gd name="T48" fmla="*/ 294 w 324"/>
                <a:gd name="T49" fmla="*/ 120 h 324"/>
                <a:gd name="T50" fmla="*/ 278 w 324"/>
                <a:gd name="T51" fmla="*/ 172 h 324"/>
                <a:gd name="T52" fmla="*/ 238 w 324"/>
                <a:gd name="T53" fmla="*/ 204 h 324"/>
                <a:gd name="T54" fmla="*/ 202 w 324"/>
                <a:gd name="T55" fmla="*/ 212 h 324"/>
                <a:gd name="T56" fmla="*/ 138 w 324"/>
                <a:gd name="T57" fmla="*/ 130 h 324"/>
                <a:gd name="T58" fmla="*/ 132 w 324"/>
                <a:gd name="T59" fmla="*/ 120 h 324"/>
                <a:gd name="T60" fmla="*/ 138 w 324"/>
                <a:gd name="T61" fmla="*/ 94 h 324"/>
                <a:gd name="T62" fmla="*/ 164 w 324"/>
                <a:gd name="T63" fmla="*/ 62 h 324"/>
                <a:gd name="T64" fmla="*/ 202 w 324"/>
                <a:gd name="T65" fmla="*/ 50 h 324"/>
                <a:gd name="T66" fmla="*/ 210 w 324"/>
                <a:gd name="T67" fmla="*/ 54 h 324"/>
                <a:gd name="T68" fmla="*/ 212 w 324"/>
                <a:gd name="T69" fmla="*/ 60 h 324"/>
                <a:gd name="T70" fmla="*/ 206 w 324"/>
                <a:gd name="T71" fmla="*/ 70 h 324"/>
                <a:gd name="T72" fmla="*/ 192 w 324"/>
                <a:gd name="T73" fmla="*/ 72 h 324"/>
                <a:gd name="T74" fmla="*/ 168 w 324"/>
                <a:gd name="T75" fmla="*/ 86 h 324"/>
                <a:gd name="T76" fmla="*/ 154 w 324"/>
                <a:gd name="T77" fmla="*/ 110 h 324"/>
                <a:gd name="T78" fmla="*/ 152 w 324"/>
                <a:gd name="T79" fmla="*/ 124 h 324"/>
                <a:gd name="T80" fmla="*/ 142 w 324"/>
                <a:gd name="T81" fmla="*/ 130 h 324"/>
                <a:gd name="T82" fmla="*/ 48 w 324"/>
                <a:gd name="T83" fmla="*/ 316 h 324"/>
                <a:gd name="T84" fmla="*/ 28 w 324"/>
                <a:gd name="T85" fmla="*/ 324 h 324"/>
                <a:gd name="T86" fmla="*/ 8 w 324"/>
                <a:gd name="T87" fmla="*/ 316 h 324"/>
                <a:gd name="T88" fmla="*/ 0 w 324"/>
                <a:gd name="T89" fmla="*/ 296 h 324"/>
                <a:gd name="T90" fmla="*/ 86 w 324"/>
                <a:gd name="T91" fmla="*/ 198 h 324"/>
                <a:gd name="T92" fmla="*/ 102 w 324"/>
                <a:gd name="T93" fmla="*/ 220 h 324"/>
                <a:gd name="T94" fmla="*/ 124 w 324"/>
                <a:gd name="T95"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202" y="0"/>
                  </a:moveTo>
                  <a:lnTo>
                    <a:pt x="202" y="0"/>
                  </a:lnTo>
                  <a:lnTo>
                    <a:pt x="190" y="0"/>
                  </a:lnTo>
                  <a:lnTo>
                    <a:pt x="178" y="2"/>
                  </a:lnTo>
                  <a:lnTo>
                    <a:pt x="156" y="8"/>
                  </a:lnTo>
                  <a:lnTo>
                    <a:pt x="134" y="20"/>
                  </a:lnTo>
                  <a:lnTo>
                    <a:pt x="118" y="34"/>
                  </a:lnTo>
                  <a:lnTo>
                    <a:pt x="102" y="52"/>
                  </a:lnTo>
                  <a:lnTo>
                    <a:pt x="90" y="74"/>
                  </a:lnTo>
                  <a:lnTo>
                    <a:pt x="84" y="96"/>
                  </a:lnTo>
                  <a:lnTo>
                    <a:pt x="82" y="108"/>
                  </a:lnTo>
                  <a:lnTo>
                    <a:pt x="82" y="120"/>
                  </a:lnTo>
                  <a:lnTo>
                    <a:pt x="82" y="120"/>
                  </a:lnTo>
                  <a:lnTo>
                    <a:pt x="82" y="132"/>
                  </a:lnTo>
                  <a:lnTo>
                    <a:pt x="84" y="146"/>
                  </a:lnTo>
                  <a:lnTo>
                    <a:pt x="90" y="168"/>
                  </a:lnTo>
                  <a:lnTo>
                    <a:pt x="102" y="188"/>
                  </a:lnTo>
                  <a:lnTo>
                    <a:pt x="118" y="206"/>
                  </a:lnTo>
                  <a:lnTo>
                    <a:pt x="134" y="222"/>
                  </a:lnTo>
                  <a:lnTo>
                    <a:pt x="156" y="232"/>
                  </a:lnTo>
                  <a:lnTo>
                    <a:pt x="178" y="240"/>
                  </a:lnTo>
                  <a:lnTo>
                    <a:pt x="190" y="242"/>
                  </a:lnTo>
                  <a:lnTo>
                    <a:pt x="202" y="242"/>
                  </a:lnTo>
                  <a:lnTo>
                    <a:pt x="202" y="242"/>
                  </a:lnTo>
                  <a:lnTo>
                    <a:pt x="216" y="242"/>
                  </a:lnTo>
                  <a:lnTo>
                    <a:pt x="228" y="240"/>
                  </a:lnTo>
                  <a:lnTo>
                    <a:pt x="250" y="232"/>
                  </a:lnTo>
                  <a:lnTo>
                    <a:pt x="270" y="222"/>
                  </a:lnTo>
                  <a:lnTo>
                    <a:pt x="288" y="206"/>
                  </a:lnTo>
                  <a:lnTo>
                    <a:pt x="304" y="188"/>
                  </a:lnTo>
                  <a:lnTo>
                    <a:pt x="314" y="168"/>
                  </a:lnTo>
                  <a:lnTo>
                    <a:pt x="322" y="146"/>
                  </a:lnTo>
                  <a:lnTo>
                    <a:pt x="324" y="132"/>
                  </a:lnTo>
                  <a:lnTo>
                    <a:pt x="324" y="120"/>
                  </a:lnTo>
                  <a:lnTo>
                    <a:pt x="324" y="120"/>
                  </a:lnTo>
                  <a:lnTo>
                    <a:pt x="324" y="108"/>
                  </a:lnTo>
                  <a:lnTo>
                    <a:pt x="322" y="96"/>
                  </a:lnTo>
                  <a:lnTo>
                    <a:pt x="314" y="74"/>
                  </a:lnTo>
                  <a:lnTo>
                    <a:pt x="304" y="52"/>
                  </a:lnTo>
                  <a:lnTo>
                    <a:pt x="288" y="34"/>
                  </a:lnTo>
                  <a:lnTo>
                    <a:pt x="270" y="20"/>
                  </a:lnTo>
                  <a:lnTo>
                    <a:pt x="250" y="8"/>
                  </a:lnTo>
                  <a:lnTo>
                    <a:pt x="228" y="2"/>
                  </a:lnTo>
                  <a:lnTo>
                    <a:pt x="216" y="0"/>
                  </a:lnTo>
                  <a:lnTo>
                    <a:pt x="202" y="0"/>
                  </a:lnTo>
                  <a:lnTo>
                    <a:pt x="202" y="0"/>
                  </a:lnTo>
                  <a:close/>
                  <a:moveTo>
                    <a:pt x="202" y="212"/>
                  </a:moveTo>
                  <a:lnTo>
                    <a:pt x="202" y="212"/>
                  </a:lnTo>
                  <a:lnTo>
                    <a:pt x="184" y="210"/>
                  </a:lnTo>
                  <a:lnTo>
                    <a:pt x="168" y="204"/>
                  </a:lnTo>
                  <a:lnTo>
                    <a:pt x="152" y="196"/>
                  </a:lnTo>
                  <a:lnTo>
                    <a:pt x="138" y="184"/>
                  </a:lnTo>
                  <a:lnTo>
                    <a:pt x="128" y="172"/>
                  </a:lnTo>
                  <a:lnTo>
                    <a:pt x="118" y="156"/>
                  </a:lnTo>
                  <a:lnTo>
                    <a:pt x="114" y="138"/>
                  </a:lnTo>
                  <a:lnTo>
                    <a:pt x="112" y="120"/>
                  </a:lnTo>
                  <a:lnTo>
                    <a:pt x="112" y="120"/>
                  </a:lnTo>
                  <a:lnTo>
                    <a:pt x="114" y="102"/>
                  </a:lnTo>
                  <a:lnTo>
                    <a:pt x="118" y="86"/>
                  </a:lnTo>
                  <a:lnTo>
                    <a:pt x="128" y="70"/>
                  </a:lnTo>
                  <a:lnTo>
                    <a:pt x="138" y="56"/>
                  </a:lnTo>
                  <a:lnTo>
                    <a:pt x="152" y="46"/>
                  </a:lnTo>
                  <a:lnTo>
                    <a:pt x="168" y="36"/>
                  </a:lnTo>
                  <a:lnTo>
                    <a:pt x="184" y="32"/>
                  </a:lnTo>
                  <a:lnTo>
                    <a:pt x="202" y="30"/>
                  </a:lnTo>
                  <a:lnTo>
                    <a:pt x="202" y="30"/>
                  </a:lnTo>
                  <a:lnTo>
                    <a:pt x="222" y="32"/>
                  </a:lnTo>
                  <a:lnTo>
                    <a:pt x="238" y="36"/>
                  </a:lnTo>
                  <a:lnTo>
                    <a:pt x="254" y="46"/>
                  </a:lnTo>
                  <a:lnTo>
                    <a:pt x="268" y="56"/>
                  </a:lnTo>
                  <a:lnTo>
                    <a:pt x="278" y="70"/>
                  </a:lnTo>
                  <a:lnTo>
                    <a:pt x="286" y="86"/>
                  </a:lnTo>
                  <a:lnTo>
                    <a:pt x="292" y="102"/>
                  </a:lnTo>
                  <a:lnTo>
                    <a:pt x="294" y="120"/>
                  </a:lnTo>
                  <a:lnTo>
                    <a:pt x="294" y="120"/>
                  </a:lnTo>
                  <a:lnTo>
                    <a:pt x="292" y="138"/>
                  </a:lnTo>
                  <a:lnTo>
                    <a:pt x="286" y="156"/>
                  </a:lnTo>
                  <a:lnTo>
                    <a:pt x="278" y="172"/>
                  </a:lnTo>
                  <a:lnTo>
                    <a:pt x="268" y="184"/>
                  </a:lnTo>
                  <a:lnTo>
                    <a:pt x="254" y="196"/>
                  </a:lnTo>
                  <a:lnTo>
                    <a:pt x="238" y="204"/>
                  </a:lnTo>
                  <a:lnTo>
                    <a:pt x="222" y="210"/>
                  </a:lnTo>
                  <a:lnTo>
                    <a:pt x="202" y="212"/>
                  </a:lnTo>
                  <a:lnTo>
                    <a:pt x="202" y="212"/>
                  </a:lnTo>
                  <a:close/>
                  <a:moveTo>
                    <a:pt x="142" y="130"/>
                  </a:moveTo>
                  <a:lnTo>
                    <a:pt x="142" y="130"/>
                  </a:lnTo>
                  <a:lnTo>
                    <a:pt x="138" y="130"/>
                  </a:lnTo>
                  <a:lnTo>
                    <a:pt x="136" y="128"/>
                  </a:lnTo>
                  <a:lnTo>
                    <a:pt x="134" y="124"/>
                  </a:lnTo>
                  <a:lnTo>
                    <a:pt x="132" y="120"/>
                  </a:lnTo>
                  <a:lnTo>
                    <a:pt x="132" y="120"/>
                  </a:lnTo>
                  <a:lnTo>
                    <a:pt x="134" y="106"/>
                  </a:lnTo>
                  <a:lnTo>
                    <a:pt x="138" y="94"/>
                  </a:lnTo>
                  <a:lnTo>
                    <a:pt x="144" y="82"/>
                  </a:lnTo>
                  <a:lnTo>
                    <a:pt x="154" y="72"/>
                  </a:lnTo>
                  <a:lnTo>
                    <a:pt x="164" y="62"/>
                  </a:lnTo>
                  <a:lnTo>
                    <a:pt x="176" y="56"/>
                  </a:lnTo>
                  <a:lnTo>
                    <a:pt x="188" y="52"/>
                  </a:lnTo>
                  <a:lnTo>
                    <a:pt x="202" y="50"/>
                  </a:lnTo>
                  <a:lnTo>
                    <a:pt x="202" y="50"/>
                  </a:lnTo>
                  <a:lnTo>
                    <a:pt x="206" y="52"/>
                  </a:lnTo>
                  <a:lnTo>
                    <a:pt x="210" y="54"/>
                  </a:lnTo>
                  <a:lnTo>
                    <a:pt x="212" y="56"/>
                  </a:lnTo>
                  <a:lnTo>
                    <a:pt x="212" y="60"/>
                  </a:lnTo>
                  <a:lnTo>
                    <a:pt x="212" y="60"/>
                  </a:lnTo>
                  <a:lnTo>
                    <a:pt x="212" y="64"/>
                  </a:lnTo>
                  <a:lnTo>
                    <a:pt x="210" y="68"/>
                  </a:lnTo>
                  <a:lnTo>
                    <a:pt x="206" y="70"/>
                  </a:lnTo>
                  <a:lnTo>
                    <a:pt x="202" y="70"/>
                  </a:lnTo>
                  <a:lnTo>
                    <a:pt x="202" y="70"/>
                  </a:lnTo>
                  <a:lnTo>
                    <a:pt x="192" y="72"/>
                  </a:lnTo>
                  <a:lnTo>
                    <a:pt x="184" y="74"/>
                  </a:lnTo>
                  <a:lnTo>
                    <a:pt x="174" y="80"/>
                  </a:lnTo>
                  <a:lnTo>
                    <a:pt x="168" y="86"/>
                  </a:lnTo>
                  <a:lnTo>
                    <a:pt x="162" y="92"/>
                  </a:lnTo>
                  <a:lnTo>
                    <a:pt x="156" y="102"/>
                  </a:lnTo>
                  <a:lnTo>
                    <a:pt x="154" y="110"/>
                  </a:lnTo>
                  <a:lnTo>
                    <a:pt x="152" y="120"/>
                  </a:lnTo>
                  <a:lnTo>
                    <a:pt x="152" y="120"/>
                  </a:lnTo>
                  <a:lnTo>
                    <a:pt x="152" y="124"/>
                  </a:lnTo>
                  <a:lnTo>
                    <a:pt x="150" y="128"/>
                  </a:lnTo>
                  <a:lnTo>
                    <a:pt x="146" y="130"/>
                  </a:lnTo>
                  <a:lnTo>
                    <a:pt x="142" y="130"/>
                  </a:lnTo>
                  <a:lnTo>
                    <a:pt x="142" y="130"/>
                  </a:lnTo>
                  <a:close/>
                  <a:moveTo>
                    <a:pt x="124" y="238"/>
                  </a:moveTo>
                  <a:lnTo>
                    <a:pt x="48" y="316"/>
                  </a:lnTo>
                  <a:lnTo>
                    <a:pt x="48" y="316"/>
                  </a:lnTo>
                  <a:lnTo>
                    <a:pt x="38" y="322"/>
                  </a:lnTo>
                  <a:lnTo>
                    <a:pt x="28" y="324"/>
                  </a:lnTo>
                  <a:lnTo>
                    <a:pt x="28" y="324"/>
                  </a:lnTo>
                  <a:lnTo>
                    <a:pt x="18" y="322"/>
                  </a:lnTo>
                  <a:lnTo>
                    <a:pt x="8" y="316"/>
                  </a:lnTo>
                  <a:lnTo>
                    <a:pt x="8" y="316"/>
                  </a:lnTo>
                  <a:lnTo>
                    <a:pt x="2" y="306"/>
                  </a:lnTo>
                  <a:lnTo>
                    <a:pt x="0" y="296"/>
                  </a:lnTo>
                  <a:lnTo>
                    <a:pt x="2" y="286"/>
                  </a:lnTo>
                  <a:lnTo>
                    <a:pt x="8" y="276"/>
                  </a:lnTo>
                  <a:lnTo>
                    <a:pt x="86" y="198"/>
                  </a:lnTo>
                  <a:lnTo>
                    <a:pt x="86" y="198"/>
                  </a:lnTo>
                  <a:lnTo>
                    <a:pt x="94" y="210"/>
                  </a:lnTo>
                  <a:lnTo>
                    <a:pt x="102" y="220"/>
                  </a:lnTo>
                  <a:lnTo>
                    <a:pt x="114" y="230"/>
                  </a:lnTo>
                  <a:lnTo>
                    <a:pt x="124" y="238"/>
                  </a:lnTo>
                  <a:lnTo>
                    <a:pt x="124" y="23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2419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CC3B5-8757-4D54-9B15-EE03DFB3957C}"/>
              </a:ext>
            </a:extLst>
          </p:cNvPr>
          <p:cNvSpPr>
            <a:spLocks noGrp="1"/>
          </p:cNvSpPr>
          <p:nvPr>
            <p:ph type="title"/>
          </p:nvPr>
        </p:nvSpPr>
        <p:spPr/>
        <p:txBody>
          <a:bodyPr/>
          <a:lstStyle/>
          <a:p>
            <a:r>
              <a:rPr lang="en-GB" dirty="0"/>
              <a:t>Survey results</a:t>
            </a:r>
          </a:p>
        </p:txBody>
      </p:sp>
      <p:sp>
        <p:nvSpPr>
          <p:cNvPr id="3" name="Content Placeholder 2">
            <a:extLst>
              <a:ext uri="{FF2B5EF4-FFF2-40B4-BE49-F238E27FC236}">
                <a16:creationId xmlns:a16="http://schemas.microsoft.com/office/drawing/2014/main" xmlns="" id="{EBE444A9-F0B4-42DF-8BB3-33244A121324}"/>
              </a:ext>
            </a:extLst>
          </p:cNvPr>
          <p:cNvSpPr>
            <a:spLocks noGrp="1"/>
          </p:cNvSpPr>
          <p:nvPr>
            <p:ph idx="1"/>
          </p:nvPr>
        </p:nvSpPr>
        <p:spPr>
          <a:xfrm>
            <a:off x="628650" y="1040523"/>
            <a:ext cx="7886700" cy="5250549"/>
          </a:xfrm>
        </p:spPr>
        <p:txBody>
          <a:bodyPr>
            <a:normAutofit fontScale="70000" lnSpcReduction="20000"/>
          </a:bodyPr>
          <a:lstStyle/>
          <a:p>
            <a:r>
              <a:rPr lang="en-GB" dirty="0"/>
              <a:t>Respondents</a:t>
            </a:r>
          </a:p>
          <a:p>
            <a:pPr lvl="1"/>
            <a:r>
              <a:rPr lang="en-GB" dirty="0"/>
              <a:t>Big Data Readiness</a:t>
            </a:r>
          </a:p>
          <a:p>
            <a:pPr lvl="1"/>
            <a:r>
              <a:rPr lang="en-GB" dirty="0"/>
              <a:t>FAIR Metrics</a:t>
            </a:r>
          </a:p>
          <a:p>
            <a:pPr lvl="1"/>
            <a:r>
              <a:rPr lang="en-GB" dirty="0"/>
              <a:t>FAIR evaluator</a:t>
            </a:r>
          </a:p>
          <a:p>
            <a:pPr lvl="1"/>
            <a:r>
              <a:rPr lang="en-GB" dirty="0"/>
              <a:t>Data Stewardship Wizard</a:t>
            </a:r>
          </a:p>
          <a:p>
            <a:pPr lvl="1"/>
            <a:r>
              <a:rPr lang="en-GB" dirty="0"/>
              <a:t>FAIR data assessment tool</a:t>
            </a:r>
          </a:p>
          <a:p>
            <a:pPr lvl="1"/>
            <a:r>
              <a:rPr lang="en-GB" dirty="0"/>
              <a:t>FAIR enough? Checklist to evaluate </a:t>
            </a:r>
            <a:r>
              <a:rPr lang="en-GB" dirty="0" err="1"/>
              <a:t>FAIRness</a:t>
            </a:r>
            <a:r>
              <a:rPr lang="en-GB" dirty="0"/>
              <a:t> for researchers</a:t>
            </a:r>
          </a:p>
          <a:p>
            <a:pPr lvl="1"/>
            <a:r>
              <a:rPr lang="en-GB" dirty="0"/>
              <a:t>Checklist for evaluation of Dataset Fitness for Use</a:t>
            </a:r>
          </a:p>
          <a:p>
            <a:pPr lvl="1"/>
            <a:r>
              <a:rPr lang="en-GB" dirty="0"/>
              <a:t>Support your Data</a:t>
            </a:r>
          </a:p>
          <a:p>
            <a:pPr lvl="1"/>
            <a:r>
              <a:rPr lang="en-GB" dirty="0"/>
              <a:t>Fairness assessment tools for crediting/rewarding research data sharing activities</a:t>
            </a:r>
          </a:p>
          <a:p>
            <a:r>
              <a:rPr lang="en-GB" dirty="0"/>
              <a:t>Some discussion items derived from the survey</a:t>
            </a:r>
          </a:p>
          <a:p>
            <a:pPr lvl="1"/>
            <a:r>
              <a:rPr lang="en-GB" dirty="0"/>
              <a:t>Scope of the assessment</a:t>
            </a:r>
          </a:p>
          <a:p>
            <a:pPr lvl="2"/>
            <a:r>
              <a:rPr lang="en-GB" dirty="0"/>
              <a:t>What does the tool assess? </a:t>
            </a:r>
            <a:r>
              <a:rPr lang="en-GB" dirty="0">
                <a:solidFill>
                  <a:srgbClr val="6AA84F"/>
                </a:solidFill>
              </a:rPr>
              <a:t>[e.g. DMP, dataset, way of conducting research, anything]</a:t>
            </a:r>
          </a:p>
          <a:p>
            <a:pPr lvl="2"/>
            <a:r>
              <a:rPr lang="en-GB" dirty="0"/>
              <a:t>Cross-domain or domain-specific?</a:t>
            </a:r>
          </a:p>
          <a:p>
            <a:pPr lvl="1"/>
            <a:r>
              <a:rPr lang="en-GB" dirty="0"/>
              <a:t>Audience </a:t>
            </a:r>
            <a:r>
              <a:rPr lang="en-GB" dirty="0">
                <a:solidFill>
                  <a:srgbClr val="6AA84F"/>
                </a:solidFill>
              </a:rPr>
              <a:t>[e.g. researcher, repository manager, data librarian, data steward]</a:t>
            </a:r>
          </a:p>
          <a:p>
            <a:pPr lvl="1"/>
            <a:r>
              <a:rPr lang="en-GB" dirty="0"/>
              <a:t>Automation of the assessment </a:t>
            </a:r>
            <a:r>
              <a:rPr lang="en-GB" dirty="0">
                <a:solidFill>
                  <a:srgbClr val="6AA84F"/>
                </a:solidFill>
              </a:rPr>
              <a:t>[i.e. what proportion to automate and how]</a:t>
            </a:r>
          </a:p>
          <a:p>
            <a:pPr lvl="1"/>
            <a:r>
              <a:rPr lang="en-GB" dirty="0"/>
              <a:t>Certification </a:t>
            </a:r>
            <a:r>
              <a:rPr lang="en-GB" dirty="0">
                <a:solidFill>
                  <a:srgbClr val="6AA84F"/>
                </a:solidFill>
              </a:rPr>
              <a:t>[e.g. quality label, scoring system]</a:t>
            </a:r>
          </a:p>
          <a:p>
            <a:pPr lvl="1"/>
            <a:r>
              <a:rPr lang="en-GB" dirty="0"/>
              <a:t>Maintenance and governance </a:t>
            </a:r>
            <a:r>
              <a:rPr lang="en-GB" dirty="0">
                <a:solidFill>
                  <a:srgbClr val="6AA84F"/>
                </a:solidFill>
              </a:rPr>
              <a:t>[e.g. GitHub]</a:t>
            </a:r>
          </a:p>
          <a:p>
            <a:pPr lvl="1"/>
            <a:r>
              <a:rPr lang="en-GB" dirty="0"/>
              <a:t>Guidance </a:t>
            </a:r>
            <a:r>
              <a:rPr lang="en-GB" dirty="0">
                <a:solidFill>
                  <a:srgbClr val="6AA84F"/>
                </a:solidFill>
              </a:rPr>
              <a:t>[e.g. checklist]</a:t>
            </a:r>
          </a:p>
        </p:txBody>
      </p:sp>
      <p:sp>
        <p:nvSpPr>
          <p:cNvPr id="5" name="Footer Placeholder 4">
            <a:extLst>
              <a:ext uri="{FF2B5EF4-FFF2-40B4-BE49-F238E27FC236}">
                <a16:creationId xmlns:a16="http://schemas.microsoft.com/office/drawing/2014/main" xmlns="" id="{E7A3FC45-5775-4DDC-A67B-67C1082FFCCB}"/>
              </a:ext>
            </a:extLst>
          </p:cNvPr>
          <p:cNvSpPr>
            <a:spLocks noGrp="1"/>
          </p:cNvSpPr>
          <p:nvPr>
            <p:ph type="ftr" sz="quarter" idx="11"/>
          </p:nvPr>
        </p:nvSpPr>
        <p:spPr/>
        <p:txBody>
          <a:bodyPr/>
          <a:lstStyle/>
          <a:p>
            <a:r>
              <a:rPr lang="it-IT"/>
              <a:t>www.rd-alliance.org -  @resdatall</a:t>
            </a:r>
          </a:p>
        </p:txBody>
      </p:sp>
      <p:sp>
        <p:nvSpPr>
          <p:cNvPr id="6" name="Slide Number Placeholder 5">
            <a:extLst>
              <a:ext uri="{FF2B5EF4-FFF2-40B4-BE49-F238E27FC236}">
                <a16:creationId xmlns:a16="http://schemas.microsoft.com/office/drawing/2014/main" xmlns="" id="{873D959D-4090-457D-898F-57DCFE60AE0B}"/>
              </a:ext>
            </a:extLst>
          </p:cNvPr>
          <p:cNvSpPr>
            <a:spLocks noGrp="1"/>
          </p:cNvSpPr>
          <p:nvPr>
            <p:ph type="sldNum" sz="quarter" idx="12"/>
          </p:nvPr>
        </p:nvSpPr>
        <p:spPr/>
        <p:txBody>
          <a:bodyPr/>
          <a:lstStyle/>
          <a:p>
            <a:fld id="{61BA5777-89E2-0C42-9BCE-298721AA9BBD}" type="slidenum">
              <a:rPr lang="it-IT" smtClean="0"/>
              <a:t>21</a:t>
            </a:fld>
            <a:endParaRPr lang="it-IT"/>
          </a:p>
        </p:txBody>
      </p:sp>
      <p:sp>
        <p:nvSpPr>
          <p:cNvPr id="7" name="Date Placeholder 3">
            <a:extLst>
              <a:ext uri="{FF2B5EF4-FFF2-40B4-BE49-F238E27FC236}">
                <a16:creationId xmlns:a16="http://schemas.microsoft.com/office/drawing/2014/main" xmlns="" id="{2749B76C-31CC-4EC4-8A8B-A21A907C3E9B}"/>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72155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Summary of open issues</a:t>
            </a:r>
            <a:r>
              <a:rPr lang="hu-HU" dirty="0"/>
              <a:t> </a:t>
            </a:r>
            <a:r>
              <a:rPr lang="hu-HU" dirty="0" err="1"/>
              <a:t>after</a:t>
            </a:r>
            <a:r>
              <a:rPr lang="hu-HU" dirty="0"/>
              <a:t> the </a:t>
            </a:r>
            <a:r>
              <a:rPr lang="hu-HU" dirty="0" err="1"/>
              <a:t>survay</a:t>
            </a:r>
            <a:endParaRPr lang="en-US" dirty="0"/>
          </a:p>
        </p:txBody>
      </p:sp>
      <p:sp>
        <p:nvSpPr>
          <p:cNvPr id="3" name="Content Placeholder 2"/>
          <p:cNvSpPr>
            <a:spLocks noGrp="1"/>
          </p:cNvSpPr>
          <p:nvPr>
            <p:ph idx="1"/>
          </p:nvPr>
        </p:nvSpPr>
        <p:spPr/>
        <p:txBody>
          <a:bodyPr>
            <a:normAutofit lnSpcReduction="10000"/>
          </a:bodyPr>
          <a:lstStyle/>
          <a:p>
            <a:r>
              <a:rPr lang="en-GB" dirty="0"/>
              <a:t>Scope of the assessment</a:t>
            </a:r>
          </a:p>
          <a:p>
            <a:pPr lvl="1"/>
            <a:r>
              <a:rPr lang="en-GB" dirty="0"/>
              <a:t>Data versus metadata, DMP, data sharing activities</a:t>
            </a:r>
          </a:p>
          <a:p>
            <a:pPr lvl="1"/>
            <a:r>
              <a:rPr lang="en-GB" dirty="0"/>
              <a:t>General versus domain-specific </a:t>
            </a:r>
          </a:p>
          <a:p>
            <a:r>
              <a:rPr lang="en-GB" dirty="0"/>
              <a:t>Standards maturity</a:t>
            </a:r>
          </a:p>
          <a:p>
            <a:r>
              <a:rPr lang="en-GB" dirty="0"/>
              <a:t>Responsibilities </a:t>
            </a:r>
          </a:p>
          <a:p>
            <a:pPr lvl="1"/>
            <a:r>
              <a:rPr lang="en-GB" dirty="0"/>
              <a:t>Criteria definition </a:t>
            </a:r>
          </a:p>
          <a:p>
            <a:pPr lvl="1"/>
            <a:r>
              <a:rPr lang="en-GB" dirty="0"/>
              <a:t>Measurement execution </a:t>
            </a:r>
          </a:p>
          <a:p>
            <a:r>
              <a:rPr lang="en-GB" dirty="0" err="1"/>
              <a:t>FAIRness</a:t>
            </a:r>
            <a:r>
              <a:rPr lang="en-GB" dirty="0"/>
              <a:t> literacy</a:t>
            </a:r>
          </a:p>
          <a:p>
            <a:r>
              <a:rPr lang="en-GB" dirty="0"/>
              <a:t>Manual vs automated</a:t>
            </a:r>
          </a:p>
          <a:p>
            <a:r>
              <a:rPr lang="en-GB" dirty="0"/>
              <a:t>Scoring / Levels</a:t>
            </a:r>
          </a:p>
          <a:p>
            <a:r>
              <a:rPr lang="en-GB" dirty="0"/>
              <a:t>Certification</a:t>
            </a:r>
          </a:p>
        </p:txBody>
      </p:sp>
      <p:sp>
        <p:nvSpPr>
          <p:cNvPr id="5" name="Footer Placeholder 4"/>
          <p:cNvSpPr>
            <a:spLocks noGrp="1"/>
          </p:cNvSpPr>
          <p:nvPr>
            <p:ph type="ftr" sz="quarter" idx="11"/>
          </p:nvPr>
        </p:nvSpPr>
        <p:spPr/>
        <p:txBody>
          <a:bodyPr/>
          <a:lstStyle/>
          <a:p>
            <a:r>
              <a:rPr 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smtClean="0"/>
              <a:t>22</a:t>
            </a:fld>
            <a:endParaRPr lang="it-IT"/>
          </a:p>
        </p:txBody>
      </p:sp>
      <p:sp>
        <p:nvSpPr>
          <p:cNvPr id="7" name="Date Placeholder 3">
            <a:extLst>
              <a:ext uri="{FF2B5EF4-FFF2-40B4-BE49-F238E27FC236}">
                <a16:creationId xmlns:a16="http://schemas.microsoft.com/office/drawing/2014/main" xmlns="" id="{DAA544B9-352D-4807-AA12-072A2B4DAFA3}"/>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862302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CC3B5-8757-4D54-9B15-EE03DFB3957C}"/>
              </a:ext>
            </a:extLst>
          </p:cNvPr>
          <p:cNvSpPr>
            <a:spLocks noGrp="1"/>
          </p:cNvSpPr>
          <p:nvPr>
            <p:ph type="title"/>
          </p:nvPr>
        </p:nvSpPr>
        <p:spPr/>
        <p:txBody>
          <a:bodyPr/>
          <a:lstStyle/>
          <a:p>
            <a:r>
              <a:rPr lang="en-GB" dirty="0"/>
              <a:t>Results of preliminary analysis - 1</a:t>
            </a:r>
          </a:p>
        </p:txBody>
      </p:sp>
      <p:sp>
        <p:nvSpPr>
          <p:cNvPr id="3" name="Content Placeholder 2">
            <a:extLst>
              <a:ext uri="{FF2B5EF4-FFF2-40B4-BE49-F238E27FC236}">
                <a16:creationId xmlns:a16="http://schemas.microsoft.com/office/drawing/2014/main" xmlns="" id="{EBE444A9-F0B4-42DF-8BB3-33244A121324}"/>
              </a:ext>
            </a:extLst>
          </p:cNvPr>
          <p:cNvSpPr>
            <a:spLocks noGrp="1"/>
          </p:cNvSpPr>
          <p:nvPr>
            <p:ph idx="1"/>
          </p:nvPr>
        </p:nvSpPr>
        <p:spPr>
          <a:xfrm>
            <a:off x="628650" y="801523"/>
            <a:ext cx="7886700" cy="3834485"/>
          </a:xfrm>
        </p:spPr>
        <p:txBody>
          <a:bodyPr>
            <a:normAutofit/>
          </a:bodyPr>
          <a:lstStyle/>
          <a:p>
            <a:r>
              <a:rPr lang="en-GB" dirty="0"/>
              <a:t>Landscaping exercise as a </a:t>
            </a:r>
            <a:r>
              <a:rPr lang="en-GB" b="1" i="1" dirty="0">
                <a:solidFill>
                  <a:srgbClr val="6AA84F"/>
                </a:solidFill>
              </a:rPr>
              <a:t>starting point</a:t>
            </a:r>
          </a:p>
          <a:p>
            <a:r>
              <a:rPr lang="en-GB" dirty="0"/>
              <a:t>Analysis of existing approaches</a:t>
            </a:r>
          </a:p>
          <a:p>
            <a:pPr lvl="1"/>
            <a:r>
              <a:rPr lang="en-GB" dirty="0"/>
              <a:t>Publicly available documentation and the </a:t>
            </a:r>
            <a:r>
              <a:rPr lang="en-GB" dirty="0">
                <a:hlinkClick r:id="rId2"/>
              </a:rPr>
              <a:t>survey</a:t>
            </a:r>
            <a:endParaRPr lang="en-GB" dirty="0"/>
          </a:p>
          <a:p>
            <a:pPr lvl="1"/>
            <a:r>
              <a:rPr lang="en-GB" dirty="0"/>
              <a:t>Clustering questions and options </a:t>
            </a:r>
          </a:p>
          <a:p>
            <a:pPr lvl="2"/>
            <a:r>
              <a:rPr lang="en-GB" dirty="0"/>
              <a:t>FAIR facets [e.g. F1, A2] per principle</a:t>
            </a:r>
          </a:p>
          <a:p>
            <a:pPr lvl="2"/>
            <a:r>
              <a:rPr lang="en-GB" dirty="0"/>
              <a:t>Beyond the FAIR principles [e.g. data storage]</a:t>
            </a:r>
          </a:p>
          <a:p>
            <a:pPr lvl="1"/>
            <a:r>
              <a:rPr lang="en-GB" dirty="0"/>
              <a:t>Identification of potential overlaps</a:t>
            </a:r>
          </a:p>
          <a:p>
            <a:r>
              <a:rPr lang="en-GB" dirty="0"/>
              <a:t>WG to compare questions and derive common aspects</a:t>
            </a:r>
          </a:p>
        </p:txBody>
      </p:sp>
      <p:sp>
        <p:nvSpPr>
          <p:cNvPr id="5" name="Footer Placeholder 4">
            <a:extLst>
              <a:ext uri="{FF2B5EF4-FFF2-40B4-BE49-F238E27FC236}">
                <a16:creationId xmlns:a16="http://schemas.microsoft.com/office/drawing/2014/main" xmlns="" id="{E7A3FC45-5775-4DDC-A67B-67C1082FFCCB}"/>
              </a:ext>
            </a:extLst>
          </p:cNvPr>
          <p:cNvSpPr>
            <a:spLocks noGrp="1"/>
          </p:cNvSpPr>
          <p:nvPr>
            <p:ph type="ftr" sz="quarter" idx="11"/>
          </p:nvPr>
        </p:nvSpPr>
        <p:spPr/>
        <p:txBody>
          <a:bodyPr/>
          <a:lstStyle/>
          <a:p>
            <a:r>
              <a:rPr lang="it-IT"/>
              <a:t>www.rd-alliance.org -  @resdatall</a:t>
            </a:r>
          </a:p>
        </p:txBody>
      </p:sp>
      <p:sp>
        <p:nvSpPr>
          <p:cNvPr id="6" name="Slide Number Placeholder 5">
            <a:extLst>
              <a:ext uri="{FF2B5EF4-FFF2-40B4-BE49-F238E27FC236}">
                <a16:creationId xmlns:a16="http://schemas.microsoft.com/office/drawing/2014/main" xmlns="" id="{873D959D-4090-457D-898F-57DCFE60AE0B}"/>
              </a:ext>
            </a:extLst>
          </p:cNvPr>
          <p:cNvSpPr>
            <a:spLocks noGrp="1"/>
          </p:cNvSpPr>
          <p:nvPr>
            <p:ph type="sldNum" sz="quarter" idx="12"/>
          </p:nvPr>
        </p:nvSpPr>
        <p:spPr/>
        <p:txBody>
          <a:bodyPr/>
          <a:lstStyle/>
          <a:p>
            <a:fld id="{61BA5777-89E2-0C42-9BCE-298721AA9BBD}" type="slidenum">
              <a:rPr lang="it-IT" smtClean="0"/>
              <a:t>23</a:t>
            </a:fld>
            <a:endParaRPr lang="it-IT"/>
          </a:p>
        </p:txBody>
      </p:sp>
      <p:sp>
        <p:nvSpPr>
          <p:cNvPr id="7" name="Date Placeholder 3">
            <a:extLst>
              <a:ext uri="{FF2B5EF4-FFF2-40B4-BE49-F238E27FC236}">
                <a16:creationId xmlns:a16="http://schemas.microsoft.com/office/drawing/2014/main" xmlns="" id="{6037FE56-7270-45CC-A027-7B7B2A5565C8}"/>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31137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CC3B5-8757-4D54-9B15-EE03DFB3957C}"/>
              </a:ext>
            </a:extLst>
          </p:cNvPr>
          <p:cNvSpPr>
            <a:spLocks noGrp="1"/>
          </p:cNvSpPr>
          <p:nvPr>
            <p:ph type="title"/>
          </p:nvPr>
        </p:nvSpPr>
        <p:spPr/>
        <p:txBody>
          <a:bodyPr/>
          <a:lstStyle/>
          <a:p>
            <a:r>
              <a:rPr lang="en-GB" dirty="0"/>
              <a:t>Results of preliminary analysis - 2</a:t>
            </a:r>
          </a:p>
        </p:txBody>
      </p:sp>
      <p:sp>
        <p:nvSpPr>
          <p:cNvPr id="3" name="Content Placeholder 2">
            <a:extLst>
              <a:ext uri="{FF2B5EF4-FFF2-40B4-BE49-F238E27FC236}">
                <a16:creationId xmlns:a16="http://schemas.microsoft.com/office/drawing/2014/main" xmlns="" id="{EBE444A9-F0B4-42DF-8BB3-33244A121324}"/>
              </a:ext>
            </a:extLst>
          </p:cNvPr>
          <p:cNvSpPr>
            <a:spLocks noGrp="1"/>
          </p:cNvSpPr>
          <p:nvPr>
            <p:ph idx="1"/>
          </p:nvPr>
        </p:nvSpPr>
        <p:spPr>
          <a:xfrm>
            <a:off x="628650" y="990982"/>
            <a:ext cx="7886700" cy="497484"/>
          </a:xfrm>
        </p:spPr>
        <p:txBody>
          <a:bodyPr/>
          <a:lstStyle/>
          <a:p>
            <a:r>
              <a:rPr lang="en-GB" dirty="0"/>
              <a:t>So far, </a:t>
            </a:r>
            <a:r>
              <a:rPr lang="en-GB" b="1" u="sng" dirty="0"/>
              <a:t>11</a:t>
            </a:r>
            <a:r>
              <a:rPr lang="en-GB" dirty="0"/>
              <a:t> approaches are on the radar </a:t>
            </a:r>
          </a:p>
        </p:txBody>
      </p:sp>
      <p:sp>
        <p:nvSpPr>
          <p:cNvPr id="5" name="Footer Placeholder 4">
            <a:extLst>
              <a:ext uri="{FF2B5EF4-FFF2-40B4-BE49-F238E27FC236}">
                <a16:creationId xmlns:a16="http://schemas.microsoft.com/office/drawing/2014/main" xmlns="" id="{E7A3FC45-5775-4DDC-A67B-67C1082FFCCB}"/>
              </a:ext>
            </a:extLst>
          </p:cNvPr>
          <p:cNvSpPr>
            <a:spLocks noGrp="1"/>
          </p:cNvSpPr>
          <p:nvPr>
            <p:ph type="ftr" sz="quarter" idx="11"/>
          </p:nvPr>
        </p:nvSpPr>
        <p:spPr/>
        <p:txBody>
          <a:bodyPr/>
          <a:lstStyle/>
          <a:p>
            <a:r>
              <a:rPr lang="it-IT"/>
              <a:t>www.rd-alliance.org -  @resdatall</a:t>
            </a:r>
          </a:p>
        </p:txBody>
      </p:sp>
      <p:sp>
        <p:nvSpPr>
          <p:cNvPr id="6" name="Slide Number Placeholder 5">
            <a:extLst>
              <a:ext uri="{FF2B5EF4-FFF2-40B4-BE49-F238E27FC236}">
                <a16:creationId xmlns:a16="http://schemas.microsoft.com/office/drawing/2014/main" xmlns="" id="{873D959D-4090-457D-898F-57DCFE60AE0B}"/>
              </a:ext>
            </a:extLst>
          </p:cNvPr>
          <p:cNvSpPr>
            <a:spLocks noGrp="1"/>
          </p:cNvSpPr>
          <p:nvPr>
            <p:ph type="sldNum" sz="quarter" idx="12"/>
          </p:nvPr>
        </p:nvSpPr>
        <p:spPr/>
        <p:txBody>
          <a:bodyPr/>
          <a:lstStyle/>
          <a:p>
            <a:fld id="{61BA5777-89E2-0C42-9BCE-298721AA9BBD}" type="slidenum">
              <a:rPr lang="it-IT" smtClean="0"/>
              <a:t>24</a:t>
            </a:fld>
            <a:endParaRPr lang="it-IT"/>
          </a:p>
        </p:txBody>
      </p:sp>
      <p:graphicFrame>
        <p:nvGraphicFramePr>
          <p:cNvPr id="29" name="Table 28"/>
          <p:cNvGraphicFramePr>
            <a:graphicFrameLocks noGrp="1"/>
          </p:cNvGraphicFramePr>
          <p:nvPr/>
        </p:nvGraphicFramePr>
        <p:xfrm>
          <a:off x="628650" y="1494028"/>
          <a:ext cx="7886700" cy="4491736"/>
        </p:xfrm>
        <a:graphic>
          <a:graphicData uri="http://schemas.openxmlformats.org/drawingml/2006/table">
            <a:tbl>
              <a:tblPr firstRow="1" bandRow="1">
                <a:tableStyleId>{2D5ABB26-0587-4C30-8999-92F81FD0307C}</a:tableStyleId>
              </a:tblPr>
              <a:tblGrid>
                <a:gridCol w="428839">
                  <a:extLst>
                    <a:ext uri="{9D8B030D-6E8A-4147-A177-3AD203B41FA5}">
                      <a16:colId xmlns:a16="http://schemas.microsoft.com/office/drawing/2014/main" xmlns="" val="2200617660"/>
                    </a:ext>
                  </a:extLst>
                </a:gridCol>
                <a:gridCol w="7457861">
                  <a:extLst>
                    <a:ext uri="{9D8B030D-6E8A-4147-A177-3AD203B41FA5}">
                      <a16:colId xmlns:a16="http://schemas.microsoft.com/office/drawing/2014/main" xmlns="" val="2175547217"/>
                    </a:ext>
                  </a:extLst>
                </a:gridCol>
              </a:tblGrid>
              <a:tr h="370840">
                <a:tc>
                  <a:txBody>
                    <a:bodyPr/>
                    <a:lstStyle/>
                    <a:p>
                      <a:endParaRPr lang="en-US" dirty="0"/>
                    </a:p>
                  </a:txBody>
                  <a:tcPr>
                    <a:solidFill>
                      <a:srgbClr val="92D050"/>
                    </a:solidFill>
                  </a:tcPr>
                </a:tc>
                <a:tc>
                  <a:txBody>
                    <a:bodyPr/>
                    <a:lstStyle/>
                    <a:p>
                      <a:r>
                        <a:rPr lang="en-GB" sz="2800" dirty="0"/>
                        <a:t>Approaches considered</a:t>
                      </a:r>
                      <a:endParaRPr lang="en-US" sz="2800" dirty="0"/>
                    </a:p>
                  </a:txBody>
                  <a:tcPr/>
                </a:tc>
                <a:extLst>
                  <a:ext uri="{0D108BD9-81ED-4DB2-BD59-A6C34878D82A}">
                    <a16:rowId xmlns:a16="http://schemas.microsoft.com/office/drawing/2014/main" xmlns="" val="2103369460"/>
                  </a:ext>
                </a:extLst>
              </a:tr>
              <a:tr h="370840">
                <a:tc>
                  <a:txBody>
                    <a:bodyPr/>
                    <a:lstStyle/>
                    <a:p>
                      <a:endParaRPr lang="en-US" dirty="0"/>
                    </a:p>
                  </a:txBody>
                  <a:tcPr>
                    <a:solidFill>
                      <a:srgbClr val="92D050"/>
                    </a:solidFill>
                  </a:tcPr>
                </a:tc>
                <a:tc>
                  <a:txBody>
                    <a:bodyPr/>
                    <a:lstStyle/>
                    <a:p>
                      <a:pPr marL="228600" indent="-228600" algn="l" defTabSz="914400" rtl="0" eaLnBrk="1" latinLnBrk="0" hangingPunct="1">
                        <a:lnSpc>
                          <a:spcPct val="90000"/>
                        </a:lnSpc>
                        <a:spcBef>
                          <a:spcPts val="0"/>
                        </a:spcBef>
                        <a:buFontTx/>
                        <a:buBlip>
                          <a:blip r:embed="rId2"/>
                        </a:buBlip>
                      </a:pPr>
                      <a:r>
                        <a:rPr lang="en-GB" sz="1800" kern="1200" dirty="0">
                          <a:solidFill>
                            <a:schemeClr val="tx1"/>
                          </a:solidFill>
                          <a:latin typeface="+mn-lt"/>
                          <a:ea typeface="+mn-ea"/>
                          <a:cs typeface="+mn-cs"/>
                        </a:rPr>
                        <a:t>ANDS-NECTAR-RDS-FAIR data assessment tool</a:t>
                      </a:r>
                    </a:p>
                    <a:p>
                      <a:pPr marL="228600" indent="-228600" algn="l" defTabSz="914400" rtl="0" eaLnBrk="1" latinLnBrk="0" hangingPunct="1">
                        <a:lnSpc>
                          <a:spcPct val="90000"/>
                        </a:lnSpc>
                        <a:spcBef>
                          <a:spcPts val="0"/>
                        </a:spcBef>
                        <a:buFontTx/>
                        <a:buBlip>
                          <a:blip r:embed="rId2"/>
                        </a:buBlip>
                      </a:pPr>
                      <a:r>
                        <a:rPr lang="en-GB" sz="1800" kern="1200" dirty="0">
                          <a:solidFill>
                            <a:schemeClr val="tx1"/>
                          </a:solidFill>
                          <a:latin typeface="+mn-lt"/>
                          <a:ea typeface="+mn-ea"/>
                          <a:cs typeface="+mn-cs"/>
                        </a:rPr>
                        <a:t>DANS-</a:t>
                      </a:r>
                      <a:r>
                        <a:rPr lang="en-GB" sz="1800" kern="1200" dirty="0" err="1">
                          <a:solidFill>
                            <a:schemeClr val="tx1"/>
                          </a:solidFill>
                          <a:latin typeface="+mn-lt"/>
                          <a:ea typeface="+mn-ea"/>
                          <a:cs typeface="+mn-cs"/>
                        </a:rPr>
                        <a:t>Fairdat</a:t>
                      </a:r>
                      <a:endParaRPr lang="en-GB" sz="1800" kern="1200" dirty="0">
                        <a:solidFill>
                          <a:schemeClr val="tx1"/>
                        </a:solidFill>
                        <a:latin typeface="+mn-lt"/>
                        <a:ea typeface="+mn-ea"/>
                        <a:cs typeface="+mn-cs"/>
                      </a:endParaRPr>
                    </a:p>
                    <a:p>
                      <a:pPr marL="228600" indent="-228600" algn="l" defTabSz="914400" rtl="0" eaLnBrk="1" latinLnBrk="0" hangingPunct="1">
                        <a:lnSpc>
                          <a:spcPct val="90000"/>
                        </a:lnSpc>
                        <a:spcBef>
                          <a:spcPts val="0"/>
                        </a:spcBef>
                        <a:buFontTx/>
                        <a:buBlip>
                          <a:blip r:embed="rId2"/>
                        </a:buBlip>
                      </a:pPr>
                      <a:r>
                        <a:rPr lang="en-GB" sz="1800" kern="1200" dirty="0">
                          <a:solidFill>
                            <a:schemeClr val="tx1"/>
                          </a:solidFill>
                          <a:latin typeface="+mn-lt"/>
                          <a:ea typeface="+mn-ea"/>
                          <a:cs typeface="+mn-cs"/>
                        </a:rPr>
                        <a:t>DANS-FAIR</a:t>
                      </a:r>
                      <a:r>
                        <a:rPr lang="en-GB" sz="1800" kern="1200" baseline="0" dirty="0">
                          <a:solidFill>
                            <a:schemeClr val="tx1"/>
                          </a:solidFill>
                          <a:latin typeface="+mn-lt"/>
                          <a:ea typeface="+mn-ea"/>
                          <a:cs typeface="+mn-cs"/>
                        </a:rPr>
                        <a:t> enough?</a:t>
                      </a:r>
                    </a:p>
                    <a:p>
                      <a:pPr marL="228600" indent="-228600" algn="l" defTabSz="914400" rtl="0" eaLnBrk="1" latinLnBrk="0" hangingPunct="1">
                        <a:lnSpc>
                          <a:spcPct val="90000"/>
                        </a:lnSpc>
                        <a:spcBef>
                          <a:spcPts val="0"/>
                        </a:spcBef>
                        <a:buFontTx/>
                        <a:buBlip>
                          <a:blip r:embed="rId2"/>
                        </a:buBlip>
                      </a:pPr>
                      <a:r>
                        <a:rPr lang="en-GB" sz="1800" kern="1200" baseline="0" dirty="0">
                          <a:solidFill>
                            <a:schemeClr val="tx1"/>
                          </a:solidFill>
                          <a:latin typeface="+mn-lt"/>
                          <a:ea typeface="+mn-ea"/>
                          <a:cs typeface="+mn-cs"/>
                        </a:rPr>
                        <a:t>The CSIRO 5-star Data Rating Tool</a:t>
                      </a:r>
                    </a:p>
                    <a:p>
                      <a:pPr marL="228600" indent="-228600" algn="l" defTabSz="914400" rtl="0" eaLnBrk="1" latinLnBrk="0" hangingPunct="1">
                        <a:lnSpc>
                          <a:spcPct val="90000"/>
                        </a:lnSpc>
                        <a:spcBef>
                          <a:spcPts val="0"/>
                        </a:spcBef>
                        <a:buFontTx/>
                        <a:buBlip>
                          <a:blip r:embed="rId2"/>
                        </a:buBlip>
                      </a:pPr>
                      <a:r>
                        <a:rPr lang="en-GB" sz="1800" kern="1200" baseline="0" dirty="0">
                          <a:solidFill>
                            <a:schemeClr val="tx1"/>
                          </a:solidFill>
                          <a:latin typeface="+mn-lt"/>
                          <a:ea typeface="+mn-ea"/>
                          <a:cs typeface="+mn-cs"/>
                        </a:rPr>
                        <a:t>FAIR Metrics questionnaire</a:t>
                      </a:r>
                    </a:p>
                    <a:p>
                      <a:pPr marL="228600" indent="-228600" algn="l" defTabSz="914400" rtl="0" eaLnBrk="1" latinLnBrk="0" hangingPunct="1">
                        <a:lnSpc>
                          <a:spcPct val="90000"/>
                        </a:lnSpc>
                        <a:spcBef>
                          <a:spcPts val="0"/>
                        </a:spcBef>
                        <a:buFontTx/>
                        <a:buBlip>
                          <a:blip r:embed="rId2"/>
                        </a:buBlip>
                      </a:pPr>
                      <a:r>
                        <a:rPr lang="en-GB" sz="1800" kern="1200" baseline="0" dirty="0">
                          <a:solidFill>
                            <a:schemeClr val="tx1"/>
                          </a:solidFill>
                          <a:latin typeface="+mn-lt"/>
                          <a:ea typeface="+mn-ea"/>
                          <a:cs typeface="+mn-cs"/>
                        </a:rPr>
                        <a:t>Checklist for Evaluation of Dataset Fitness for Use</a:t>
                      </a:r>
                    </a:p>
                    <a:p>
                      <a:pPr marL="228600" indent="-228600" algn="l" defTabSz="914400" rtl="0" eaLnBrk="1" latinLnBrk="0" hangingPunct="1">
                        <a:lnSpc>
                          <a:spcPct val="90000"/>
                        </a:lnSpc>
                        <a:spcBef>
                          <a:spcPts val="0"/>
                        </a:spcBef>
                        <a:buFontTx/>
                        <a:buBlip>
                          <a:blip r:embed="rId2"/>
                        </a:buBlip>
                      </a:pPr>
                      <a:r>
                        <a:rPr lang="en-GB" sz="1800" kern="1200" baseline="0" dirty="0">
                          <a:solidFill>
                            <a:schemeClr val="tx1"/>
                          </a:solidFill>
                          <a:latin typeface="+mn-lt"/>
                          <a:ea typeface="+mn-ea"/>
                          <a:cs typeface="+mn-cs"/>
                        </a:rPr>
                        <a:t>RDA-SHARC Evaluation</a:t>
                      </a:r>
                    </a:p>
                    <a:p>
                      <a:pPr marL="228600" indent="-228600" algn="l" defTabSz="914400" rtl="0" eaLnBrk="1" latinLnBrk="0" hangingPunct="1">
                        <a:lnSpc>
                          <a:spcPct val="90000"/>
                        </a:lnSpc>
                        <a:spcBef>
                          <a:spcPts val="0"/>
                        </a:spcBef>
                        <a:buFontTx/>
                        <a:buBlip>
                          <a:blip r:embed="rId2"/>
                        </a:buBlip>
                      </a:pPr>
                      <a:r>
                        <a:rPr lang="en-GB" sz="1800" kern="1200" baseline="0" dirty="0">
                          <a:solidFill>
                            <a:schemeClr val="tx1"/>
                          </a:solidFill>
                          <a:latin typeface="+mn-lt"/>
                          <a:ea typeface="+mn-ea"/>
                          <a:cs typeface="+mn-cs"/>
                        </a:rPr>
                        <a:t>FAIR evaluator</a:t>
                      </a:r>
                      <a:endParaRPr lang="en-GB" sz="1800" kern="1200" dirty="0">
                        <a:solidFill>
                          <a:schemeClr val="tx1"/>
                        </a:solidFill>
                        <a:latin typeface="+mn-lt"/>
                        <a:ea typeface="+mn-ea"/>
                        <a:cs typeface="+mn-cs"/>
                      </a:endParaRPr>
                    </a:p>
                  </a:txBody>
                  <a:tcPr/>
                </a:tc>
                <a:extLst>
                  <a:ext uri="{0D108BD9-81ED-4DB2-BD59-A6C34878D82A}">
                    <a16:rowId xmlns:a16="http://schemas.microsoft.com/office/drawing/2014/main" xmlns="" val="140544937"/>
                  </a:ext>
                </a:extLst>
              </a:tr>
              <a:tr h="370840">
                <a:tc>
                  <a:txBody>
                    <a:bodyPr/>
                    <a:lstStyle/>
                    <a:p>
                      <a:endParaRPr lang="en-US" dirty="0"/>
                    </a:p>
                  </a:txBody>
                  <a:tcPr>
                    <a:solidFill>
                      <a:srgbClr val="FFC000"/>
                    </a:solidFill>
                  </a:tcPr>
                </a:tc>
                <a:tc>
                  <a:txBody>
                    <a:bodyPr/>
                    <a:lstStyle/>
                    <a:p>
                      <a:pPr marL="0" indent="0" algn="l" defTabSz="914400" rtl="0" eaLnBrk="1" latinLnBrk="0" hangingPunct="1">
                        <a:lnSpc>
                          <a:spcPct val="90000"/>
                        </a:lnSpc>
                        <a:spcBef>
                          <a:spcPts val="0"/>
                        </a:spcBef>
                        <a:buFontTx/>
                        <a:buNone/>
                      </a:pPr>
                      <a:r>
                        <a:rPr lang="en-GB" sz="2800" kern="1200" dirty="0">
                          <a:solidFill>
                            <a:schemeClr val="tx1"/>
                          </a:solidFill>
                          <a:latin typeface="+mn-lt"/>
                          <a:ea typeface="+mn-ea"/>
                          <a:cs typeface="+mn-cs"/>
                        </a:rPr>
                        <a:t>Approach partially considered*</a:t>
                      </a:r>
                    </a:p>
                  </a:txBody>
                  <a:tcPr/>
                </a:tc>
                <a:extLst>
                  <a:ext uri="{0D108BD9-81ED-4DB2-BD59-A6C34878D82A}">
                    <a16:rowId xmlns:a16="http://schemas.microsoft.com/office/drawing/2014/main" xmlns="" val="3278965541"/>
                  </a:ext>
                </a:extLst>
              </a:tr>
              <a:tr h="370840">
                <a:tc>
                  <a:txBody>
                    <a:bodyPr/>
                    <a:lstStyle/>
                    <a:p>
                      <a:endParaRPr lang="en-US" dirty="0"/>
                    </a:p>
                  </a:txBody>
                  <a:tcPr>
                    <a:solidFill>
                      <a:srgbClr val="FFC000"/>
                    </a:solidFill>
                  </a:tcPr>
                </a:tc>
                <a:tc>
                  <a:txBody>
                    <a:bodyPr/>
                    <a:lstStyle/>
                    <a:p>
                      <a:pPr marL="228600" indent="-228600" algn="l" defTabSz="914400" rtl="0" eaLnBrk="1" latinLnBrk="0" hangingPunct="1">
                        <a:lnSpc>
                          <a:spcPct val="90000"/>
                        </a:lnSpc>
                        <a:spcBef>
                          <a:spcPts val="0"/>
                        </a:spcBef>
                        <a:buFontTx/>
                        <a:buBlip>
                          <a:blip r:embed="rId2"/>
                        </a:buBlip>
                      </a:pPr>
                      <a:r>
                        <a:rPr lang="en-GB" sz="1800" kern="1200" dirty="0">
                          <a:solidFill>
                            <a:schemeClr val="tx1"/>
                          </a:solidFill>
                          <a:latin typeface="+mn-lt"/>
                          <a:ea typeface="+mn-ea"/>
                          <a:cs typeface="+mn-cs"/>
                        </a:rPr>
                        <a:t>Data</a:t>
                      </a:r>
                      <a:r>
                        <a:rPr lang="en-GB" sz="1800" kern="1200" baseline="0" dirty="0">
                          <a:solidFill>
                            <a:schemeClr val="tx1"/>
                          </a:solidFill>
                          <a:latin typeface="+mn-lt"/>
                          <a:ea typeface="+mn-ea"/>
                          <a:cs typeface="+mn-cs"/>
                        </a:rPr>
                        <a:t> Stewardship Wizard</a:t>
                      </a:r>
                      <a:endParaRPr lang="en-GB" sz="1800" kern="1200" dirty="0">
                        <a:solidFill>
                          <a:schemeClr val="tx1"/>
                        </a:solidFill>
                        <a:latin typeface="+mn-lt"/>
                        <a:ea typeface="+mn-ea"/>
                        <a:cs typeface="+mn-cs"/>
                      </a:endParaRPr>
                    </a:p>
                  </a:txBody>
                  <a:tcPr/>
                </a:tc>
                <a:extLst>
                  <a:ext uri="{0D108BD9-81ED-4DB2-BD59-A6C34878D82A}">
                    <a16:rowId xmlns:a16="http://schemas.microsoft.com/office/drawing/2014/main" xmlns="" val="1486877587"/>
                  </a:ext>
                </a:extLst>
              </a:tr>
              <a:tr h="370840">
                <a:tc>
                  <a:txBody>
                    <a:bodyPr/>
                    <a:lstStyle/>
                    <a:p>
                      <a:endParaRPr lang="en-US" dirty="0"/>
                    </a:p>
                  </a:txBody>
                  <a:tcPr>
                    <a:solidFill>
                      <a:srgbClr val="FF0000"/>
                    </a:solidFill>
                  </a:tcPr>
                </a:tc>
                <a:tc>
                  <a:txBody>
                    <a:bodyPr/>
                    <a:lstStyle/>
                    <a:p>
                      <a:pPr marL="0" indent="0" algn="l" defTabSz="914400" rtl="0" eaLnBrk="1" latinLnBrk="0" hangingPunct="1">
                        <a:lnSpc>
                          <a:spcPct val="90000"/>
                        </a:lnSpc>
                        <a:spcBef>
                          <a:spcPts val="0"/>
                        </a:spcBef>
                        <a:buFontTx/>
                        <a:buNone/>
                      </a:pPr>
                      <a:r>
                        <a:rPr lang="en-GB" sz="2800" kern="1200" dirty="0">
                          <a:solidFill>
                            <a:schemeClr val="tx1"/>
                          </a:solidFill>
                          <a:latin typeface="+mn-lt"/>
                          <a:ea typeface="+mn-ea"/>
                          <a:cs typeface="+mn-cs"/>
                        </a:rPr>
                        <a:t>Approaches not considered*</a:t>
                      </a:r>
                    </a:p>
                  </a:txBody>
                  <a:tcPr/>
                </a:tc>
                <a:extLst>
                  <a:ext uri="{0D108BD9-81ED-4DB2-BD59-A6C34878D82A}">
                    <a16:rowId xmlns:a16="http://schemas.microsoft.com/office/drawing/2014/main" xmlns="" val="1459787684"/>
                  </a:ext>
                </a:extLst>
              </a:tr>
              <a:tr h="370840">
                <a:tc>
                  <a:txBody>
                    <a:bodyPr/>
                    <a:lstStyle/>
                    <a:p>
                      <a:endParaRPr lang="en-US" dirty="0"/>
                    </a:p>
                  </a:txBody>
                  <a:tcPr>
                    <a:solidFill>
                      <a:srgbClr val="FF0000"/>
                    </a:solidFill>
                  </a:tcPr>
                </a:tc>
                <a:tc>
                  <a:txBody>
                    <a:bodyPr/>
                    <a:lstStyle/>
                    <a:p>
                      <a:pPr marL="228600" indent="-228600" algn="l" defTabSz="914400" rtl="0" eaLnBrk="1" latinLnBrk="0" hangingPunct="1">
                        <a:lnSpc>
                          <a:spcPct val="90000"/>
                        </a:lnSpc>
                        <a:spcBef>
                          <a:spcPts val="0"/>
                        </a:spcBef>
                        <a:buFontTx/>
                        <a:buBlip>
                          <a:blip r:embed="rId2"/>
                        </a:buBlip>
                      </a:pPr>
                      <a:r>
                        <a:rPr lang="en-GB" sz="1800" kern="1200" dirty="0">
                          <a:solidFill>
                            <a:schemeClr val="tx1"/>
                          </a:solidFill>
                          <a:latin typeface="+mn-lt"/>
                          <a:ea typeface="+mn-ea"/>
                          <a:cs typeface="+mn-cs"/>
                        </a:rPr>
                        <a:t>Big Data Readiness</a:t>
                      </a:r>
                    </a:p>
                    <a:p>
                      <a:pPr marL="228600" indent="-228600" algn="l" defTabSz="914400" rtl="0" eaLnBrk="1" latinLnBrk="0" hangingPunct="1">
                        <a:lnSpc>
                          <a:spcPct val="90000"/>
                        </a:lnSpc>
                        <a:spcBef>
                          <a:spcPts val="0"/>
                        </a:spcBef>
                        <a:buFontTx/>
                        <a:buBlip>
                          <a:blip r:embed="rId2"/>
                        </a:buBlip>
                      </a:pPr>
                      <a:r>
                        <a:rPr lang="en-GB" sz="1800" kern="1200" dirty="0">
                          <a:solidFill>
                            <a:schemeClr val="tx1"/>
                          </a:solidFill>
                          <a:latin typeface="+mn-lt"/>
                          <a:ea typeface="+mn-ea"/>
                          <a:cs typeface="+mn-cs"/>
                        </a:rPr>
                        <a:t>Support Your</a:t>
                      </a:r>
                      <a:r>
                        <a:rPr lang="en-GB" sz="1800" kern="1200" baseline="0" dirty="0">
                          <a:solidFill>
                            <a:schemeClr val="tx1"/>
                          </a:solidFill>
                          <a:latin typeface="+mn-lt"/>
                          <a:ea typeface="+mn-ea"/>
                          <a:cs typeface="+mn-cs"/>
                        </a:rPr>
                        <a:t> data: A Research Data Management Guide for Researchers</a:t>
                      </a:r>
                      <a:endParaRPr lang="en-GB" sz="1800" kern="1200" dirty="0">
                        <a:solidFill>
                          <a:schemeClr val="tx1"/>
                        </a:solidFill>
                        <a:latin typeface="+mn-lt"/>
                        <a:ea typeface="+mn-ea"/>
                        <a:cs typeface="+mn-cs"/>
                      </a:endParaRPr>
                    </a:p>
                  </a:txBody>
                  <a:tcPr/>
                </a:tc>
                <a:extLst>
                  <a:ext uri="{0D108BD9-81ED-4DB2-BD59-A6C34878D82A}">
                    <a16:rowId xmlns:a16="http://schemas.microsoft.com/office/drawing/2014/main" xmlns="" val="720734190"/>
                  </a:ext>
                </a:extLst>
              </a:tr>
            </a:tbl>
          </a:graphicData>
        </a:graphic>
      </p:graphicFrame>
      <p:sp>
        <p:nvSpPr>
          <p:cNvPr id="8" name="Content Placeholder 2">
            <a:extLst>
              <a:ext uri="{FF2B5EF4-FFF2-40B4-BE49-F238E27FC236}">
                <a16:creationId xmlns:a16="http://schemas.microsoft.com/office/drawing/2014/main" xmlns="" id="{EBE444A9-F0B4-42DF-8BB3-33244A121324}"/>
              </a:ext>
            </a:extLst>
          </p:cNvPr>
          <p:cNvSpPr txBox="1">
            <a:spLocks/>
          </p:cNvSpPr>
          <p:nvPr/>
        </p:nvSpPr>
        <p:spPr>
          <a:xfrm>
            <a:off x="628650" y="6077642"/>
            <a:ext cx="7886700" cy="323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tx1">
                    <a:lumMod val="50000"/>
                    <a:lumOff val="50000"/>
                  </a:schemeClr>
                </a:solidFill>
              </a:rPr>
              <a:t>*Methodologies analysed but partially/not included in the results because of questions that could not be classified</a:t>
            </a:r>
          </a:p>
          <a:p>
            <a:pPr marL="0" indent="0">
              <a:buNone/>
            </a:pPr>
            <a:endParaRPr lang="en-GB" sz="1400" dirty="0">
              <a:solidFill>
                <a:schemeClr val="tx1">
                  <a:lumMod val="50000"/>
                  <a:lumOff val="50000"/>
                </a:schemeClr>
              </a:solidFill>
            </a:endParaRPr>
          </a:p>
        </p:txBody>
      </p:sp>
      <p:sp>
        <p:nvSpPr>
          <p:cNvPr id="9" name="Date Placeholder 3">
            <a:extLst>
              <a:ext uri="{FF2B5EF4-FFF2-40B4-BE49-F238E27FC236}">
                <a16:creationId xmlns:a16="http://schemas.microsoft.com/office/drawing/2014/main" xmlns="" id="{A3141CE6-EC24-4D8E-BAB5-E5B1CA570AED}"/>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2936323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CC3B5-8757-4D54-9B15-EE03DFB3957C}"/>
              </a:ext>
            </a:extLst>
          </p:cNvPr>
          <p:cNvSpPr>
            <a:spLocks noGrp="1"/>
          </p:cNvSpPr>
          <p:nvPr>
            <p:ph type="title"/>
          </p:nvPr>
        </p:nvSpPr>
        <p:spPr/>
        <p:txBody>
          <a:bodyPr>
            <a:normAutofit/>
          </a:bodyPr>
          <a:lstStyle/>
          <a:p>
            <a:r>
              <a:rPr lang="en-GB" dirty="0"/>
              <a:t>Results of preliminary analysis - 3</a:t>
            </a:r>
          </a:p>
        </p:txBody>
      </p:sp>
      <p:sp>
        <p:nvSpPr>
          <p:cNvPr id="5" name="Footer Placeholder 4">
            <a:extLst>
              <a:ext uri="{FF2B5EF4-FFF2-40B4-BE49-F238E27FC236}">
                <a16:creationId xmlns:a16="http://schemas.microsoft.com/office/drawing/2014/main" xmlns="" id="{E7A3FC45-5775-4DDC-A67B-67C1082FFCCB}"/>
              </a:ext>
            </a:extLst>
          </p:cNvPr>
          <p:cNvSpPr>
            <a:spLocks noGrp="1"/>
          </p:cNvSpPr>
          <p:nvPr>
            <p:ph type="ftr" sz="quarter" idx="11"/>
          </p:nvPr>
        </p:nvSpPr>
        <p:spPr/>
        <p:txBody>
          <a:bodyPr/>
          <a:lstStyle/>
          <a:p>
            <a:r>
              <a:rPr lang="it-IT"/>
              <a:t>www.rd-alliance.org -  @resdatall</a:t>
            </a:r>
          </a:p>
        </p:txBody>
      </p:sp>
      <p:sp>
        <p:nvSpPr>
          <p:cNvPr id="6" name="Slide Number Placeholder 5">
            <a:extLst>
              <a:ext uri="{FF2B5EF4-FFF2-40B4-BE49-F238E27FC236}">
                <a16:creationId xmlns:a16="http://schemas.microsoft.com/office/drawing/2014/main" xmlns="" id="{873D959D-4090-457D-898F-57DCFE60AE0B}"/>
              </a:ext>
            </a:extLst>
          </p:cNvPr>
          <p:cNvSpPr>
            <a:spLocks noGrp="1"/>
          </p:cNvSpPr>
          <p:nvPr>
            <p:ph type="sldNum" sz="quarter" idx="12"/>
          </p:nvPr>
        </p:nvSpPr>
        <p:spPr/>
        <p:txBody>
          <a:bodyPr/>
          <a:lstStyle/>
          <a:p>
            <a:fld id="{61BA5777-89E2-0C42-9BCE-298721AA9BBD}" type="slidenum">
              <a:rPr lang="it-IT" smtClean="0"/>
              <a:t>25</a:t>
            </a:fld>
            <a:endParaRPr lang="it-IT"/>
          </a:p>
        </p:txBody>
      </p:sp>
      <p:sp>
        <p:nvSpPr>
          <p:cNvPr id="7" name="Content Placeholder 6"/>
          <p:cNvSpPr>
            <a:spLocks noGrp="1"/>
          </p:cNvSpPr>
          <p:nvPr>
            <p:ph idx="1"/>
          </p:nvPr>
        </p:nvSpPr>
        <p:spPr>
          <a:xfrm>
            <a:off x="628650" y="816154"/>
            <a:ext cx="7886700" cy="550533"/>
          </a:xfrm>
        </p:spPr>
        <p:txBody>
          <a:bodyPr/>
          <a:lstStyle/>
          <a:p>
            <a:r>
              <a:rPr lang="en-GB" dirty="0"/>
              <a:t>Early observations</a:t>
            </a:r>
            <a:endParaRPr lang="en-US" dirty="0"/>
          </a:p>
        </p:txBody>
      </p:sp>
      <p:sp>
        <p:nvSpPr>
          <p:cNvPr id="9" name="TextBox 8"/>
          <p:cNvSpPr txBox="1"/>
          <p:nvPr/>
        </p:nvSpPr>
        <p:spPr>
          <a:xfrm>
            <a:off x="621792" y="2740824"/>
            <a:ext cx="7886700" cy="3507098"/>
          </a:xfrm>
          <a:prstGeom prst="rect">
            <a:avLst/>
          </a:prstGeom>
        </p:spPr>
        <p:txBody>
          <a:bodyPr vert="horz" lIns="91440" tIns="45720" rIns="91440" bIns="45720" rtlCol="0">
            <a:normAutofit fontScale="92500" lnSpcReduction="20000"/>
          </a:bodyPr>
          <a:lstStyle>
            <a:lvl1pPr marL="228600" indent="-228600">
              <a:lnSpc>
                <a:spcPct val="90000"/>
              </a:lnSpc>
              <a:spcBef>
                <a:spcPts val="1000"/>
              </a:spcBef>
              <a:buFontTx/>
              <a:buBlip>
                <a:blip r:embed="rId2"/>
              </a:buBlip>
              <a:defRPr sz="2800"/>
            </a:lvl1pPr>
            <a:lvl2pPr marL="685800" indent="-228600">
              <a:lnSpc>
                <a:spcPct val="90000"/>
              </a:lnSpc>
              <a:spcBef>
                <a:spcPts val="500"/>
              </a:spcBef>
              <a:buFontTx/>
              <a:buBlip>
                <a:blip r:embed="rId2"/>
              </a:buBlip>
              <a:defRPr sz="2400"/>
            </a:lvl2pPr>
            <a:lvl3pPr marL="1143000" indent="-228600">
              <a:lnSpc>
                <a:spcPct val="90000"/>
              </a:lnSpc>
              <a:spcBef>
                <a:spcPts val="500"/>
              </a:spcBef>
              <a:buFontTx/>
              <a:buBlip>
                <a:blip r:embed="rId2"/>
              </a:buBlip>
              <a:defRPr sz="2000"/>
            </a:lvl3pPr>
            <a:lvl4pPr marL="1600200" indent="-228600">
              <a:lnSpc>
                <a:spcPct val="90000"/>
              </a:lnSpc>
              <a:spcBef>
                <a:spcPts val="500"/>
              </a:spcBef>
              <a:buFontTx/>
              <a:buBlip>
                <a:blip r:embed="rId2"/>
              </a:buBlip>
            </a:lvl4pPr>
            <a:lvl5pPr marL="2057400" indent="-228600">
              <a:lnSpc>
                <a:spcPct val="90000"/>
              </a:lnSpc>
              <a:spcBef>
                <a:spcPts val="500"/>
              </a:spcBef>
              <a:buFontTx/>
              <a:buBlip>
                <a:blip r:embed="rId2"/>
              </a:buBlip>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800" dirty="0"/>
              <a:t>On average, six questions per facet</a:t>
            </a:r>
            <a:endParaRPr lang="en-US" sz="1800" dirty="0"/>
          </a:p>
          <a:p>
            <a:pPr lvl="1"/>
            <a:r>
              <a:rPr lang="en-GB" sz="1400" dirty="0"/>
              <a:t>Overlaps and different terminologies used</a:t>
            </a:r>
          </a:p>
          <a:p>
            <a:pPr lvl="1"/>
            <a:r>
              <a:rPr lang="en-GB" sz="1400" dirty="0"/>
              <a:t>Some facets are underused [e.g. A1, A1.1, A1.2, A2]</a:t>
            </a:r>
          </a:p>
          <a:p>
            <a:pPr lvl="1"/>
            <a:r>
              <a:rPr lang="en-GB" sz="1400" dirty="0"/>
              <a:t>Some facets are overused [e.g. F1, F2]</a:t>
            </a:r>
          </a:p>
          <a:p>
            <a:r>
              <a:rPr lang="en-GB" sz="1800" dirty="0"/>
              <a:t>Different options</a:t>
            </a:r>
          </a:p>
          <a:p>
            <a:pPr lvl="1"/>
            <a:r>
              <a:rPr lang="en-GB" sz="1400" dirty="0"/>
              <a:t>YES/NO</a:t>
            </a:r>
          </a:p>
          <a:p>
            <a:pPr lvl="1"/>
            <a:r>
              <a:rPr lang="en-GB" sz="1400" dirty="0"/>
              <a:t>TRUE/FALSE</a:t>
            </a:r>
          </a:p>
          <a:p>
            <a:pPr lvl="1"/>
            <a:r>
              <a:rPr lang="en-GB" sz="1400" dirty="0"/>
              <a:t>URL</a:t>
            </a:r>
          </a:p>
          <a:p>
            <a:pPr lvl="1"/>
            <a:r>
              <a:rPr lang="en-GB" sz="1400" dirty="0"/>
              <a:t>Multiple choice</a:t>
            </a:r>
          </a:p>
          <a:p>
            <a:pPr lvl="1"/>
            <a:r>
              <a:rPr lang="en-GB" sz="1400" dirty="0"/>
              <a:t>Free text</a:t>
            </a:r>
          </a:p>
          <a:p>
            <a:r>
              <a:rPr lang="en-GB" sz="1800" dirty="0"/>
              <a:t>Different scoring mechanisms</a:t>
            </a:r>
          </a:p>
          <a:p>
            <a:pPr lvl="1"/>
            <a:r>
              <a:rPr lang="en-GB" sz="1400" dirty="0"/>
              <a:t>Stars </a:t>
            </a:r>
          </a:p>
          <a:p>
            <a:pPr lvl="1"/>
            <a:r>
              <a:rPr lang="en-GB" sz="1400" dirty="0"/>
              <a:t>Grade</a:t>
            </a:r>
          </a:p>
          <a:p>
            <a:pPr lvl="1"/>
            <a:r>
              <a:rPr lang="en-GB" sz="1400" dirty="0"/>
              <a:t>Loading bar</a:t>
            </a:r>
          </a:p>
          <a:p>
            <a:pPr lvl="1"/>
            <a:r>
              <a:rPr lang="en-GB" sz="1400" dirty="0"/>
              <a:t>None</a:t>
            </a:r>
          </a:p>
        </p:txBody>
      </p:sp>
      <p:sp>
        <p:nvSpPr>
          <p:cNvPr id="10" name="Rectangle 9"/>
          <p:cNvSpPr/>
          <p:nvPr/>
        </p:nvSpPr>
        <p:spPr>
          <a:xfrm>
            <a:off x="1093076" y="1481370"/>
            <a:ext cx="2128266" cy="959085"/>
          </a:xfrm>
          <a:prstGeom prst="rect">
            <a:avLst/>
          </a:prstGeom>
          <a:solidFill>
            <a:schemeClr val="accent6">
              <a:lumMod val="20000"/>
              <a:lumOff val="80000"/>
            </a:schemeClr>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123</a:t>
            </a:r>
            <a:r>
              <a:rPr lang="en-GB" dirty="0">
                <a:solidFill>
                  <a:schemeClr val="tx1"/>
                </a:solidFill>
              </a:rPr>
              <a:t> </a:t>
            </a:r>
            <a:r>
              <a:rPr lang="en-GB" sz="1400" dirty="0">
                <a:solidFill>
                  <a:schemeClr val="tx1"/>
                </a:solidFill>
              </a:rPr>
              <a:t>questions</a:t>
            </a:r>
            <a:endParaRPr lang="en-US" dirty="0">
              <a:solidFill>
                <a:schemeClr val="tx1"/>
              </a:solidFill>
            </a:endParaRPr>
          </a:p>
        </p:txBody>
      </p:sp>
      <p:sp>
        <p:nvSpPr>
          <p:cNvPr id="14" name="Rectangle 13"/>
          <p:cNvSpPr/>
          <p:nvPr/>
        </p:nvSpPr>
        <p:spPr>
          <a:xfrm>
            <a:off x="3340976" y="1481370"/>
            <a:ext cx="2128266" cy="959085"/>
          </a:xfrm>
          <a:prstGeom prst="rect">
            <a:avLst/>
          </a:prstGeom>
          <a:solidFill>
            <a:schemeClr val="accent6">
              <a:lumMod val="20000"/>
              <a:lumOff val="80000"/>
            </a:schemeClr>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5</a:t>
            </a:r>
            <a:r>
              <a:rPr lang="en-GB" dirty="0">
                <a:solidFill>
                  <a:schemeClr val="tx1"/>
                </a:solidFill>
              </a:rPr>
              <a:t> </a:t>
            </a:r>
            <a:r>
              <a:rPr lang="en-GB" sz="1400" dirty="0">
                <a:solidFill>
                  <a:schemeClr val="tx1"/>
                </a:solidFill>
              </a:rPr>
              <a:t>types of option</a:t>
            </a:r>
            <a:endParaRPr lang="en-US" dirty="0">
              <a:solidFill>
                <a:schemeClr val="tx1"/>
              </a:solidFill>
            </a:endParaRPr>
          </a:p>
        </p:txBody>
      </p:sp>
      <p:sp>
        <p:nvSpPr>
          <p:cNvPr id="15" name="Rectangle 14"/>
          <p:cNvSpPr/>
          <p:nvPr/>
        </p:nvSpPr>
        <p:spPr>
          <a:xfrm>
            <a:off x="5588876" y="1481370"/>
            <a:ext cx="2128266" cy="959085"/>
          </a:xfrm>
          <a:prstGeom prst="rect">
            <a:avLst/>
          </a:prstGeom>
          <a:solidFill>
            <a:schemeClr val="accent6">
              <a:lumMod val="20000"/>
              <a:lumOff val="80000"/>
            </a:schemeClr>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4</a:t>
            </a:r>
            <a:r>
              <a:rPr lang="en-GB" dirty="0">
                <a:solidFill>
                  <a:schemeClr val="tx1"/>
                </a:solidFill>
              </a:rPr>
              <a:t> </a:t>
            </a:r>
            <a:r>
              <a:rPr lang="en-GB" sz="1400" dirty="0">
                <a:solidFill>
                  <a:schemeClr val="tx1"/>
                </a:solidFill>
              </a:rPr>
              <a:t>scoring approaches</a:t>
            </a:r>
            <a:endParaRPr lang="en-US" dirty="0">
              <a:solidFill>
                <a:schemeClr val="tx1"/>
              </a:solidFill>
            </a:endParaRPr>
          </a:p>
        </p:txBody>
      </p:sp>
      <p:sp>
        <p:nvSpPr>
          <p:cNvPr id="11" name="Date Placeholder 3">
            <a:extLst>
              <a:ext uri="{FF2B5EF4-FFF2-40B4-BE49-F238E27FC236}">
                <a16:creationId xmlns:a16="http://schemas.microsoft.com/office/drawing/2014/main" xmlns="" id="{9FA6F0A2-E27D-4E9F-9656-93EB9874D054}"/>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1431549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CC3B5-8757-4D54-9B15-EE03DFB3957C}"/>
              </a:ext>
            </a:extLst>
          </p:cNvPr>
          <p:cNvSpPr>
            <a:spLocks noGrp="1"/>
          </p:cNvSpPr>
          <p:nvPr>
            <p:ph type="title"/>
          </p:nvPr>
        </p:nvSpPr>
        <p:spPr/>
        <p:txBody>
          <a:bodyPr>
            <a:normAutofit/>
          </a:bodyPr>
          <a:lstStyle/>
          <a:p>
            <a:r>
              <a:rPr lang="en-GB" dirty="0"/>
              <a:t>Results of preliminary analysis - 4</a:t>
            </a:r>
          </a:p>
        </p:txBody>
      </p:sp>
      <p:sp>
        <p:nvSpPr>
          <p:cNvPr id="5" name="Footer Placeholder 4">
            <a:extLst>
              <a:ext uri="{FF2B5EF4-FFF2-40B4-BE49-F238E27FC236}">
                <a16:creationId xmlns:a16="http://schemas.microsoft.com/office/drawing/2014/main" xmlns="" id="{E7A3FC45-5775-4DDC-A67B-67C1082FFCCB}"/>
              </a:ext>
            </a:extLst>
          </p:cNvPr>
          <p:cNvSpPr>
            <a:spLocks noGrp="1"/>
          </p:cNvSpPr>
          <p:nvPr>
            <p:ph type="ftr" sz="quarter" idx="11"/>
          </p:nvPr>
        </p:nvSpPr>
        <p:spPr/>
        <p:txBody>
          <a:bodyPr/>
          <a:lstStyle/>
          <a:p>
            <a:r>
              <a:rPr lang="it-IT"/>
              <a:t>www.rd-alliance.org -  @resdatall</a:t>
            </a:r>
          </a:p>
        </p:txBody>
      </p:sp>
      <p:sp>
        <p:nvSpPr>
          <p:cNvPr id="6" name="Slide Number Placeholder 5">
            <a:extLst>
              <a:ext uri="{FF2B5EF4-FFF2-40B4-BE49-F238E27FC236}">
                <a16:creationId xmlns:a16="http://schemas.microsoft.com/office/drawing/2014/main" xmlns="" id="{873D959D-4090-457D-898F-57DCFE60AE0B}"/>
              </a:ext>
            </a:extLst>
          </p:cNvPr>
          <p:cNvSpPr>
            <a:spLocks noGrp="1"/>
          </p:cNvSpPr>
          <p:nvPr>
            <p:ph type="sldNum" sz="quarter" idx="12"/>
          </p:nvPr>
        </p:nvSpPr>
        <p:spPr/>
        <p:txBody>
          <a:bodyPr/>
          <a:lstStyle/>
          <a:p>
            <a:fld id="{61BA5777-89E2-0C42-9BCE-298721AA9BBD}" type="slidenum">
              <a:rPr lang="it-IT" smtClean="0"/>
              <a:t>26</a:t>
            </a:fld>
            <a:endParaRPr lang="it-IT"/>
          </a:p>
        </p:txBody>
      </p:sp>
      <p:sp>
        <p:nvSpPr>
          <p:cNvPr id="16" name="Content Placeholder 2">
            <a:extLst>
              <a:ext uri="{FF2B5EF4-FFF2-40B4-BE49-F238E27FC236}">
                <a16:creationId xmlns:a16="http://schemas.microsoft.com/office/drawing/2014/main" xmlns="" id="{EBE444A9-F0B4-42DF-8BB3-33244A121324}"/>
              </a:ext>
            </a:extLst>
          </p:cNvPr>
          <p:cNvSpPr>
            <a:spLocks noGrp="1"/>
          </p:cNvSpPr>
          <p:nvPr>
            <p:ph idx="1"/>
          </p:nvPr>
        </p:nvSpPr>
        <p:spPr>
          <a:xfrm>
            <a:off x="628650" y="903363"/>
            <a:ext cx="7886700" cy="3001125"/>
          </a:xfrm>
        </p:spPr>
        <p:txBody>
          <a:bodyPr>
            <a:normAutofit/>
          </a:bodyPr>
          <a:lstStyle/>
          <a:p>
            <a:r>
              <a:rPr lang="en-GB" dirty="0"/>
              <a:t>Five slide decks classifying questions</a:t>
            </a:r>
          </a:p>
          <a:p>
            <a:pPr lvl="1"/>
            <a:r>
              <a:rPr lang="en-GB" b="1" u="sng" dirty="0">
                <a:solidFill>
                  <a:srgbClr val="6AA84F"/>
                </a:solidFill>
              </a:rPr>
              <a:t>F</a:t>
            </a:r>
            <a:r>
              <a:rPr lang="en-GB" dirty="0"/>
              <a:t>AIR – Findable 			[</a:t>
            </a:r>
            <a:r>
              <a:rPr lang="en-GB" dirty="0">
                <a:hlinkClick r:id="rId2"/>
              </a:rPr>
              <a:t>Link</a:t>
            </a:r>
            <a:r>
              <a:rPr lang="en-GB" dirty="0"/>
              <a:t>]</a:t>
            </a:r>
          </a:p>
          <a:p>
            <a:pPr lvl="1"/>
            <a:r>
              <a:rPr lang="en-GB" dirty="0"/>
              <a:t>F</a:t>
            </a:r>
            <a:r>
              <a:rPr lang="en-GB" b="1" u="sng" dirty="0">
                <a:solidFill>
                  <a:srgbClr val="6AA84F"/>
                </a:solidFill>
              </a:rPr>
              <a:t>A</a:t>
            </a:r>
            <a:r>
              <a:rPr lang="en-GB" dirty="0"/>
              <a:t>IR – Accessible 		[</a:t>
            </a:r>
            <a:r>
              <a:rPr lang="en-GB" dirty="0">
                <a:hlinkClick r:id="rId3"/>
              </a:rPr>
              <a:t>Link</a:t>
            </a:r>
            <a:r>
              <a:rPr lang="en-GB" dirty="0"/>
              <a:t>]	</a:t>
            </a:r>
          </a:p>
          <a:p>
            <a:pPr lvl="1"/>
            <a:r>
              <a:rPr lang="en-GB" dirty="0"/>
              <a:t>FA</a:t>
            </a:r>
            <a:r>
              <a:rPr lang="en-GB" b="1" u="sng" dirty="0">
                <a:solidFill>
                  <a:srgbClr val="6AA84F"/>
                </a:solidFill>
              </a:rPr>
              <a:t>I</a:t>
            </a:r>
            <a:r>
              <a:rPr lang="en-GB" dirty="0"/>
              <a:t>R – Interoperable		[</a:t>
            </a:r>
            <a:r>
              <a:rPr lang="en-GB" dirty="0">
                <a:hlinkClick r:id="rId4"/>
              </a:rPr>
              <a:t>Link</a:t>
            </a:r>
            <a:r>
              <a:rPr lang="en-GB" dirty="0"/>
              <a:t>]</a:t>
            </a:r>
          </a:p>
          <a:p>
            <a:pPr lvl="1"/>
            <a:r>
              <a:rPr lang="en-GB" dirty="0"/>
              <a:t>FAI</a:t>
            </a:r>
            <a:r>
              <a:rPr lang="en-GB" b="1" u="sng" dirty="0">
                <a:solidFill>
                  <a:srgbClr val="6AA84F"/>
                </a:solidFill>
              </a:rPr>
              <a:t>R</a:t>
            </a:r>
            <a:r>
              <a:rPr lang="en-GB" dirty="0"/>
              <a:t> – Reusable			[</a:t>
            </a:r>
            <a:r>
              <a:rPr lang="en-GB" dirty="0">
                <a:hlinkClick r:id="rId5"/>
              </a:rPr>
              <a:t>Link</a:t>
            </a:r>
            <a:r>
              <a:rPr lang="en-GB" dirty="0"/>
              <a:t>]</a:t>
            </a:r>
          </a:p>
          <a:p>
            <a:pPr lvl="1"/>
            <a:r>
              <a:rPr lang="en-GB" dirty="0"/>
              <a:t>Beyond the FAIR	principles (</a:t>
            </a:r>
            <a:r>
              <a:rPr lang="en-GB" b="1" u="sng" dirty="0">
                <a:solidFill>
                  <a:srgbClr val="6AA84F"/>
                </a:solidFill>
              </a:rPr>
              <a:t>X</a:t>
            </a:r>
            <a:r>
              <a:rPr lang="en-GB" dirty="0"/>
              <a:t>)	[</a:t>
            </a:r>
            <a:r>
              <a:rPr lang="en-GB" dirty="0">
                <a:hlinkClick r:id="rId6"/>
              </a:rPr>
              <a:t>Link</a:t>
            </a:r>
            <a:r>
              <a:rPr lang="en-GB" dirty="0"/>
              <a:t>]</a:t>
            </a:r>
          </a:p>
          <a:p>
            <a:r>
              <a:rPr lang="en-GB" dirty="0"/>
              <a:t>Questions, options and potential overlaps</a:t>
            </a:r>
          </a:p>
          <a:p>
            <a:endParaRPr lang="en-GB" dirty="0"/>
          </a:p>
        </p:txBody>
      </p:sp>
      <p:pic>
        <p:nvPicPr>
          <p:cNvPr id="17" name="Picture 16"/>
          <p:cNvPicPr>
            <a:picLocks noChangeAspect="1"/>
          </p:cNvPicPr>
          <p:nvPr/>
        </p:nvPicPr>
        <p:blipFill>
          <a:blip r:embed="rId7"/>
          <a:stretch>
            <a:fillRect/>
          </a:stretch>
        </p:blipFill>
        <p:spPr>
          <a:xfrm>
            <a:off x="628650" y="4002066"/>
            <a:ext cx="8012085" cy="2072556"/>
          </a:xfrm>
          <a:prstGeom prst="rect">
            <a:avLst/>
          </a:prstGeom>
        </p:spPr>
      </p:pic>
      <p:grpSp>
        <p:nvGrpSpPr>
          <p:cNvPr id="26" name="Group 25"/>
          <p:cNvGrpSpPr/>
          <p:nvPr/>
        </p:nvGrpSpPr>
        <p:grpSpPr>
          <a:xfrm>
            <a:off x="7669241" y="3610448"/>
            <a:ext cx="1188000" cy="1188000"/>
            <a:chOff x="7842977" y="3528152"/>
            <a:chExt cx="1188000" cy="1188000"/>
          </a:xfrm>
        </p:grpSpPr>
        <p:sp>
          <p:nvSpPr>
            <p:cNvPr id="22" name="Flowchart: Connector 21"/>
            <p:cNvSpPr/>
            <p:nvPr/>
          </p:nvSpPr>
          <p:spPr>
            <a:xfrm>
              <a:off x="7842977" y="3528152"/>
              <a:ext cx="1188000" cy="1188000"/>
            </a:xfrm>
            <a:prstGeom prst="flowChartConnector">
              <a:avLst/>
            </a:prstGeom>
            <a:solidFill>
              <a:schemeClr val="bg1"/>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1201" y="3748243"/>
              <a:ext cx="711553" cy="71155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 name="Elbow Connector 18"/>
          <p:cNvCxnSpPr>
            <a:stCxn id="22" idx="0"/>
          </p:cNvCxnSpPr>
          <p:nvPr/>
        </p:nvCxnSpPr>
        <p:spPr>
          <a:xfrm rot="16200000" flipV="1">
            <a:off x="6366903" y="1714109"/>
            <a:ext cx="1644488" cy="2148189"/>
          </a:xfrm>
          <a:prstGeom prst="bentConnector2">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627222" y="1840389"/>
            <a:ext cx="1408176" cy="239002"/>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Example</a:t>
            </a:r>
            <a:endParaRPr lang="en-US" dirty="0"/>
          </a:p>
        </p:txBody>
      </p:sp>
      <p:sp>
        <p:nvSpPr>
          <p:cNvPr id="28" name="Oval 27"/>
          <p:cNvSpPr/>
          <p:nvPr/>
        </p:nvSpPr>
        <p:spPr>
          <a:xfrm>
            <a:off x="558129" y="3904488"/>
            <a:ext cx="347472" cy="3566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002580" y="4778932"/>
            <a:ext cx="484746" cy="49750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4811" y="4824652"/>
            <a:ext cx="368585" cy="37828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xmlns="" id="{2185269B-D024-4684-A123-B81F97F031C7}"/>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1195822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CC3B5-8757-4D54-9B15-EE03DFB3957C}"/>
              </a:ext>
            </a:extLst>
          </p:cNvPr>
          <p:cNvSpPr>
            <a:spLocks noGrp="1"/>
          </p:cNvSpPr>
          <p:nvPr>
            <p:ph type="title"/>
          </p:nvPr>
        </p:nvSpPr>
        <p:spPr/>
        <p:txBody>
          <a:bodyPr>
            <a:normAutofit/>
          </a:bodyPr>
          <a:lstStyle/>
          <a:p>
            <a:r>
              <a:rPr lang="en-GB" dirty="0"/>
              <a:t>Results of preliminary analysis - 5</a:t>
            </a:r>
          </a:p>
        </p:txBody>
      </p:sp>
      <p:sp>
        <p:nvSpPr>
          <p:cNvPr id="5" name="Footer Placeholder 4">
            <a:extLst>
              <a:ext uri="{FF2B5EF4-FFF2-40B4-BE49-F238E27FC236}">
                <a16:creationId xmlns:a16="http://schemas.microsoft.com/office/drawing/2014/main" xmlns="" id="{E7A3FC45-5775-4DDC-A67B-67C1082FFCCB}"/>
              </a:ext>
            </a:extLst>
          </p:cNvPr>
          <p:cNvSpPr>
            <a:spLocks noGrp="1"/>
          </p:cNvSpPr>
          <p:nvPr>
            <p:ph type="ftr" sz="quarter" idx="11"/>
          </p:nvPr>
        </p:nvSpPr>
        <p:spPr/>
        <p:txBody>
          <a:bodyPr/>
          <a:lstStyle/>
          <a:p>
            <a:r>
              <a:rPr lang="it-IT"/>
              <a:t>www.rd-alliance.org -  @resdatall</a:t>
            </a:r>
          </a:p>
        </p:txBody>
      </p:sp>
      <p:sp>
        <p:nvSpPr>
          <p:cNvPr id="6" name="Slide Number Placeholder 5">
            <a:extLst>
              <a:ext uri="{FF2B5EF4-FFF2-40B4-BE49-F238E27FC236}">
                <a16:creationId xmlns:a16="http://schemas.microsoft.com/office/drawing/2014/main" xmlns="" id="{873D959D-4090-457D-898F-57DCFE60AE0B}"/>
              </a:ext>
            </a:extLst>
          </p:cNvPr>
          <p:cNvSpPr>
            <a:spLocks noGrp="1"/>
          </p:cNvSpPr>
          <p:nvPr>
            <p:ph type="sldNum" sz="quarter" idx="12"/>
          </p:nvPr>
        </p:nvSpPr>
        <p:spPr/>
        <p:txBody>
          <a:bodyPr/>
          <a:lstStyle/>
          <a:p>
            <a:fld id="{61BA5777-89E2-0C42-9BCE-298721AA9BBD}" type="slidenum">
              <a:rPr lang="it-IT" smtClean="0"/>
              <a:t>27</a:t>
            </a:fld>
            <a:endParaRPr lang="it-IT"/>
          </a:p>
        </p:txBody>
      </p:sp>
      <p:sp>
        <p:nvSpPr>
          <p:cNvPr id="16" name="Content Placeholder 2">
            <a:extLst>
              <a:ext uri="{FF2B5EF4-FFF2-40B4-BE49-F238E27FC236}">
                <a16:creationId xmlns:a16="http://schemas.microsoft.com/office/drawing/2014/main" xmlns="" id="{EBE444A9-F0B4-42DF-8BB3-33244A121324}"/>
              </a:ext>
            </a:extLst>
          </p:cNvPr>
          <p:cNvSpPr>
            <a:spLocks noGrp="1"/>
          </p:cNvSpPr>
          <p:nvPr>
            <p:ph idx="1"/>
          </p:nvPr>
        </p:nvSpPr>
        <p:spPr>
          <a:xfrm>
            <a:off x="628650" y="903363"/>
            <a:ext cx="7886700" cy="5087007"/>
          </a:xfrm>
        </p:spPr>
        <p:txBody>
          <a:bodyPr/>
          <a:lstStyle/>
          <a:p>
            <a:r>
              <a:rPr lang="en-GB" dirty="0"/>
              <a:t>Beyond the FAIR principles</a:t>
            </a:r>
          </a:p>
          <a:p>
            <a:pPr lvl="1"/>
            <a:r>
              <a:rPr lang="en-GB" dirty="0"/>
              <a:t>Characteristics of projects, workflows and tools</a:t>
            </a:r>
          </a:p>
          <a:p>
            <a:pPr lvl="1"/>
            <a:r>
              <a:rPr lang="en-GB" dirty="0"/>
              <a:t>Open vs. closed/embargoed data</a:t>
            </a:r>
          </a:p>
          <a:p>
            <a:pPr lvl="1"/>
            <a:r>
              <a:rPr lang="en-GB" dirty="0"/>
              <a:t>Curation, maintenance and governance</a:t>
            </a:r>
          </a:p>
          <a:p>
            <a:pPr lvl="1"/>
            <a:r>
              <a:rPr lang="en-GB" dirty="0"/>
              <a:t>Certification (what and who/how)</a:t>
            </a:r>
          </a:p>
          <a:p>
            <a:pPr lvl="1"/>
            <a:r>
              <a:rPr lang="en-GB" dirty="0"/>
              <a:t>Others ?</a:t>
            </a:r>
          </a:p>
          <a:p>
            <a:r>
              <a:rPr lang="en-GB" dirty="0"/>
              <a:t>Should the WG consider these additional aspects  as one or more separate strands?</a:t>
            </a:r>
          </a:p>
          <a:p>
            <a:pPr lvl="1"/>
            <a:endParaRPr lang="en-GB" dirty="0"/>
          </a:p>
          <a:p>
            <a:pPr lvl="1"/>
            <a:endParaRPr lang="en-GB" dirty="0"/>
          </a:p>
        </p:txBody>
      </p:sp>
      <p:sp>
        <p:nvSpPr>
          <p:cNvPr id="22" name="Flowchart: Connector 21"/>
          <p:cNvSpPr/>
          <p:nvPr/>
        </p:nvSpPr>
        <p:spPr>
          <a:xfrm>
            <a:off x="7842977" y="3528152"/>
            <a:ext cx="1188000" cy="1188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xmlns="" id="{FE322783-C9E3-4434-B3F1-6305EDD3E67B}"/>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238457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CC3B5-8757-4D54-9B15-EE03DFB3957C}"/>
              </a:ext>
            </a:extLst>
          </p:cNvPr>
          <p:cNvSpPr>
            <a:spLocks noGrp="1"/>
          </p:cNvSpPr>
          <p:nvPr>
            <p:ph type="title"/>
          </p:nvPr>
        </p:nvSpPr>
        <p:spPr/>
        <p:txBody>
          <a:bodyPr>
            <a:normAutofit/>
          </a:bodyPr>
          <a:lstStyle/>
          <a:p>
            <a:r>
              <a:rPr lang="en-GB" dirty="0"/>
              <a:t>How to contribute - 2</a:t>
            </a:r>
          </a:p>
        </p:txBody>
      </p:sp>
      <p:sp>
        <p:nvSpPr>
          <p:cNvPr id="5" name="Footer Placeholder 4">
            <a:extLst>
              <a:ext uri="{FF2B5EF4-FFF2-40B4-BE49-F238E27FC236}">
                <a16:creationId xmlns:a16="http://schemas.microsoft.com/office/drawing/2014/main" xmlns="" id="{E7A3FC45-5775-4DDC-A67B-67C1082FFCCB}"/>
              </a:ext>
            </a:extLst>
          </p:cNvPr>
          <p:cNvSpPr>
            <a:spLocks noGrp="1"/>
          </p:cNvSpPr>
          <p:nvPr>
            <p:ph type="ftr" sz="quarter" idx="11"/>
          </p:nvPr>
        </p:nvSpPr>
        <p:spPr/>
        <p:txBody>
          <a:bodyPr/>
          <a:lstStyle/>
          <a:p>
            <a:r>
              <a:rPr lang="it-IT"/>
              <a:t>www.rd-alliance.org -  @resdatall</a:t>
            </a:r>
          </a:p>
        </p:txBody>
      </p:sp>
      <p:sp>
        <p:nvSpPr>
          <p:cNvPr id="6" name="Slide Number Placeholder 5">
            <a:extLst>
              <a:ext uri="{FF2B5EF4-FFF2-40B4-BE49-F238E27FC236}">
                <a16:creationId xmlns:a16="http://schemas.microsoft.com/office/drawing/2014/main" xmlns="" id="{873D959D-4090-457D-898F-57DCFE60AE0B}"/>
              </a:ext>
            </a:extLst>
          </p:cNvPr>
          <p:cNvSpPr>
            <a:spLocks noGrp="1"/>
          </p:cNvSpPr>
          <p:nvPr>
            <p:ph type="sldNum" sz="quarter" idx="12"/>
          </p:nvPr>
        </p:nvSpPr>
        <p:spPr/>
        <p:txBody>
          <a:bodyPr/>
          <a:lstStyle/>
          <a:p>
            <a:fld id="{61BA5777-89E2-0C42-9BCE-298721AA9BBD}" type="slidenum">
              <a:rPr lang="it-IT" smtClean="0"/>
              <a:t>28</a:t>
            </a:fld>
            <a:endParaRPr lang="it-IT"/>
          </a:p>
        </p:txBody>
      </p:sp>
      <p:sp>
        <p:nvSpPr>
          <p:cNvPr id="16" name="Content Placeholder 2">
            <a:extLst>
              <a:ext uri="{FF2B5EF4-FFF2-40B4-BE49-F238E27FC236}">
                <a16:creationId xmlns:a16="http://schemas.microsoft.com/office/drawing/2014/main" xmlns="" id="{EBE444A9-F0B4-42DF-8BB3-33244A121324}"/>
              </a:ext>
            </a:extLst>
          </p:cNvPr>
          <p:cNvSpPr>
            <a:spLocks noGrp="1"/>
          </p:cNvSpPr>
          <p:nvPr>
            <p:ph idx="1"/>
          </p:nvPr>
        </p:nvSpPr>
        <p:spPr>
          <a:xfrm>
            <a:off x="628650" y="903363"/>
            <a:ext cx="7886700" cy="539245"/>
          </a:xfrm>
        </p:spPr>
        <p:txBody>
          <a:bodyPr/>
          <a:lstStyle/>
          <a:p>
            <a:r>
              <a:rPr lang="en-GB" dirty="0"/>
              <a:t>Issue tracking on GitHub (</a:t>
            </a:r>
            <a:r>
              <a:rPr lang="en-GB" dirty="0">
                <a:hlinkClick r:id="rId2"/>
              </a:rPr>
              <a:t>Join GitHub</a:t>
            </a:r>
            <a:r>
              <a:rPr lang="en-GB"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42608"/>
            <a:ext cx="5892790" cy="3018943"/>
          </a:xfrm>
          <a:prstGeom prst="rect">
            <a:avLst/>
          </a:prstGeom>
          <a:ln>
            <a:solidFill>
              <a:schemeClr val="accent6"/>
            </a:solidFill>
          </a:ln>
        </p:spPr>
      </p:pic>
      <p:sp>
        <p:nvSpPr>
          <p:cNvPr id="7" name="Rounded Rectangle 6"/>
          <p:cNvSpPr/>
          <p:nvPr/>
        </p:nvSpPr>
        <p:spPr>
          <a:xfrm>
            <a:off x="5586984" y="2002536"/>
            <a:ext cx="1179576" cy="512064"/>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xmlns="" id="{EBE444A9-F0B4-42DF-8BB3-33244A121324}"/>
              </a:ext>
            </a:extLst>
          </p:cNvPr>
          <p:cNvSpPr txBox="1">
            <a:spLocks/>
          </p:cNvSpPr>
          <p:nvPr/>
        </p:nvSpPr>
        <p:spPr>
          <a:xfrm>
            <a:off x="628650" y="4717584"/>
            <a:ext cx="7886700" cy="11342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Create an issue:</a:t>
            </a:r>
          </a:p>
          <a:p>
            <a:pPr lvl="1"/>
            <a:r>
              <a:rPr lang="en-GB" dirty="0"/>
              <a:t>Provide a clear title and a detailed description</a:t>
            </a:r>
          </a:p>
          <a:p>
            <a:pPr lvl="1"/>
            <a:r>
              <a:rPr lang="en-GB" dirty="0"/>
              <a:t>Label and categorize the issue [e.g.			] </a:t>
            </a:r>
          </a:p>
        </p:txBody>
      </p:sp>
      <p:cxnSp>
        <p:nvCxnSpPr>
          <p:cNvPr id="12" name="Elbow Connector 11"/>
          <p:cNvCxnSpPr>
            <a:stCxn id="7" idx="3"/>
            <a:endCxn id="18" idx="3"/>
          </p:cNvCxnSpPr>
          <p:nvPr/>
        </p:nvCxnSpPr>
        <p:spPr>
          <a:xfrm>
            <a:off x="6766560" y="2258568"/>
            <a:ext cx="1748790" cy="3026119"/>
          </a:xfrm>
          <a:prstGeom prst="bentConnector3">
            <a:avLst>
              <a:gd name="adj1" fmla="val 113072"/>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429250" y="5463179"/>
            <a:ext cx="1216152" cy="256032"/>
          </a:xfrm>
          <a:prstGeom prst="roundRect">
            <a:avLst/>
          </a:prstGeom>
          <a:solidFill>
            <a:srgbClr val="58D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Methodology</a:t>
            </a:r>
            <a:endParaRPr lang="en-US" sz="1400" dirty="0">
              <a:solidFill>
                <a:schemeClr val="tx1"/>
              </a:solidFill>
            </a:endParaRPr>
          </a:p>
        </p:txBody>
      </p:sp>
      <p:sp>
        <p:nvSpPr>
          <p:cNvPr id="26" name="Rounded Rectangle 25"/>
          <p:cNvSpPr/>
          <p:nvPr/>
        </p:nvSpPr>
        <p:spPr>
          <a:xfrm>
            <a:off x="1002792" y="1710197"/>
            <a:ext cx="979435" cy="425181"/>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707124" y="5463179"/>
            <a:ext cx="1216152" cy="256032"/>
          </a:xfrm>
          <a:prstGeom prst="roundRect">
            <a:avLst/>
          </a:prstGeom>
          <a:solidFill>
            <a:srgbClr val="58D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Principle_F</a:t>
            </a:r>
            <a:endParaRPr lang="en-US" sz="1400" dirty="0">
              <a:solidFill>
                <a:schemeClr val="tx1"/>
              </a:solidFill>
            </a:endParaRPr>
          </a:p>
        </p:txBody>
      </p:sp>
      <p:sp>
        <p:nvSpPr>
          <p:cNvPr id="14" name="Date Placeholder 3">
            <a:extLst>
              <a:ext uri="{FF2B5EF4-FFF2-40B4-BE49-F238E27FC236}">
                <a16:creationId xmlns:a16="http://schemas.microsoft.com/office/drawing/2014/main" xmlns="" id="{57ECC32A-695F-41FE-9CDE-EA7EA153E67A}"/>
              </a:ext>
            </a:extLst>
          </p:cNvPr>
          <p:cNvSpPr>
            <a:spLocks noGrp="1"/>
          </p:cNvSpPr>
          <p:nvPr>
            <p:ph type="dt" sz="half" idx="10"/>
          </p:nvPr>
        </p:nvSpPr>
        <p:spPr>
          <a:xfrm>
            <a:off x="628650" y="6492875"/>
            <a:ext cx="2057400" cy="365125"/>
          </a:xfrm>
        </p:spPr>
        <p:txBody>
          <a:bodyPr numCol="1"/>
          <a:lstStyle/>
          <a:p>
            <a:r>
              <a:rPr lang="en-GB" altLang="en-GB" dirty="0"/>
              <a:t>2019-05-20</a:t>
            </a:r>
          </a:p>
        </p:txBody>
      </p:sp>
    </p:spTree>
    <p:extLst>
      <p:ext uri="{BB962C8B-B14F-4D97-AF65-F5344CB8AC3E}">
        <p14:creationId xmlns:p14="http://schemas.microsoft.com/office/powerpoint/2010/main" val="263150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hu-HU" altLang="nl-BE" b="1" dirty="0" err="1"/>
              <a:t>Summary</a:t>
            </a:r>
            <a:r>
              <a:rPr lang="hu-HU" altLang="nl-BE" b="1" dirty="0"/>
              <a:t>: </a:t>
            </a:r>
            <a:r>
              <a:rPr lang="nl-BE" altLang="nl-BE" b="1" dirty="0"/>
              <a:t>Proposed scope</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29</a:t>
            </a:fld>
            <a:endParaRPr lang="it-IT" altLang="it-IT"/>
          </a:p>
        </p:txBody>
      </p:sp>
      <p:graphicFrame>
        <p:nvGraphicFramePr>
          <p:cNvPr id="3" name="Table 2"/>
          <p:cNvGraphicFramePr>
            <a:graphicFrameLocks noGrp="1"/>
          </p:cNvGraphicFramePr>
          <p:nvPr>
            <p:extLst>
              <p:ext uri="{D42A27DB-BD31-4B8C-83A1-F6EECF244321}">
                <p14:modId xmlns:p14="http://schemas.microsoft.com/office/powerpoint/2010/main" val="3219660572"/>
              </p:ext>
            </p:extLst>
          </p:nvPr>
        </p:nvGraphicFramePr>
        <p:xfrm>
          <a:off x="1022350" y="1684020"/>
          <a:ext cx="7099300" cy="3489960"/>
        </p:xfrm>
        <a:graphic>
          <a:graphicData uri="http://schemas.openxmlformats.org/drawingml/2006/table">
            <a:tbl>
              <a:tblPr firstRow="1" bandRow="1">
                <a:tableStyleId>{2D5ABB26-0587-4C30-8999-92F81FD0307C}</a:tableStyleId>
              </a:tblPr>
              <a:tblGrid>
                <a:gridCol w="1572247">
                  <a:extLst>
                    <a:ext uri="{9D8B030D-6E8A-4147-A177-3AD203B41FA5}">
                      <a16:colId xmlns:a16="http://schemas.microsoft.com/office/drawing/2014/main" xmlns="" val="186311404"/>
                    </a:ext>
                  </a:extLst>
                </a:gridCol>
                <a:gridCol w="5527053">
                  <a:extLst>
                    <a:ext uri="{9D8B030D-6E8A-4147-A177-3AD203B41FA5}">
                      <a16:colId xmlns:a16="http://schemas.microsoft.com/office/drawing/2014/main" xmlns="" val="4000589032"/>
                    </a:ext>
                  </a:extLst>
                </a:gridCol>
              </a:tblGrid>
              <a:tr h="370840">
                <a:tc>
                  <a:txBody>
                    <a:bodyPr/>
                    <a:lstStyle/>
                    <a:p>
                      <a:pPr algn="r"/>
                      <a:endParaRPr lang="en-US" b="1" dirty="0"/>
                    </a:p>
                  </a:txBody>
                  <a:tcP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algn="l"/>
                      <a:r>
                        <a:rPr lang="en-GB" sz="2000" i="0" dirty="0">
                          <a:solidFill>
                            <a:schemeClr val="bg1"/>
                          </a:solidFill>
                        </a:rPr>
                        <a:t>Proposed resolutions</a:t>
                      </a:r>
                      <a:endParaRPr lang="en-US" sz="2000" i="0" dirty="0">
                        <a:solidFill>
                          <a:schemeClr val="bg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6"/>
                    </a:solidFill>
                  </a:tcPr>
                </a:tc>
                <a:extLst>
                  <a:ext uri="{0D108BD9-81ED-4DB2-BD59-A6C34878D82A}">
                    <a16:rowId xmlns:a16="http://schemas.microsoft.com/office/drawing/2014/main" xmlns="" val="3298879986"/>
                  </a:ext>
                </a:extLst>
              </a:tr>
              <a:tr h="370840">
                <a:tc>
                  <a:txBody>
                    <a:bodyPr/>
                    <a:lstStyle/>
                    <a:p>
                      <a:pPr algn="ctr"/>
                      <a:r>
                        <a:rPr lang="en-GB" b="0" i="0" dirty="0">
                          <a:solidFill>
                            <a:schemeClr val="tx1"/>
                          </a:solidFill>
                        </a:rPr>
                        <a:t>ENTITY</a:t>
                      </a:r>
                      <a:endParaRPr lang="en-US" b="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algn="l"/>
                      <a:r>
                        <a:rPr lang="en-GB" sz="1600" b="1" i="0" u="sng" dirty="0">
                          <a:solidFill>
                            <a:schemeClr val="accent6"/>
                          </a:solidFill>
                        </a:rPr>
                        <a:t>Dataset</a:t>
                      </a:r>
                      <a:r>
                        <a:rPr lang="en-GB" sz="1600" i="0" dirty="0">
                          <a:solidFill>
                            <a:schemeClr val="tx1"/>
                          </a:solidFill>
                        </a:rPr>
                        <a:t> and </a:t>
                      </a:r>
                      <a:r>
                        <a:rPr lang="en-GB" sz="1600" b="1" i="0" u="sng" dirty="0">
                          <a:solidFill>
                            <a:schemeClr val="accent6"/>
                          </a:solidFill>
                        </a:rPr>
                        <a:t>data-related aspects </a:t>
                      </a:r>
                      <a:r>
                        <a:rPr lang="en-GB" sz="1600" i="0" dirty="0">
                          <a:solidFill>
                            <a:schemeClr val="tx1"/>
                          </a:solidFill>
                        </a:rPr>
                        <a:t>(e.g.</a:t>
                      </a:r>
                      <a:r>
                        <a:rPr lang="en-GB" sz="1600" i="0" baseline="0" dirty="0">
                          <a:solidFill>
                            <a:schemeClr val="tx1"/>
                          </a:solidFill>
                        </a:rPr>
                        <a:t> algorithms, tools and workflows)</a:t>
                      </a:r>
                      <a:endParaRPr lang="en-US" sz="160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xmlns="" val="1174787813"/>
                  </a:ext>
                </a:extLst>
              </a:tr>
              <a:tr h="370840">
                <a:tc>
                  <a:txBody>
                    <a:bodyPr/>
                    <a:lstStyle/>
                    <a:p>
                      <a:pPr algn="ctr"/>
                      <a:r>
                        <a:rPr lang="en-GB" b="0" i="0" dirty="0">
                          <a:solidFill>
                            <a:schemeClr val="tx1"/>
                          </a:solidFill>
                        </a:rPr>
                        <a:t>NATURE</a:t>
                      </a:r>
                      <a:endParaRPr lang="en-US" b="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sng" dirty="0">
                          <a:solidFill>
                            <a:schemeClr val="accent6"/>
                          </a:solidFill>
                        </a:rPr>
                        <a:t>Generic</a:t>
                      </a:r>
                      <a:r>
                        <a:rPr lang="en-GB" sz="1600" i="0" dirty="0">
                          <a:solidFill>
                            <a:schemeClr val="tx1"/>
                          </a:solidFill>
                        </a:rPr>
                        <a:t> assessment</a:t>
                      </a:r>
                      <a:r>
                        <a:rPr lang="en-GB" sz="1600" i="0" baseline="0" dirty="0">
                          <a:solidFill>
                            <a:schemeClr val="tx1"/>
                          </a:solidFill>
                        </a:rPr>
                        <a:t> (i.e. cross-disciplines)</a:t>
                      </a:r>
                      <a:endParaRPr lang="en-US" sz="160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xmlns="" val="2339857574"/>
                  </a:ext>
                </a:extLst>
              </a:tr>
              <a:tr h="370840">
                <a:tc>
                  <a:txBody>
                    <a:bodyPr/>
                    <a:lstStyle/>
                    <a:p>
                      <a:pPr algn="ctr"/>
                      <a:r>
                        <a:rPr lang="en-GB" b="0" i="0" dirty="0">
                          <a:solidFill>
                            <a:schemeClr val="tx1"/>
                          </a:solidFill>
                        </a:rPr>
                        <a:t>FORMAT</a:t>
                      </a:r>
                      <a:endParaRPr lang="en-US" b="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sng" dirty="0">
                          <a:solidFill>
                            <a:schemeClr val="accent6"/>
                          </a:solidFill>
                        </a:rPr>
                        <a:t>Manual</a:t>
                      </a:r>
                      <a:r>
                        <a:rPr lang="en-GB" sz="1600" i="0" dirty="0">
                          <a:solidFill>
                            <a:schemeClr val="tx1"/>
                          </a:solidFill>
                        </a:rPr>
                        <a:t> assessment</a:t>
                      </a:r>
                      <a:endParaRPr lang="en-US" sz="160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xmlns="" val="2361238365"/>
                  </a:ext>
                </a:extLst>
              </a:tr>
              <a:tr h="370840">
                <a:tc>
                  <a:txBody>
                    <a:bodyPr/>
                    <a:lstStyle/>
                    <a:p>
                      <a:pPr algn="ctr"/>
                      <a:r>
                        <a:rPr lang="en-GB" b="0" i="0" dirty="0">
                          <a:solidFill>
                            <a:schemeClr val="tx1"/>
                          </a:solidFill>
                        </a:rPr>
                        <a:t>TIME</a:t>
                      </a:r>
                      <a:endParaRPr lang="en-US" b="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sng" dirty="0">
                          <a:solidFill>
                            <a:schemeClr val="accent6"/>
                          </a:solidFill>
                        </a:rPr>
                        <a:t>Periodically</a:t>
                      </a:r>
                      <a:r>
                        <a:rPr lang="en-GB" sz="1600" i="0" baseline="0" dirty="0">
                          <a:solidFill>
                            <a:schemeClr val="tx1"/>
                          </a:solidFill>
                        </a:rPr>
                        <a:t> throughout the lifecycle of the data</a:t>
                      </a:r>
                      <a:endParaRPr lang="en-US" sz="160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xmlns="" val="2932675367"/>
                  </a:ext>
                </a:extLst>
              </a:tr>
              <a:tr h="370840">
                <a:tc>
                  <a:txBody>
                    <a:bodyPr/>
                    <a:lstStyle/>
                    <a:p>
                      <a:pPr algn="ctr"/>
                      <a:r>
                        <a:rPr lang="en-GB" b="0" i="0" dirty="0">
                          <a:solidFill>
                            <a:schemeClr val="tx1"/>
                          </a:solidFill>
                        </a:rPr>
                        <a:t>RESPONDENT</a:t>
                      </a:r>
                      <a:endParaRPr lang="en-US" b="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solidFill>
                            <a:schemeClr val="tx1"/>
                          </a:solidFill>
                        </a:rPr>
                        <a:t>People with </a:t>
                      </a:r>
                      <a:r>
                        <a:rPr lang="en-GB" sz="1600" b="1" i="0" u="sng" dirty="0">
                          <a:solidFill>
                            <a:schemeClr val="accent6"/>
                          </a:solidFill>
                        </a:rPr>
                        <a:t>data literacy </a:t>
                      </a:r>
                      <a:r>
                        <a:rPr lang="en-GB" sz="1600" i="0" dirty="0">
                          <a:solidFill>
                            <a:schemeClr val="tx1"/>
                          </a:solidFill>
                        </a:rPr>
                        <a:t>(e.g. researchers, data librarians,</a:t>
                      </a:r>
                      <a:r>
                        <a:rPr lang="en-GB" sz="1600" i="0" baseline="0" dirty="0">
                          <a:solidFill>
                            <a:schemeClr val="tx1"/>
                          </a:solidFill>
                        </a:rPr>
                        <a:t> data stewards)</a:t>
                      </a:r>
                      <a:endParaRPr lang="en-US" sz="160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xmlns="" val="2113920893"/>
                  </a:ext>
                </a:extLst>
              </a:tr>
              <a:tr h="370840">
                <a:tc>
                  <a:txBody>
                    <a:bodyPr/>
                    <a:lstStyle/>
                    <a:p>
                      <a:pPr algn="ctr"/>
                      <a:r>
                        <a:rPr lang="en-GB" b="0" i="0" dirty="0">
                          <a:solidFill>
                            <a:schemeClr val="tx1"/>
                          </a:solidFill>
                        </a:rPr>
                        <a:t>AUDIENCE</a:t>
                      </a:r>
                      <a:endParaRPr lang="en-US" b="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solidFill>
                            <a:schemeClr val="tx1"/>
                          </a:solidFill>
                        </a:rPr>
                        <a:t>Researchers, data stewards,</a:t>
                      </a:r>
                      <a:r>
                        <a:rPr lang="en-GB" sz="1600" i="0" baseline="0" dirty="0">
                          <a:solidFill>
                            <a:schemeClr val="tx1"/>
                          </a:solidFill>
                        </a:rPr>
                        <a:t> data professionals, data service owners, organisations involved in research data and policy makers</a:t>
                      </a:r>
                      <a:endParaRPr lang="en-US" sz="1600" i="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075560364"/>
                  </a:ext>
                </a:extLst>
              </a:tr>
            </a:tbl>
          </a:graphicData>
        </a:graphic>
      </p:graphicFrame>
      <p:sp>
        <p:nvSpPr>
          <p:cNvPr id="7" name="Date Placeholder 3">
            <a:extLst>
              <a:ext uri="{FF2B5EF4-FFF2-40B4-BE49-F238E27FC236}">
                <a16:creationId xmlns:a16="http://schemas.microsoft.com/office/drawing/2014/main" xmlns="" id="{78B49B16-666E-4B88-AD8B-08703D0E8E33}"/>
              </a:ext>
            </a:extLst>
          </p:cNvPr>
          <p:cNvSpPr>
            <a:spLocks noGrp="1"/>
          </p:cNvSpPr>
          <p:nvPr>
            <p:ph type="dt" sz="half" idx="10"/>
          </p:nvPr>
        </p:nvSpPr>
        <p:spPr>
          <a:xfrm>
            <a:off x="628650" y="6492875"/>
            <a:ext cx="2057400" cy="365125"/>
          </a:xfrm>
        </p:spPr>
        <p:txBody>
          <a:bodyPr numCol="1"/>
          <a:lstStyle/>
          <a:p>
            <a:r>
              <a:rPr lang="en-GB" altLang="en-GB" dirty="0"/>
              <a:t>2019-05-20</a:t>
            </a:r>
          </a:p>
        </p:txBody>
      </p:sp>
      <p:sp>
        <p:nvSpPr>
          <p:cNvPr id="8" name="Robbanás: 14 ágú 7">
            <a:extLst>
              <a:ext uri="{FF2B5EF4-FFF2-40B4-BE49-F238E27FC236}">
                <a16:creationId xmlns:a16="http://schemas.microsoft.com/office/drawing/2014/main" xmlns="" id="{0EF165AB-52A5-477F-B45D-3EFFC69FF4D2}"/>
              </a:ext>
            </a:extLst>
          </p:cNvPr>
          <p:cNvSpPr/>
          <p:nvPr/>
        </p:nvSpPr>
        <p:spPr>
          <a:xfrm>
            <a:off x="6924854" y="2971800"/>
            <a:ext cx="561796" cy="45720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85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GB"/>
              <a:t>2019-04-03</a:t>
            </a:r>
          </a:p>
          <a:p>
            <a:endParaRPr lang="it-IT" altLang="it-IT"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3</a:t>
            </a:fld>
            <a:endParaRPr lang="it-IT" altLang="it-IT"/>
          </a:p>
        </p:txBody>
      </p:sp>
      <p:sp>
        <p:nvSpPr>
          <p:cNvPr id="8" name="Rectangle 7"/>
          <p:cNvSpPr/>
          <p:nvPr/>
        </p:nvSpPr>
        <p:spPr>
          <a:xfrm>
            <a:off x="0" y="0"/>
            <a:ext cx="9144000" cy="6858000"/>
          </a:xfrm>
          <a:prstGeom prst="rect">
            <a:avLst/>
          </a:prstGeom>
          <a:solidFill>
            <a:srgbClr val="9CC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6860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34080" y="1536173"/>
            <a:ext cx="5481320" cy="3785652"/>
          </a:xfrm>
          <a:prstGeom prst="rect">
            <a:avLst/>
          </a:prstGeom>
          <a:noFill/>
        </p:spPr>
        <p:txBody>
          <a:bodyPr wrap="square" rtlCol="0">
            <a:spAutoFit/>
          </a:bodyPr>
          <a:lstStyle/>
          <a:p>
            <a:r>
              <a:rPr lang="hu-HU" sz="6000" dirty="0">
                <a:solidFill>
                  <a:schemeClr val="bg1"/>
                </a:solidFill>
                <a:latin typeface="Eau" pitchFamily="2" charset="0"/>
              </a:rPr>
              <a:t>FAIR </a:t>
            </a:r>
            <a:r>
              <a:rPr lang="hu-HU" sz="6000" dirty="0" err="1">
                <a:solidFill>
                  <a:schemeClr val="bg1"/>
                </a:solidFill>
                <a:latin typeface="Eau" pitchFamily="2" charset="0"/>
              </a:rPr>
              <a:t>as</a:t>
            </a:r>
            <a:r>
              <a:rPr lang="hu-HU" sz="6000" dirty="0">
                <a:solidFill>
                  <a:schemeClr val="bg1"/>
                </a:solidFill>
                <a:latin typeface="Eau" pitchFamily="2" charset="0"/>
              </a:rPr>
              <a:t> part of the </a:t>
            </a:r>
            <a:r>
              <a:rPr lang="hu-HU" sz="6000" dirty="0" err="1">
                <a:solidFill>
                  <a:schemeClr val="bg1"/>
                </a:solidFill>
                <a:latin typeface="Eau" pitchFamily="2" charset="0"/>
              </a:rPr>
              <a:t>solutions</a:t>
            </a:r>
            <a:r>
              <a:rPr lang="hu-HU" sz="6000" dirty="0">
                <a:solidFill>
                  <a:schemeClr val="bg1"/>
                </a:solidFill>
                <a:latin typeface="Eau" pitchFamily="2" charset="0"/>
              </a:rPr>
              <a:t> </a:t>
            </a:r>
            <a:r>
              <a:rPr lang="hu-HU" sz="6000" dirty="0" err="1">
                <a:solidFill>
                  <a:schemeClr val="bg1"/>
                </a:solidFill>
                <a:latin typeface="Eau" pitchFamily="2" charset="0"/>
              </a:rPr>
              <a:t>for</a:t>
            </a:r>
            <a:r>
              <a:rPr lang="hu-HU" sz="6000" dirty="0">
                <a:solidFill>
                  <a:schemeClr val="bg1"/>
                </a:solidFill>
                <a:latin typeface="Eau" pitchFamily="2" charset="0"/>
              </a:rPr>
              <a:t> the </a:t>
            </a:r>
            <a:r>
              <a:rPr lang="hu-HU" sz="6000" dirty="0" err="1">
                <a:solidFill>
                  <a:schemeClr val="bg1"/>
                </a:solidFill>
                <a:latin typeface="Eau" pitchFamily="2" charset="0"/>
              </a:rPr>
              <a:t>challenges</a:t>
            </a:r>
            <a:r>
              <a:rPr lang="hu-HU" sz="6000" dirty="0">
                <a:solidFill>
                  <a:schemeClr val="bg1"/>
                </a:solidFill>
                <a:latin typeface="Eau" pitchFamily="2" charset="0"/>
              </a:rPr>
              <a:t> a </a:t>
            </a:r>
            <a:r>
              <a:rPr lang="hu-HU" sz="6000" dirty="0" err="1">
                <a:solidFill>
                  <a:schemeClr val="bg1"/>
                </a:solidFill>
                <a:latin typeface="Eau" pitchFamily="2" charset="0"/>
              </a:rPr>
              <a:t>head</a:t>
            </a:r>
            <a:r>
              <a:rPr lang="hu-HU" sz="6000" dirty="0">
                <a:solidFill>
                  <a:schemeClr val="bg1"/>
                </a:solidFill>
                <a:latin typeface="Eau" pitchFamily="2" charset="0"/>
              </a:rPr>
              <a:t> in the EU</a:t>
            </a:r>
            <a:endParaRPr lang="en-US" sz="6000" dirty="0">
              <a:solidFill>
                <a:schemeClr val="bg1"/>
              </a:solidFill>
              <a:latin typeface="Eau" pitchFamily="2" charset="0"/>
            </a:endParaRPr>
          </a:p>
        </p:txBody>
      </p:sp>
      <p:pic>
        <p:nvPicPr>
          <p:cNvPr id="3" name="Kép 2">
            <a:extLst>
              <a:ext uri="{FF2B5EF4-FFF2-40B4-BE49-F238E27FC236}">
                <a16:creationId xmlns:a16="http://schemas.microsoft.com/office/drawing/2014/main" xmlns="" id="{10104689-EDC7-45C2-BB2B-82E815418A7F}"/>
              </a:ext>
            </a:extLst>
          </p:cNvPr>
          <p:cNvPicPr>
            <a:picLocks noChangeAspect="1"/>
          </p:cNvPicPr>
          <p:nvPr/>
        </p:nvPicPr>
        <p:blipFill>
          <a:blip r:embed="rId2"/>
          <a:stretch>
            <a:fillRect/>
          </a:stretch>
        </p:blipFill>
        <p:spPr>
          <a:xfrm>
            <a:off x="2063851" y="2966085"/>
            <a:ext cx="1141629" cy="882167"/>
          </a:xfrm>
          <a:prstGeom prst="rect">
            <a:avLst/>
          </a:prstGeom>
        </p:spPr>
      </p:pic>
    </p:spTree>
    <p:extLst>
      <p:ext uri="{BB962C8B-B14F-4D97-AF65-F5344CB8AC3E}">
        <p14:creationId xmlns:p14="http://schemas.microsoft.com/office/powerpoint/2010/main" val="1969978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4D976568-1076-44A8-8929-D0CCB74528EF}"/>
              </a:ext>
            </a:extLst>
          </p:cNvPr>
          <p:cNvSpPr>
            <a:spLocks noGrp="1"/>
          </p:cNvSpPr>
          <p:nvPr>
            <p:ph type="title"/>
          </p:nvPr>
        </p:nvSpPr>
        <p:spPr/>
        <p:txBody>
          <a:bodyPr/>
          <a:lstStyle/>
          <a:p>
            <a:r>
              <a:rPr lang="en-US" b="1" dirty="0"/>
              <a:t>Manual or</a:t>
            </a:r>
            <a:r>
              <a:rPr lang="hu-HU" b="1" dirty="0"/>
              <a:t>/and </a:t>
            </a:r>
            <a:r>
              <a:rPr lang="hu-HU" b="1" dirty="0" err="1"/>
              <a:t>Machine</a:t>
            </a:r>
            <a:r>
              <a:rPr lang="hu-HU" b="1" dirty="0"/>
              <a:t> </a:t>
            </a:r>
            <a:r>
              <a:rPr lang="hu-HU" b="1" dirty="0" err="1"/>
              <a:t>readable</a:t>
            </a:r>
            <a:endParaRPr lang="en-GB" b="1" dirty="0"/>
          </a:p>
        </p:txBody>
      </p:sp>
      <p:pic>
        <p:nvPicPr>
          <p:cNvPr id="7" name="Tartalom helye 6">
            <a:extLst>
              <a:ext uri="{FF2B5EF4-FFF2-40B4-BE49-F238E27FC236}">
                <a16:creationId xmlns:a16="http://schemas.microsoft.com/office/drawing/2014/main" xmlns="" id="{786DB3F6-BFE9-47B3-9929-25EC6EBECD27}"/>
              </a:ext>
            </a:extLst>
          </p:cNvPr>
          <p:cNvPicPr>
            <a:picLocks noGrp="1" noChangeAspect="1"/>
          </p:cNvPicPr>
          <p:nvPr>
            <p:ph idx="1"/>
          </p:nvPr>
        </p:nvPicPr>
        <p:blipFill>
          <a:blip r:embed="rId2"/>
          <a:stretch>
            <a:fillRect/>
          </a:stretch>
        </p:blipFill>
        <p:spPr>
          <a:xfrm>
            <a:off x="817330" y="1039813"/>
            <a:ext cx="7509340" cy="4883467"/>
          </a:xfrm>
          <a:prstGeom prst="rect">
            <a:avLst/>
          </a:prstGeom>
        </p:spPr>
      </p:pic>
      <p:sp>
        <p:nvSpPr>
          <p:cNvPr id="4" name="Dátum helye 3">
            <a:extLst>
              <a:ext uri="{FF2B5EF4-FFF2-40B4-BE49-F238E27FC236}">
                <a16:creationId xmlns:a16="http://schemas.microsoft.com/office/drawing/2014/main" xmlns="" id="{B72D2B96-659F-4CB2-986B-8175FC736C4C}"/>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A7890BAD-8056-4A5B-AC12-1BF88CE1B8D3}"/>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D09394DA-6FD8-4662-961B-475508177E37}"/>
              </a:ext>
            </a:extLst>
          </p:cNvPr>
          <p:cNvSpPr>
            <a:spLocks noGrp="1"/>
          </p:cNvSpPr>
          <p:nvPr>
            <p:ph type="sldNum" sz="quarter" idx="12"/>
          </p:nvPr>
        </p:nvSpPr>
        <p:spPr/>
        <p:txBody>
          <a:bodyPr/>
          <a:lstStyle/>
          <a:p>
            <a:fld id="{61BA5777-89E2-0C42-9BCE-298721AA9BBD}" type="slidenum">
              <a:rPr lang="it-IT" altLang="it-IT" smtClean="0"/>
              <a:t>30</a:t>
            </a:fld>
            <a:endParaRPr lang="it-IT" altLang="it-IT"/>
          </a:p>
        </p:txBody>
      </p:sp>
      <p:sp>
        <p:nvSpPr>
          <p:cNvPr id="8" name="Szövegdoboz 7">
            <a:extLst>
              <a:ext uri="{FF2B5EF4-FFF2-40B4-BE49-F238E27FC236}">
                <a16:creationId xmlns:a16="http://schemas.microsoft.com/office/drawing/2014/main" xmlns="" id="{86DDACBE-4250-43ED-8C3F-FBE9678B92A1}"/>
              </a:ext>
            </a:extLst>
          </p:cNvPr>
          <p:cNvSpPr txBox="1"/>
          <p:nvPr/>
        </p:nvSpPr>
        <p:spPr>
          <a:xfrm>
            <a:off x="908345" y="5892800"/>
            <a:ext cx="6402137" cy="369332"/>
          </a:xfrm>
          <a:prstGeom prst="rect">
            <a:avLst/>
          </a:prstGeom>
          <a:noFill/>
        </p:spPr>
        <p:txBody>
          <a:bodyPr wrap="none" rtlCol="0">
            <a:spAutoFit/>
          </a:bodyPr>
          <a:lstStyle/>
          <a:p>
            <a:r>
              <a:rPr lang="hu-HU" b="1" dirty="0" err="1"/>
              <a:t>Your</a:t>
            </a:r>
            <a:r>
              <a:rPr lang="hu-HU" b="1" dirty="0"/>
              <a:t> </a:t>
            </a:r>
            <a:r>
              <a:rPr lang="hu-HU" b="1" dirty="0" err="1"/>
              <a:t>speaker</a:t>
            </a:r>
            <a:r>
              <a:rPr lang="hu-HU" b="1" dirty="0"/>
              <a:t> is </a:t>
            </a:r>
            <a:r>
              <a:rPr lang="hu-HU" b="1" dirty="0" err="1"/>
              <a:t>biased</a:t>
            </a:r>
            <a:r>
              <a:rPr lang="hu-HU" b="1" dirty="0"/>
              <a:t> and </a:t>
            </a:r>
            <a:r>
              <a:rPr lang="hu-HU" b="1" dirty="0" err="1"/>
              <a:t>believes</a:t>
            </a:r>
            <a:r>
              <a:rPr lang="hu-HU" b="1" dirty="0"/>
              <a:t> </a:t>
            </a:r>
            <a:r>
              <a:rPr lang="hu-HU" b="1" dirty="0" err="1"/>
              <a:t>we</a:t>
            </a:r>
            <a:r>
              <a:rPr lang="hu-HU" b="1" dirty="0"/>
              <a:t> </a:t>
            </a:r>
            <a:r>
              <a:rPr lang="hu-HU" b="1" dirty="0" err="1"/>
              <a:t>need</a:t>
            </a:r>
            <a:r>
              <a:rPr lang="hu-HU" b="1" dirty="0"/>
              <a:t> </a:t>
            </a:r>
            <a:r>
              <a:rPr lang="hu-HU" b="1" dirty="0" err="1"/>
              <a:t>both</a:t>
            </a:r>
            <a:r>
              <a:rPr lang="hu-HU" b="1" dirty="0"/>
              <a:t> </a:t>
            </a:r>
            <a:r>
              <a:rPr lang="hu-HU" b="1" dirty="0" err="1"/>
              <a:t>instead</a:t>
            </a:r>
            <a:r>
              <a:rPr lang="hu-HU" b="1" dirty="0"/>
              <a:t> of </a:t>
            </a:r>
            <a:r>
              <a:rPr lang="hu-HU" b="1" dirty="0" err="1"/>
              <a:t>fight</a:t>
            </a:r>
            <a:endParaRPr lang="en-GB" b="1" dirty="0"/>
          </a:p>
        </p:txBody>
      </p:sp>
      <p:sp>
        <p:nvSpPr>
          <p:cNvPr id="9" name="Szövegdoboz 8">
            <a:extLst>
              <a:ext uri="{FF2B5EF4-FFF2-40B4-BE49-F238E27FC236}">
                <a16:creationId xmlns:a16="http://schemas.microsoft.com/office/drawing/2014/main" xmlns="" id="{FF6B1FA4-3C2C-43E1-9E5C-6BAF342820ED}"/>
              </a:ext>
            </a:extLst>
          </p:cNvPr>
          <p:cNvSpPr txBox="1"/>
          <p:nvPr/>
        </p:nvSpPr>
        <p:spPr>
          <a:xfrm>
            <a:off x="7406640" y="5659120"/>
            <a:ext cx="1557734" cy="276999"/>
          </a:xfrm>
          <a:prstGeom prst="rect">
            <a:avLst/>
          </a:prstGeom>
          <a:noFill/>
        </p:spPr>
        <p:txBody>
          <a:bodyPr wrap="none" rtlCol="0">
            <a:spAutoFit/>
          </a:bodyPr>
          <a:lstStyle/>
          <a:p>
            <a:r>
              <a:rPr lang="hu-HU" sz="1200" dirty="0" err="1"/>
              <a:t>Source</a:t>
            </a:r>
            <a:r>
              <a:rPr lang="hu-HU" sz="1200" dirty="0"/>
              <a:t>: the FDO team</a:t>
            </a:r>
            <a:endParaRPr lang="en-GB" sz="1200" dirty="0"/>
          </a:p>
        </p:txBody>
      </p:sp>
    </p:spTree>
    <p:extLst>
      <p:ext uri="{BB962C8B-B14F-4D97-AF65-F5344CB8AC3E}">
        <p14:creationId xmlns:p14="http://schemas.microsoft.com/office/powerpoint/2010/main" val="358857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GB"/>
              <a:t>2019-04-03</a:t>
            </a:r>
          </a:p>
          <a:p>
            <a:endParaRPr lang="it-IT" altLang="it-IT"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31</a:t>
            </a:fld>
            <a:endParaRPr lang="it-IT" altLang="it-IT"/>
          </a:p>
        </p:txBody>
      </p:sp>
      <p:sp>
        <p:nvSpPr>
          <p:cNvPr id="8" name="Rectangle 7"/>
          <p:cNvSpPr/>
          <p:nvPr/>
        </p:nvSpPr>
        <p:spPr>
          <a:xfrm>
            <a:off x="0" y="0"/>
            <a:ext cx="9144000" cy="6858000"/>
          </a:xfrm>
          <a:prstGeom prst="rect">
            <a:avLst/>
          </a:prstGeom>
          <a:solidFill>
            <a:srgbClr val="9CC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6860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24554" y="1536173"/>
            <a:ext cx="5390846" cy="3785652"/>
          </a:xfrm>
          <a:prstGeom prst="rect">
            <a:avLst/>
          </a:prstGeom>
          <a:noFill/>
        </p:spPr>
        <p:txBody>
          <a:bodyPr wrap="square" rtlCol="0">
            <a:spAutoFit/>
          </a:bodyPr>
          <a:lstStyle/>
          <a:p>
            <a:r>
              <a:rPr lang="hu-HU" sz="6000" dirty="0">
                <a:solidFill>
                  <a:schemeClr val="bg1"/>
                </a:solidFill>
                <a:latin typeface="Eau" pitchFamily="2" charset="0"/>
              </a:rPr>
              <a:t>Part II.</a:t>
            </a:r>
          </a:p>
          <a:p>
            <a:r>
              <a:rPr lang="hu-HU" sz="6000" dirty="0" err="1">
                <a:solidFill>
                  <a:schemeClr val="bg1"/>
                </a:solidFill>
                <a:latin typeface="Eau" pitchFamily="2" charset="0"/>
              </a:rPr>
              <a:t>Development</a:t>
            </a:r>
            <a:endParaRPr lang="hu-HU" sz="6000" dirty="0">
              <a:solidFill>
                <a:schemeClr val="bg1"/>
              </a:solidFill>
              <a:latin typeface="Eau" pitchFamily="2" charset="0"/>
            </a:endParaRPr>
          </a:p>
          <a:p>
            <a:r>
              <a:rPr lang="hu-HU" sz="6000" dirty="0" err="1">
                <a:solidFill>
                  <a:schemeClr val="bg1"/>
                </a:solidFill>
                <a:latin typeface="Eau" pitchFamily="2" charset="0"/>
              </a:rPr>
              <a:t>Proposed</a:t>
            </a:r>
            <a:r>
              <a:rPr lang="hu-HU" sz="6000" dirty="0">
                <a:solidFill>
                  <a:schemeClr val="bg1"/>
                </a:solidFill>
                <a:latin typeface="Eau" pitchFamily="2" charset="0"/>
              </a:rPr>
              <a:t> </a:t>
            </a:r>
            <a:r>
              <a:rPr lang="hu-HU" sz="6000" dirty="0" err="1">
                <a:solidFill>
                  <a:schemeClr val="bg1"/>
                </a:solidFill>
                <a:latin typeface="Eau" pitchFamily="2" charset="0"/>
              </a:rPr>
              <a:t>criteria</a:t>
            </a:r>
            <a:endParaRPr lang="hu-HU" sz="6000" dirty="0">
              <a:solidFill>
                <a:schemeClr val="bg1"/>
              </a:solidFill>
              <a:latin typeface="Eau" pitchFamily="2" charset="0"/>
            </a:endParaRPr>
          </a:p>
        </p:txBody>
      </p:sp>
      <p:grpSp>
        <p:nvGrpSpPr>
          <p:cNvPr id="15" name="Group 14"/>
          <p:cNvGrpSpPr/>
          <p:nvPr/>
        </p:nvGrpSpPr>
        <p:grpSpPr>
          <a:xfrm>
            <a:off x="2068650" y="2811599"/>
            <a:ext cx="1234800" cy="1234800"/>
            <a:chOff x="2342233" y="2258092"/>
            <a:chExt cx="612000" cy="612000"/>
          </a:xfrm>
          <a:solidFill>
            <a:schemeClr val="bg1"/>
          </a:solidFill>
        </p:grpSpPr>
        <p:sp>
          <p:nvSpPr>
            <p:cNvPr id="16" name="Oval 15"/>
            <p:cNvSpPr/>
            <p:nvPr/>
          </p:nvSpPr>
          <p:spPr bwMode="ltGray">
            <a:xfrm>
              <a:off x="2342233" y="2258092"/>
              <a:ext cx="612000" cy="61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sp>
          <p:nvSpPr>
            <p:cNvPr id="17" name="Freeform 4899"/>
            <p:cNvSpPr>
              <a:spLocks noEditPoints="1"/>
            </p:cNvSpPr>
            <p:nvPr/>
          </p:nvSpPr>
          <p:spPr bwMode="auto">
            <a:xfrm>
              <a:off x="2451818" y="2356153"/>
              <a:ext cx="392831" cy="392831"/>
            </a:xfrm>
            <a:custGeom>
              <a:avLst/>
              <a:gdLst>
                <a:gd name="T0" fmla="*/ 190 w 324"/>
                <a:gd name="T1" fmla="*/ 0 h 324"/>
                <a:gd name="T2" fmla="*/ 134 w 324"/>
                <a:gd name="T3" fmla="*/ 20 h 324"/>
                <a:gd name="T4" fmla="*/ 90 w 324"/>
                <a:gd name="T5" fmla="*/ 74 h 324"/>
                <a:gd name="T6" fmla="*/ 82 w 324"/>
                <a:gd name="T7" fmla="*/ 120 h 324"/>
                <a:gd name="T8" fmla="*/ 84 w 324"/>
                <a:gd name="T9" fmla="*/ 146 h 324"/>
                <a:gd name="T10" fmla="*/ 118 w 324"/>
                <a:gd name="T11" fmla="*/ 206 h 324"/>
                <a:gd name="T12" fmla="*/ 178 w 324"/>
                <a:gd name="T13" fmla="*/ 240 h 324"/>
                <a:gd name="T14" fmla="*/ 202 w 324"/>
                <a:gd name="T15" fmla="*/ 242 h 324"/>
                <a:gd name="T16" fmla="*/ 250 w 324"/>
                <a:gd name="T17" fmla="*/ 232 h 324"/>
                <a:gd name="T18" fmla="*/ 304 w 324"/>
                <a:gd name="T19" fmla="*/ 188 h 324"/>
                <a:gd name="T20" fmla="*/ 324 w 324"/>
                <a:gd name="T21" fmla="*/ 132 h 324"/>
                <a:gd name="T22" fmla="*/ 324 w 324"/>
                <a:gd name="T23" fmla="*/ 108 h 324"/>
                <a:gd name="T24" fmla="*/ 304 w 324"/>
                <a:gd name="T25" fmla="*/ 52 h 324"/>
                <a:gd name="T26" fmla="*/ 250 w 324"/>
                <a:gd name="T27" fmla="*/ 8 h 324"/>
                <a:gd name="T28" fmla="*/ 202 w 324"/>
                <a:gd name="T29" fmla="*/ 0 h 324"/>
                <a:gd name="T30" fmla="*/ 202 w 324"/>
                <a:gd name="T31" fmla="*/ 212 h 324"/>
                <a:gd name="T32" fmla="*/ 152 w 324"/>
                <a:gd name="T33" fmla="*/ 196 h 324"/>
                <a:gd name="T34" fmla="*/ 118 w 324"/>
                <a:gd name="T35" fmla="*/ 156 h 324"/>
                <a:gd name="T36" fmla="*/ 112 w 324"/>
                <a:gd name="T37" fmla="*/ 120 h 324"/>
                <a:gd name="T38" fmla="*/ 128 w 324"/>
                <a:gd name="T39" fmla="*/ 70 h 324"/>
                <a:gd name="T40" fmla="*/ 168 w 324"/>
                <a:gd name="T41" fmla="*/ 36 h 324"/>
                <a:gd name="T42" fmla="*/ 202 w 324"/>
                <a:gd name="T43" fmla="*/ 30 h 324"/>
                <a:gd name="T44" fmla="*/ 254 w 324"/>
                <a:gd name="T45" fmla="*/ 46 h 324"/>
                <a:gd name="T46" fmla="*/ 286 w 324"/>
                <a:gd name="T47" fmla="*/ 86 h 324"/>
                <a:gd name="T48" fmla="*/ 294 w 324"/>
                <a:gd name="T49" fmla="*/ 120 h 324"/>
                <a:gd name="T50" fmla="*/ 278 w 324"/>
                <a:gd name="T51" fmla="*/ 172 h 324"/>
                <a:gd name="T52" fmla="*/ 238 w 324"/>
                <a:gd name="T53" fmla="*/ 204 h 324"/>
                <a:gd name="T54" fmla="*/ 202 w 324"/>
                <a:gd name="T55" fmla="*/ 212 h 324"/>
                <a:gd name="T56" fmla="*/ 138 w 324"/>
                <a:gd name="T57" fmla="*/ 130 h 324"/>
                <a:gd name="T58" fmla="*/ 132 w 324"/>
                <a:gd name="T59" fmla="*/ 120 h 324"/>
                <a:gd name="T60" fmla="*/ 138 w 324"/>
                <a:gd name="T61" fmla="*/ 94 h 324"/>
                <a:gd name="T62" fmla="*/ 164 w 324"/>
                <a:gd name="T63" fmla="*/ 62 h 324"/>
                <a:gd name="T64" fmla="*/ 202 w 324"/>
                <a:gd name="T65" fmla="*/ 50 h 324"/>
                <a:gd name="T66" fmla="*/ 210 w 324"/>
                <a:gd name="T67" fmla="*/ 54 h 324"/>
                <a:gd name="T68" fmla="*/ 212 w 324"/>
                <a:gd name="T69" fmla="*/ 60 h 324"/>
                <a:gd name="T70" fmla="*/ 206 w 324"/>
                <a:gd name="T71" fmla="*/ 70 h 324"/>
                <a:gd name="T72" fmla="*/ 192 w 324"/>
                <a:gd name="T73" fmla="*/ 72 h 324"/>
                <a:gd name="T74" fmla="*/ 168 w 324"/>
                <a:gd name="T75" fmla="*/ 86 h 324"/>
                <a:gd name="T76" fmla="*/ 154 w 324"/>
                <a:gd name="T77" fmla="*/ 110 h 324"/>
                <a:gd name="T78" fmla="*/ 152 w 324"/>
                <a:gd name="T79" fmla="*/ 124 h 324"/>
                <a:gd name="T80" fmla="*/ 142 w 324"/>
                <a:gd name="T81" fmla="*/ 130 h 324"/>
                <a:gd name="T82" fmla="*/ 48 w 324"/>
                <a:gd name="T83" fmla="*/ 316 h 324"/>
                <a:gd name="T84" fmla="*/ 28 w 324"/>
                <a:gd name="T85" fmla="*/ 324 h 324"/>
                <a:gd name="T86" fmla="*/ 8 w 324"/>
                <a:gd name="T87" fmla="*/ 316 h 324"/>
                <a:gd name="T88" fmla="*/ 0 w 324"/>
                <a:gd name="T89" fmla="*/ 296 h 324"/>
                <a:gd name="T90" fmla="*/ 86 w 324"/>
                <a:gd name="T91" fmla="*/ 198 h 324"/>
                <a:gd name="T92" fmla="*/ 102 w 324"/>
                <a:gd name="T93" fmla="*/ 220 h 324"/>
                <a:gd name="T94" fmla="*/ 124 w 324"/>
                <a:gd name="T95"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202" y="0"/>
                  </a:moveTo>
                  <a:lnTo>
                    <a:pt x="202" y="0"/>
                  </a:lnTo>
                  <a:lnTo>
                    <a:pt x="190" y="0"/>
                  </a:lnTo>
                  <a:lnTo>
                    <a:pt x="178" y="2"/>
                  </a:lnTo>
                  <a:lnTo>
                    <a:pt x="156" y="8"/>
                  </a:lnTo>
                  <a:lnTo>
                    <a:pt x="134" y="20"/>
                  </a:lnTo>
                  <a:lnTo>
                    <a:pt x="118" y="34"/>
                  </a:lnTo>
                  <a:lnTo>
                    <a:pt x="102" y="52"/>
                  </a:lnTo>
                  <a:lnTo>
                    <a:pt x="90" y="74"/>
                  </a:lnTo>
                  <a:lnTo>
                    <a:pt x="84" y="96"/>
                  </a:lnTo>
                  <a:lnTo>
                    <a:pt x="82" y="108"/>
                  </a:lnTo>
                  <a:lnTo>
                    <a:pt x="82" y="120"/>
                  </a:lnTo>
                  <a:lnTo>
                    <a:pt x="82" y="120"/>
                  </a:lnTo>
                  <a:lnTo>
                    <a:pt x="82" y="132"/>
                  </a:lnTo>
                  <a:lnTo>
                    <a:pt x="84" y="146"/>
                  </a:lnTo>
                  <a:lnTo>
                    <a:pt x="90" y="168"/>
                  </a:lnTo>
                  <a:lnTo>
                    <a:pt x="102" y="188"/>
                  </a:lnTo>
                  <a:lnTo>
                    <a:pt x="118" y="206"/>
                  </a:lnTo>
                  <a:lnTo>
                    <a:pt x="134" y="222"/>
                  </a:lnTo>
                  <a:lnTo>
                    <a:pt x="156" y="232"/>
                  </a:lnTo>
                  <a:lnTo>
                    <a:pt x="178" y="240"/>
                  </a:lnTo>
                  <a:lnTo>
                    <a:pt x="190" y="242"/>
                  </a:lnTo>
                  <a:lnTo>
                    <a:pt x="202" y="242"/>
                  </a:lnTo>
                  <a:lnTo>
                    <a:pt x="202" y="242"/>
                  </a:lnTo>
                  <a:lnTo>
                    <a:pt x="216" y="242"/>
                  </a:lnTo>
                  <a:lnTo>
                    <a:pt x="228" y="240"/>
                  </a:lnTo>
                  <a:lnTo>
                    <a:pt x="250" y="232"/>
                  </a:lnTo>
                  <a:lnTo>
                    <a:pt x="270" y="222"/>
                  </a:lnTo>
                  <a:lnTo>
                    <a:pt x="288" y="206"/>
                  </a:lnTo>
                  <a:lnTo>
                    <a:pt x="304" y="188"/>
                  </a:lnTo>
                  <a:lnTo>
                    <a:pt x="314" y="168"/>
                  </a:lnTo>
                  <a:lnTo>
                    <a:pt x="322" y="146"/>
                  </a:lnTo>
                  <a:lnTo>
                    <a:pt x="324" y="132"/>
                  </a:lnTo>
                  <a:lnTo>
                    <a:pt x="324" y="120"/>
                  </a:lnTo>
                  <a:lnTo>
                    <a:pt x="324" y="120"/>
                  </a:lnTo>
                  <a:lnTo>
                    <a:pt x="324" y="108"/>
                  </a:lnTo>
                  <a:lnTo>
                    <a:pt x="322" y="96"/>
                  </a:lnTo>
                  <a:lnTo>
                    <a:pt x="314" y="74"/>
                  </a:lnTo>
                  <a:lnTo>
                    <a:pt x="304" y="52"/>
                  </a:lnTo>
                  <a:lnTo>
                    <a:pt x="288" y="34"/>
                  </a:lnTo>
                  <a:lnTo>
                    <a:pt x="270" y="20"/>
                  </a:lnTo>
                  <a:lnTo>
                    <a:pt x="250" y="8"/>
                  </a:lnTo>
                  <a:lnTo>
                    <a:pt x="228" y="2"/>
                  </a:lnTo>
                  <a:lnTo>
                    <a:pt x="216" y="0"/>
                  </a:lnTo>
                  <a:lnTo>
                    <a:pt x="202" y="0"/>
                  </a:lnTo>
                  <a:lnTo>
                    <a:pt x="202" y="0"/>
                  </a:lnTo>
                  <a:close/>
                  <a:moveTo>
                    <a:pt x="202" y="212"/>
                  </a:moveTo>
                  <a:lnTo>
                    <a:pt x="202" y="212"/>
                  </a:lnTo>
                  <a:lnTo>
                    <a:pt x="184" y="210"/>
                  </a:lnTo>
                  <a:lnTo>
                    <a:pt x="168" y="204"/>
                  </a:lnTo>
                  <a:lnTo>
                    <a:pt x="152" y="196"/>
                  </a:lnTo>
                  <a:lnTo>
                    <a:pt x="138" y="184"/>
                  </a:lnTo>
                  <a:lnTo>
                    <a:pt x="128" y="172"/>
                  </a:lnTo>
                  <a:lnTo>
                    <a:pt x="118" y="156"/>
                  </a:lnTo>
                  <a:lnTo>
                    <a:pt x="114" y="138"/>
                  </a:lnTo>
                  <a:lnTo>
                    <a:pt x="112" y="120"/>
                  </a:lnTo>
                  <a:lnTo>
                    <a:pt x="112" y="120"/>
                  </a:lnTo>
                  <a:lnTo>
                    <a:pt x="114" y="102"/>
                  </a:lnTo>
                  <a:lnTo>
                    <a:pt x="118" y="86"/>
                  </a:lnTo>
                  <a:lnTo>
                    <a:pt x="128" y="70"/>
                  </a:lnTo>
                  <a:lnTo>
                    <a:pt x="138" y="56"/>
                  </a:lnTo>
                  <a:lnTo>
                    <a:pt x="152" y="46"/>
                  </a:lnTo>
                  <a:lnTo>
                    <a:pt x="168" y="36"/>
                  </a:lnTo>
                  <a:lnTo>
                    <a:pt x="184" y="32"/>
                  </a:lnTo>
                  <a:lnTo>
                    <a:pt x="202" y="30"/>
                  </a:lnTo>
                  <a:lnTo>
                    <a:pt x="202" y="30"/>
                  </a:lnTo>
                  <a:lnTo>
                    <a:pt x="222" y="32"/>
                  </a:lnTo>
                  <a:lnTo>
                    <a:pt x="238" y="36"/>
                  </a:lnTo>
                  <a:lnTo>
                    <a:pt x="254" y="46"/>
                  </a:lnTo>
                  <a:lnTo>
                    <a:pt x="268" y="56"/>
                  </a:lnTo>
                  <a:lnTo>
                    <a:pt x="278" y="70"/>
                  </a:lnTo>
                  <a:lnTo>
                    <a:pt x="286" y="86"/>
                  </a:lnTo>
                  <a:lnTo>
                    <a:pt x="292" y="102"/>
                  </a:lnTo>
                  <a:lnTo>
                    <a:pt x="294" y="120"/>
                  </a:lnTo>
                  <a:lnTo>
                    <a:pt x="294" y="120"/>
                  </a:lnTo>
                  <a:lnTo>
                    <a:pt x="292" y="138"/>
                  </a:lnTo>
                  <a:lnTo>
                    <a:pt x="286" y="156"/>
                  </a:lnTo>
                  <a:lnTo>
                    <a:pt x="278" y="172"/>
                  </a:lnTo>
                  <a:lnTo>
                    <a:pt x="268" y="184"/>
                  </a:lnTo>
                  <a:lnTo>
                    <a:pt x="254" y="196"/>
                  </a:lnTo>
                  <a:lnTo>
                    <a:pt x="238" y="204"/>
                  </a:lnTo>
                  <a:lnTo>
                    <a:pt x="222" y="210"/>
                  </a:lnTo>
                  <a:lnTo>
                    <a:pt x="202" y="212"/>
                  </a:lnTo>
                  <a:lnTo>
                    <a:pt x="202" y="212"/>
                  </a:lnTo>
                  <a:close/>
                  <a:moveTo>
                    <a:pt x="142" y="130"/>
                  </a:moveTo>
                  <a:lnTo>
                    <a:pt x="142" y="130"/>
                  </a:lnTo>
                  <a:lnTo>
                    <a:pt x="138" y="130"/>
                  </a:lnTo>
                  <a:lnTo>
                    <a:pt x="136" y="128"/>
                  </a:lnTo>
                  <a:lnTo>
                    <a:pt x="134" y="124"/>
                  </a:lnTo>
                  <a:lnTo>
                    <a:pt x="132" y="120"/>
                  </a:lnTo>
                  <a:lnTo>
                    <a:pt x="132" y="120"/>
                  </a:lnTo>
                  <a:lnTo>
                    <a:pt x="134" y="106"/>
                  </a:lnTo>
                  <a:lnTo>
                    <a:pt x="138" y="94"/>
                  </a:lnTo>
                  <a:lnTo>
                    <a:pt x="144" y="82"/>
                  </a:lnTo>
                  <a:lnTo>
                    <a:pt x="154" y="72"/>
                  </a:lnTo>
                  <a:lnTo>
                    <a:pt x="164" y="62"/>
                  </a:lnTo>
                  <a:lnTo>
                    <a:pt x="176" y="56"/>
                  </a:lnTo>
                  <a:lnTo>
                    <a:pt x="188" y="52"/>
                  </a:lnTo>
                  <a:lnTo>
                    <a:pt x="202" y="50"/>
                  </a:lnTo>
                  <a:lnTo>
                    <a:pt x="202" y="50"/>
                  </a:lnTo>
                  <a:lnTo>
                    <a:pt x="206" y="52"/>
                  </a:lnTo>
                  <a:lnTo>
                    <a:pt x="210" y="54"/>
                  </a:lnTo>
                  <a:lnTo>
                    <a:pt x="212" y="56"/>
                  </a:lnTo>
                  <a:lnTo>
                    <a:pt x="212" y="60"/>
                  </a:lnTo>
                  <a:lnTo>
                    <a:pt x="212" y="60"/>
                  </a:lnTo>
                  <a:lnTo>
                    <a:pt x="212" y="64"/>
                  </a:lnTo>
                  <a:lnTo>
                    <a:pt x="210" y="68"/>
                  </a:lnTo>
                  <a:lnTo>
                    <a:pt x="206" y="70"/>
                  </a:lnTo>
                  <a:lnTo>
                    <a:pt x="202" y="70"/>
                  </a:lnTo>
                  <a:lnTo>
                    <a:pt x="202" y="70"/>
                  </a:lnTo>
                  <a:lnTo>
                    <a:pt x="192" y="72"/>
                  </a:lnTo>
                  <a:lnTo>
                    <a:pt x="184" y="74"/>
                  </a:lnTo>
                  <a:lnTo>
                    <a:pt x="174" y="80"/>
                  </a:lnTo>
                  <a:lnTo>
                    <a:pt x="168" y="86"/>
                  </a:lnTo>
                  <a:lnTo>
                    <a:pt x="162" y="92"/>
                  </a:lnTo>
                  <a:lnTo>
                    <a:pt x="156" y="102"/>
                  </a:lnTo>
                  <a:lnTo>
                    <a:pt x="154" y="110"/>
                  </a:lnTo>
                  <a:lnTo>
                    <a:pt x="152" y="120"/>
                  </a:lnTo>
                  <a:lnTo>
                    <a:pt x="152" y="120"/>
                  </a:lnTo>
                  <a:lnTo>
                    <a:pt x="152" y="124"/>
                  </a:lnTo>
                  <a:lnTo>
                    <a:pt x="150" y="128"/>
                  </a:lnTo>
                  <a:lnTo>
                    <a:pt x="146" y="130"/>
                  </a:lnTo>
                  <a:lnTo>
                    <a:pt x="142" y="130"/>
                  </a:lnTo>
                  <a:lnTo>
                    <a:pt x="142" y="130"/>
                  </a:lnTo>
                  <a:close/>
                  <a:moveTo>
                    <a:pt x="124" y="238"/>
                  </a:moveTo>
                  <a:lnTo>
                    <a:pt x="48" y="316"/>
                  </a:lnTo>
                  <a:lnTo>
                    <a:pt x="48" y="316"/>
                  </a:lnTo>
                  <a:lnTo>
                    <a:pt x="38" y="322"/>
                  </a:lnTo>
                  <a:lnTo>
                    <a:pt x="28" y="324"/>
                  </a:lnTo>
                  <a:lnTo>
                    <a:pt x="28" y="324"/>
                  </a:lnTo>
                  <a:lnTo>
                    <a:pt x="18" y="322"/>
                  </a:lnTo>
                  <a:lnTo>
                    <a:pt x="8" y="316"/>
                  </a:lnTo>
                  <a:lnTo>
                    <a:pt x="8" y="316"/>
                  </a:lnTo>
                  <a:lnTo>
                    <a:pt x="2" y="306"/>
                  </a:lnTo>
                  <a:lnTo>
                    <a:pt x="0" y="296"/>
                  </a:lnTo>
                  <a:lnTo>
                    <a:pt x="2" y="286"/>
                  </a:lnTo>
                  <a:lnTo>
                    <a:pt x="8" y="276"/>
                  </a:lnTo>
                  <a:lnTo>
                    <a:pt x="86" y="198"/>
                  </a:lnTo>
                  <a:lnTo>
                    <a:pt x="86" y="198"/>
                  </a:lnTo>
                  <a:lnTo>
                    <a:pt x="94" y="210"/>
                  </a:lnTo>
                  <a:lnTo>
                    <a:pt x="102" y="220"/>
                  </a:lnTo>
                  <a:lnTo>
                    <a:pt x="114" y="230"/>
                  </a:lnTo>
                  <a:lnTo>
                    <a:pt x="124" y="238"/>
                  </a:lnTo>
                  <a:lnTo>
                    <a:pt x="124" y="23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27732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First phase</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32</a:t>
            </a:fld>
            <a:endParaRPr lang="it-IT" altLang="it-IT"/>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172" y="1255486"/>
            <a:ext cx="6459955" cy="3264808"/>
          </a:xfrm>
          <a:prstGeom prst="rect">
            <a:avLst/>
          </a:prstGeom>
          <a:ln>
            <a:solidFill>
              <a:schemeClr val="accent6"/>
            </a:solidFill>
          </a:ln>
        </p:spPr>
      </p:pic>
      <p:grpSp>
        <p:nvGrpSpPr>
          <p:cNvPr id="28" name="Group 27"/>
          <p:cNvGrpSpPr/>
          <p:nvPr/>
        </p:nvGrpSpPr>
        <p:grpSpPr>
          <a:xfrm>
            <a:off x="6993728" y="763942"/>
            <a:ext cx="1188000" cy="1188000"/>
            <a:chOff x="7842977" y="3528152"/>
            <a:chExt cx="1188000" cy="1188000"/>
          </a:xfrm>
        </p:grpSpPr>
        <p:sp>
          <p:nvSpPr>
            <p:cNvPr id="29" name="Flowchart: Connector 28"/>
            <p:cNvSpPr/>
            <p:nvPr/>
          </p:nvSpPr>
          <p:spPr>
            <a:xfrm>
              <a:off x="7842977" y="3528152"/>
              <a:ext cx="1188000" cy="1188000"/>
            </a:xfrm>
            <a:prstGeom prst="flowChartConnector">
              <a:avLst/>
            </a:prstGeom>
            <a:solidFill>
              <a:schemeClr val="bg1"/>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81201" y="3748243"/>
              <a:ext cx="711553" cy="71155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Pentagon 2"/>
          <p:cNvSpPr/>
          <p:nvPr/>
        </p:nvSpPr>
        <p:spPr>
          <a:xfrm>
            <a:off x="1223172" y="4824345"/>
            <a:ext cx="2232000" cy="381000"/>
          </a:xfrm>
          <a:prstGeom prst="homePlat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STEP 1 - INDICATORS</a:t>
            </a:r>
          </a:p>
        </p:txBody>
      </p:sp>
      <p:sp>
        <p:nvSpPr>
          <p:cNvPr id="4" name="Chevron 3"/>
          <p:cNvSpPr/>
          <p:nvPr/>
        </p:nvSpPr>
        <p:spPr>
          <a:xfrm>
            <a:off x="3356715" y="4824345"/>
            <a:ext cx="2232000" cy="381000"/>
          </a:xfrm>
          <a:prstGeom prst="chevron">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STEP 2 - LEVELS</a:t>
            </a:r>
          </a:p>
        </p:txBody>
      </p:sp>
      <p:sp>
        <p:nvSpPr>
          <p:cNvPr id="23" name="Chevron 22"/>
          <p:cNvSpPr/>
          <p:nvPr/>
        </p:nvSpPr>
        <p:spPr>
          <a:xfrm>
            <a:off x="5490257" y="4824345"/>
            <a:ext cx="22320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STEP 3 - CONSOLIDATION</a:t>
            </a:r>
          </a:p>
        </p:txBody>
      </p:sp>
      <p:sp>
        <p:nvSpPr>
          <p:cNvPr id="13" name="Segnaposto data 3"/>
          <p:cNvSpPr>
            <a:spLocks noGrp="1"/>
          </p:cNvSpPr>
          <p:nvPr>
            <p:ph type="dt" sz="half" idx="10"/>
          </p:nvPr>
        </p:nvSpPr>
        <p:spPr>
          <a:xfrm>
            <a:off x="628650" y="6492875"/>
            <a:ext cx="2057400" cy="365125"/>
          </a:xfrm>
        </p:spPr>
        <p:txBody>
          <a:bodyPr numCol="1"/>
          <a:lstStyle/>
          <a:p>
            <a:r>
              <a:rPr lang="en-GB" altLang="en-GB" dirty="0"/>
              <a:t>2019-06-18</a:t>
            </a:r>
          </a:p>
        </p:txBody>
      </p:sp>
      <p:sp>
        <p:nvSpPr>
          <p:cNvPr id="7" name="Rectangle 6"/>
          <p:cNvSpPr/>
          <p:nvPr/>
        </p:nvSpPr>
        <p:spPr>
          <a:xfrm>
            <a:off x="1169171" y="5676664"/>
            <a:ext cx="6513955" cy="523220"/>
          </a:xfrm>
          <a:prstGeom prst="rect">
            <a:avLst/>
          </a:prstGeom>
        </p:spPr>
        <p:txBody>
          <a:bodyPr wrap="square">
            <a:spAutoFit/>
          </a:bodyPr>
          <a:lstStyle/>
          <a:p>
            <a:pPr marL="0" lvl="1" indent="0" algn="just">
              <a:spcBef>
                <a:spcPts val="1000"/>
              </a:spcBef>
              <a:buNone/>
            </a:pPr>
            <a:r>
              <a:rPr lang="en-GB" sz="1400" dirty="0"/>
              <a:t>* The indicators and levels later presented are derived from the contributions on the </a:t>
            </a:r>
            <a:r>
              <a:rPr lang="en-GB" sz="1400" dirty="0">
                <a:hlinkClick r:id="rId5"/>
              </a:rPr>
              <a:t>GSheet</a:t>
            </a:r>
            <a:endParaRPr lang="en-GB" sz="1400" dirty="0"/>
          </a:p>
        </p:txBody>
      </p:sp>
    </p:spTree>
    <p:extLst>
      <p:ext uri="{BB962C8B-B14F-4D97-AF65-F5344CB8AC3E}">
        <p14:creationId xmlns:p14="http://schemas.microsoft.com/office/powerpoint/2010/main" val="2824644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Statistics</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33</a:t>
            </a:fld>
            <a:endParaRPr lang="it-IT" altLang="it-IT"/>
          </a:p>
        </p:txBody>
      </p:sp>
      <p:sp>
        <p:nvSpPr>
          <p:cNvPr id="8" name="Segnaposto data 3"/>
          <p:cNvSpPr>
            <a:spLocks noGrp="1"/>
          </p:cNvSpPr>
          <p:nvPr>
            <p:ph type="dt" sz="half" idx="10"/>
          </p:nvPr>
        </p:nvSpPr>
        <p:spPr>
          <a:xfrm>
            <a:off x="628650" y="6492875"/>
            <a:ext cx="2057400" cy="365125"/>
          </a:xfrm>
        </p:spPr>
        <p:txBody>
          <a:bodyPr numCol="1"/>
          <a:lstStyle/>
          <a:p>
            <a:r>
              <a:rPr lang="en-GB" altLang="en-GB" dirty="0"/>
              <a:t>2019-06-18</a:t>
            </a:r>
          </a:p>
        </p:txBody>
      </p:sp>
      <p:sp>
        <p:nvSpPr>
          <p:cNvPr id="13" name="Content Placeholder 2"/>
          <p:cNvSpPr txBox="1">
            <a:spLocks/>
          </p:cNvSpPr>
          <p:nvPr/>
        </p:nvSpPr>
        <p:spPr>
          <a:xfrm>
            <a:off x="1530088" y="4528042"/>
            <a:ext cx="5408040" cy="172057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spcAft>
                <a:spcPts val="600"/>
              </a:spcAft>
            </a:pPr>
            <a:r>
              <a:rPr lang="en-GB" altLang="en-GB" sz="2000" dirty="0"/>
              <a:t>More concrete contribution for F &amp; A</a:t>
            </a:r>
          </a:p>
          <a:p>
            <a:pPr>
              <a:lnSpc>
                <a:spcPct val="70000"/>
              </a:lnSpc>
              <a:spcAft>
                <a:spcPts val="600"/>
              </a:spcAft>
            </a:pPr>
            <a:r>
              <a:rPr lang="en-GB" altLang="en-GB" sz="2000" dirty="0"/>
              <a:t>Most contribution are about metadata</a:t>
            </a:r>
          </a:p>
          <a:p>
            <a:pPr>
              <a:lnSpc>
                <a:spcPct val="70000"/>
              </a:lnSpc>
              <a:spcAft>
                <a:spcPts val="600"/>
              </a:spcAft>
            </a:pPr>
            <a:r>
              <a:rPr lang="en-GB" altLang="en-GB" sz="2000" dirty="0"/>
              <a:t>Complex versus simple principles [e.g. 11 indicators for F1 compared to 1 indicator for I3]</a:t>
            </a:r>
          </a:p>
        </p:txBody>
      </p:sp>
      <p:graphicFrame>
        <p:nvGraphicFramePr>
          <p:cNvPr id="17" name="Chart 16"/>
          <p:cNvGraphicFramePr/>
          <p:nvPr/>
        </p:nvGraphicFramePr>
        <p:xfrm>
          <a:off x="1524000" y="1397000"/>
          <a:ext cx="5414128" cy="2845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9968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Indicators &amp; levels</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34</a:t>
            </a:fld>
            <a:endParaRPr lang="it-IT" altLang="it-IT"/>
          </a:p>
        </p:txBody>
      </p:sp>
      <p:sp>
        <p:nvSpPr>
          <p:cNvPr id="9" name="Flowchart: Alternate Process 8"/>
          <p:cNvSpPr/>
          <p:nvPr/>
        </p:nvSpPr>
        <p:spPr>
          <a:xfrm>
            <a:off x="1093076" y="1136606"/>
            <a:ext cx="6948593" cy="814494"/>
          </a:xfrm>
          <a:prstGeom prst="flowChartAlternateProcess">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2"/>
                </a:solidFill>
              </a:rPr>
              <a:t>F1. (meta)data are assigned a globally unique </a:t>
            </a:r>
          </a:p>
          <a:p>
            <a:r>
              <a:rPr lang="en-GB" sz="2400" dirty="0">
                <a:solidFill>
                  <a:schemeClr val="tx2"/>
                </a:solidFill>
              </a:rPr>
              <a:t>and eternally persistent identifier</a:t>
            </a:r>
          </a:p>
        </p:txBody>
      </p:sp>
      <p:sp>
        <p:nvSpPr>
          <p:cNvPr id="3" name="TextBox 2"/>
          <p:cNvSpPr txBox="1"/>
          <p:nvPr/>
        </p:nvSpPr>
        <p:spPr>
          <a:xfrm>
            <a:off x="1093076" y="2438060"/>
            <a:ext cx="3163964" cy="1015663"/>
          </a:xfrm>
          <a:prstGeom prst="rect">
            <a:avLst/>
          </a:prstGeom>
          <a:noFill/>
        </p:spPr>
        <p:txBody>
          <a:bodyPr wrap="square" rtlCol="0">
            <a:spAutoFit/>
          </a:bodyPr>
          <a:lstStyle/>
          <a:p>
            <a:r>
              <a:rPr lang="en-GB" sz="2400" dirty="0">
                <a:solidFill>
                  <a:schemeClr val="accent6">
                    <a:lumMod val="75000"/>
                  </a:schemeClr>
                </a:solidFill>
              </a:rPr>
              <a:t>Globally unique</a:t>
            </a:r>
          </a:p>
          <a:p>
            <a:pPr marL="285750" indent="-285750">
              <a:buFont typeface="Wingdings" panose="05000000000000000000" pitchFamily="2" charset="2"/>
              <a:buChar char="§"/>
            </a:pPr>
            <a:r>
              <a:rPr lang="en-GB" b="1" dirty="0">
                <a:solidFill>
                  <a:schemeClr val="tx2"/>
                </a:solidFill>
              </a:rPr>
              <a:t>NO</a:t>
            </a:r>
            <a:r>
              <a:rPr lang="en-GB" dirty="0">
                <a:solidFill>
                  <a:schemeClr val="tx2"/>
                </a:solidFill>
              </a:rPr>
              <a:t> globally unique identifier</a:t>
            </a:r>
          </a:p>
          <a:p>
            <a:pPr marL="285750" indent="-285750">
              <a:buFont typeface="Wingdings" panose="05000000000000000000" pitchFamily="2" charset="2"/>
              <a:buChar char="§"/>
            </a:pPr>
            <a:r>
              <a:rPr lang="en-GB" dirty="0">
                <a:solidFill>
                  <a:schemeClr val="tx2"/>
                </a:solidFill>
              </a:rPr>
              <a:t>Globally unique identifier</a:t>
            </a:r>
            <a:r>
              <a:rPr lang="en-GB" dirty="0">
                <a:solidFill>
                  <a:schemeClr val="accent6">
                    <a:lumMod val="75000"/>
                  </a:schemeClr>
                </a:solidFill>
              </a:rPr>
              <a:t> </a:t>
            </a:r>
          </a:p>
        </p:txBody>
      </p:sp>
      <p:sp>
        <p:nvSpPr>
          <p:cNvPr id="8" name="TextBox 7"/>
          <p:cNvSpPr txBox="1"/>
          <p:nvPr/>
        </p:nvSpPr>
        <p:spPr>
          <a:xfrm>
            <a:off x="1093076" y="3606123"/>
            <a:ext cx="3163964" cy="1015663"/>
          </a:xfrm>
          <a:prstGeom prst="rect">
            <a:avLst/>
          </a:prstGeom>
          <a:noFill/>
        </p:spPr>
        <p:txBody>
          <a:bodyPr wrap="square" rtlCol="0">
            <a:spAutoFit/>
          </a:bodyPr>
          <a:lstStyle/>
          <a:p>
            <a:r>
              <a:rPr lang="en-GB" sz="2400" dirty="0">
                <a:solidFill>
                  <a:schemeClr val="accent6">
                    <a:lumMod val="75000"/>
                  </a:schemeClr>
                </a:solidFill>
              </a:rPr>
              <a:t>Persistent</a:t>
            </a:r>
          </a:p>
          <a:p>
            <a:pPr marL="285750" indent="-285750">
              <a:buFont typeface="Wingdings" panose="05000000000000000000" pitchFamily="2" charset="2"/>
              <a:buChar char="§"/>
            </a:pPr>
            <a:r>
              <a:rPr lang="en-GB" b="1" dirty="0">
                <a:solidFill>
                  <a:schemeClr val="tx2"/>
                </a:solidFill>
              </a:rPr>
              <a:t>NO</a:t>
            </a:r>
            <a:r>
              <a:rPr lang="en-GB" dirty="0">
                <a:solidFill>
                  <a:schemeClr val="tx2"/>
                </a:solidFill>
              </a:rPr>
              <a:t> persistent identifier</a:t>
            </a:r>
          </a:p>
          <a:p>
            <a:pPr marL="285750" indent="-285750">
              <a:buFont typeface="Wingdings" panose="05000000000000000000" pitchFamily="2" charset="2"/>
              <a:buChar char="§"/>
            </a:pPr>
            <a:r>
              <a:rPr lang="en-GB" dirty="0">
                <a:solidFill>
                  <a:schemeClr val="tx2"/>
                </a:solidFill>
              </a:rPr>
              <a:t>Persistent identifier</a:t>
            </a:r>
            <a:endParaRPr lang="en-GB" dirty="0">
              <a:solidFill>
                <a:schemeClr val="accent6">
                  <a:lumMod val="75000"/>
                </a:schemeClr>
              </a:solidFill>
            </a:endParaRPr>
          </a:p>
        </p:txBody>
      </p:sp>
      <p:sp>
        <p:nvSpPr>
          <p:cNvPr id="10" name="TextBox 9"/>
          <p:cNvSpPr txBox="1"/>
          <p:nvPr/>
        </p:nvSpPr>
        <p:spPr>
          <a:xfrm>
            <a:off x="1093076" y="4774186"/>
            <a:ext cx="3163964" cy="1015663"/>
          </a:xfrm>
          <a:prstGeom prst="rect">
            <a:avLst/>
          </a:prstGeom>
          <a:noFill/>
        </p:spPr>
        <p:txBody>
          <a:bodyPr wrap="square" rtlCol="0">
            <a:spAutoFit/>
          </a:bodyPr>
          <a:lstStyle/>
          <a:p>
            <a:r>
              <a:rPr lang="en-GB" sz="2400" dirty="0">
                <a:solidFill>
                  <a:schemeClr val="accent6">
                    <a:lumMod val="75000"/>
                  </a:schemeClr>
                </a:solidFill>
              </a:rPr>
              <a:t>Resolve</a:t>
            </a:r>
          </a:p>
          <a:p>
            <a:pPr marL="285750" indent="-285750">
              <a:buFont typeface="Wingdings" panose="05000000000000000000" pitchFamily="2" charset="2"/>
              <a:buChar char="§"/>
            </a:pPr>
            <a:r>
              <a:rPr lang="en-GB" dirty="0">
                <a:solidFill>
                  <a:schemeClr val="tx2"/>
                </a:solidFill>
              </a:rPr>
              <a:t>Identifier does </a:t>
            </a:r>
            <a:r>
              <a:rPr lang="en-GB" b="1" dirty="0">
                <a:solidFill>
                  <a:schemeClr val="tx2"/>
                </a:solidFill>
              </a:rPr>
              <a:t>NOT</a:t>
            </a:r>
            <a:r>
              <a:rPr lang="en-GB" dirty="0">
                <a:solidFill>
                  <a:schemeClr val="tx2"/>
                </a:solidFill>
              </a:rPr>
              <a:t> resolve</a:t>
            </a:r>
          </a:p>
          <a:p>
            <a:pPr marL="285750" indent="-285750">
              <a:buFont typeface="Wingdings" panose="05000000000000000000" pitchFamily="2" charset="2"/>
              <a:buChar char="§"/>
            </a:pPr>
            <a:r>
              <a:rPr lang="en-GB" dirty="0">
                <a:solidFill>
                  <a:schemeClr val="tx2"/>
                </a:solidFill>
              </a:rPr>
              <a:t>Identifier resolve</a:t>
            </a:r>
            <a:endParaRPr lang="en-GB" dirty="0">
              <a:solidFill>
                <a:schemeClr val="accent6">
                  <a:lumMod val="75000"/>
                </a:schemeClr>
              </a:solidFill>
            </a:endParaRPr>
          </a:p>
        </p:txBody>
      </p:sp>
      <p:sp>
        <p:nvSpPr>
          <p:cNvPr id="11" name="Segnaposto data 3"/>
          <p:cNvSpPr>
            <a:spLocks noGrp="1"/>
          </p:cNvSpPr>
          <p:nvPr>
            <p:ph type="dt" sz="half" idx="10"/>
          </p:nvPr>
        </p:nvSpPr>
        <p:spPr>
          <a:xfrm>
            <a:off x="628650" y="6492875"/>
            <a:ext cx="2057400" cy="365125"/>
          </a:xfrm>
        </p:spPr>
        <p:txBody>
          <a:bodyPr numCol="1"/>
          <a:lstStyle/>
          <a:p>
            <a:r>
              <a:rPr lang="en-GB" altLang="en-GB" dirty="0"/>
              <a:t>2019-06-18</a:t>
            </a:r>
          </a:p>
        </p:txBody>
      </p:sp>
      <p:grpSp>
        <p:nvGrpSpPr>
          <p:cNvPr id="15" name="Group 14"/>
          <p:cNvGrpSpPr/>
          <p:nvPr/>
        </p:nvGrpSpPr>
        <p:grpSpPr>
          <a:xfrm>
            <a:off x="7510637" y="4688116"/>
            <a:ext cx="1313255" cy="1419456"/>
            <a:chOff x="7510637" y="4688116"/>
            <a:chExt cx="1313255" cy="1419456"/>
          </a:xfrm>
        </p:grpSpPr>
        <p:grpSp>
          <p:nvGrpSpPr>
            <p:cNvPr id="7" name="Group 6"/>
            <p:cNvGrpSpPr/>
            <p:nvPr/>
          </p:nvGrpSpPr>
          <p:grpSpPr>
            <a:xfrm>
              <a:off x="7959892" y="5243572"/>
              <a:ext cx="864000" cy="864000"/>
              <a:chOff x="2040314" y="4330449"/>
              <a:chExt cx="864000" cy="864000"/>
            </a:xfrm>
          </p:grpSpPr>
          <p:sp>
            <p:nvSpPr>
              <p:cNvPr id="13" name="Flowchart: Connector 12"/>
              <p:cNvSpPr/>
              <p:nvPr/>
            </p:nvSpPr>
            <p:spPr>
              <a:xfrm>
                <a:off x="2040314" y="4330449"/>
                <a:ext cx="864000" cy="864000"/>
              </a:xfrm>
              <a:prstGeom prst="flowChartConnector">
                <a:avLst/>
              </a:prstGeom>
              <a:solidFill>
                <a:schemeClr val="bg1"/>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132" y="4448267"/>
                <a:ext cx="628364" cy="628364"/>
              </a:xfrm>
              <a:prstGeom prst="rect">
                <a:avLst/>
              </a:prstGeom>
            </p:spPr>
          </p:pic>
        </p:grpSp>
        <p:pic>
          <p:nvPicPr>
            <p:cNvPr id="4" name="Picture 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0637" y="4688116"/>
              <a:ext cx="870515" cy="870515"/>
            </a:xfrm>
            <a:prstGeom prst="rect">
              <a:avLst/>
            </a:prstGeom>
          </p:spPr>
        </p:pic>
      </p:grpSp>
    </p:spTree>
    <p:extLst>
      <p:ext uri="{BB962C8B-B14F-4D97-AF65-F5344CB8AC3E}">
        <p14:creationId xmlns:p14="http://schemas.microsoft.com/office/powerpoint/2010/main" val="408386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Indicators &amp; levels</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35</a:t>
            </a:fld>
            <a:endParaRPr lang="it-IT" altLang="it-IT"/>
          </a:p>
        </p:txBody>
      </p:sp>
      <p:sp>
        <p:nvSpPr>
          <p:cNvPr id="9" name="Flowchart: Alternate Process 8"/>
          <p:cNvSpPr/>
          <p:nvPr/>
        </p:nvSpPr>
        <p:spPr>
          <a:xfrm>
            <a:off x="1093076" y="1136606"/>
            <a:ext cx="6948593" cy="814494"/>
          </a:xfrm>
          <a:prstGeom prst="flowChartAlternateProcess">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2"/>
                </a:solidFill>
              </a:rPr>
              <a:t>F2. data are described with rich metadata </a:t>
            </a:r>
          </a:p>
          <a:p>
            <a:r>
              <a:rPr lang="en-GB" sz="2400" dirty="0">
                <a:solidFill>
                  <a:schemeClr val="tx2"/>
                </a:solidFill>
              </a:rPr>
              <a:t>(defined by R1 below)</a:t>
            </a:r>
          </a:p>
        </p:txBody>
      </p:sp>
      <p:sp>
        <p:nvSpPr>
          <p:cNvPr id="3" name="TextBox 2"/>
          <p:cNvSpPr txBox="1"/>
          <p:nvPr/>
        </p:nvSpPr>
        <p:spPr>
          <a:xfrm>
            <a:off x="1093076" y="2361350"/>
            <a:ext cx="3163964" cy="1015663"/>
          </a:xfrm>
          <a:prstGeom prst="rect">
            <a:avLst/>
          </a:prstGeom>
          <a:noFill/>
        </p:spPr>
        <p:txBody>
          <a:bodyPr wrap="square" rtlCol="0">
            <a:spAutoFit/>
          </a:bodyPr>
          <a:lstStyle/>
          <a:p>
            <a:r>
              <a:rPr lang="en-GB" sz="2400" dirty="0">
                <a:solidFill>
                  <a:schemeClr val="accent6">
                    <a:lumMod val="75000"/>
                  </a:schemeClr>
                </a:solidFill>
              </a:rPr>
              <a:t>Metadata</a:t>
            </a:r>
          </a:p>
          <a:p>
            <a:pPr marL="285750" indent="-285750">
              <a:buFont typeface="Wingdings" panose="05000000000000000000" pitchFamily="2" charset="2"/>
              <a:buChar char="§"/>
            </a:pPr>
            <a:r>
              <a:rPr lang="en-GB" b="1" dirty="0">
                <a:solidFill>
                  <a:schemeClr val="tx2"/>
                </a:solidFill>
              </a:rPr>
              <a:t>NO</a:t>
            </a:r>
            <a:r>
              <a:rPr lang="en-GB" dirty="0">
                <a:solidFill>
                  <a:schemeClr val="tx2"/>
                </a:solidFill>
              </a:rPr>
              <a:t> metadata</a:t>
            </a:r>
          </a:p>
          <a:p>
            <a:pPr marL="285750" indent="-285750">
              <a:buFont typeface="Wingdings" panose="05000000000000000000" pitchFamily="2" charset="2"/>
              <a:buChar char="§"/>
            </a:pPr>
            <a:r>
              <a:rPr lang="en-GB" dirty="0">
                <a:solidFill>
                  <a:schemeClr val="tx2"/>
                </a:solidFill>
              </a:rPr>
              <a:t>Metadata</a:t>
            </a:r>
            <a:endParaRPr lang="en-GB" dirty="0">
              <a:solidFill>
                <a:schemeClr val="accent6">
                  <a:lumMod val="75000"/>
                </a:schemeClr>
              </a:solidFill>
            </a:endParaRPr>
          </a:p>
        </p:txBody>
      </p:sp>
      <p:sp>
        <p:nvSpPr>
          <p:cNvPr id="8" name="TextBox 7"/>
          <p:cNvSpPr txBox="1"/>
          <p:nvPr/>
        </p:nvSpPr>
        <p:spPr>
          <a:xfrm>
            <a:off x="1093076" y="3591676"/>
            <a:ext cx="3163964" cy="1015663"/>
          </a:xfrm>
          <a:prstGeom prst="rect">
            <a:avLst/>
          </a:prstGeom>
          <a:noFill/>
        </p:spPr>
        <p:txBody>
          <a:bodyPr wrap="square" rtlCol="0">
            <a:spAutoFit/>
          </a:bodyPr>
          <a:lstStyle/>
          <a:p>
            <a:r>
              <a:rPr lang="en-GB" sz="2400" dirty="0">
                <a:solidFill>
                  <a:schemeClr val="accent6">
                    <a:lumMod val="75000"/>
                  </a:schemeClr>
                </a:solidFill>
              </a:rPr>
              <a:t>Landing Page</a:t>
            </a:r>
          </a:p>
          <a:p>
            <a:pPr marL="285750" indent="-285750">
              <a:buFont typeface="Wingdings" panose="05000000000000000000" pitchFamily="2" charset="2"/>
              <a:buChar char="§"/>
            </a:pPr>
            <a:r>
              <a:rPr lang="en-GB" b="1" dirty="0">
                <a:solidFill>
                  <a:schemeClr val="tx2"/>
                </a:solidFill>
              </a:rPr>
              <a:t>NO</a:t>
            </a:r>
            <a:r>
              <a:rPr lang="en-GB" dirty="0">
                <a:solidFill>
                  <a:schemeClr val="tx2"/>
                </a:solidFill>
              </a:rPr>
              <a:t> landing page</a:t>
            </a:r>
          </a:p>
          <a:p>
            <a:pPr marL="285750" indent="-285750">
              <a:buFont typeface="Wingdings" panose="05000000000000000000" pitchFamily="2" charset="2"/>
              <a:buChar char="§"/>
            </a:pPr>
            <a:r>
              <a:rPr lang="en-GB" dirty="0">
                <a:solidFill>
                  <a:schemeClr val="tx2"/>
                </a:solidFill>
              </a:rPr>
              <a:t>Landing page</a:t>
            </a:r>
            <a:endParaRPr lang="en-GB" dirty="0">
              <a:solidFill>
                <a:schemeClr val="accent6">
                  <a:lumMod val="75000"/>
                </a:schemeClr>
              </a:solidFill>
            </a:endParaRPr>
          </a:p>
        </p:txBody>
      </p:sp>
      <p:sp>
        <p:nvSpPr>
          <p:cNvPr id="10" name="TextBox 9"/>
          <p:cNvSpPr txBox="1"/>
          <p:nvPr/>
        </p:nvSpPr>
        <p:spPr>
          <a:xfrm>
            <a:off x="1093075" y="4774186"/>
            <a:ext cx="6948593" cy="1384995"/>
          </a:xfrm>
          <a:prstGeom prst="rect">
            <a:avLst/>
          </a:prstGeom>
          <a:noFill/>
        </p:spPr>
        <p:txBody>
          <a:bodyPr wrap="square" rtlCol="0">
            <a:spAutoFit/>
          </a:bodyPr>
          <a:lstStyle/>
          <a:p>
            <a:r>
              <a:rPr lang="en-GB" sz="2400" dirty="0">
                <a:solidFill>
                  <a:schemeClr val="accent6">
                    <a:lumMod val="75000"/>
                  </a:schemeClr>
                </a:solidFill>
              </a:rPr>
              <a:t>Providing descriptive information according to a formal metadata standard</a:t>
            </a:r>
          </a:p>
          <a:p>
            <a:pPr marL="285750" indent="-285750">
              <a:buFont typeface="Wingdings" panose="05000000000000000000" pitchFamily="2" charset="2"/>
              <a:buChar char="§"/>
            </a:pPr>
            <a:r>
              <a:rPr lang="en-GB" b="1" dirty="0">
                <a:solidFill>
                  <a:schemeClr val="tx2"/>
                </a:solidFill>
              </a:rPr>
              <a:t>NON</a:t>
            </a:r>
            <a:r>
              <a:rPr lang="en-GB" dirty="0">
                <a:solidFill>
                  <a:schemeClr val="tx2"/>
                </a:solidFill>
              </a:rPr>
              <a:t>-standard metadata</a:t>
            </a:r>
          </a:p>
          <a:p>
            <a:pPr marL="285750" indent="-285750">
              <a:buFont typeface="Wingdings" panose="05000000000000000000" pitchFamily="2" charset="2"/>
              <a:buChar char="§"/>
            </a:pPr>
            <a:r>
              <a:rPr lang="en-GB" dirty="0">
                <a:solidFill>
                  <a:schemeClr val="tx2"/>
                </a:solidFill>
              </a:rPr>
              <a:t>Standard metadata</a:t>
            </a:r>
            <a:endParaRPr lang="en-GB" dirty="0">
              <a:solidFill>
                <a:schemeClr val="accent6">
                  <a:lumMod val="75000"/>
                </a:schemeClr>
              </a:solidFill>
            </a:endParaRPr>
          </a:p>
        </p:txBody>
      </p:sp>
      <p:sp>
        <p:nvSpPr>
          <p:cNvPr id="12" name="Segnaposto data 3"/>
          <p:cNvSpPr>
            <a:spLocks noGrp="1"/>
          </p:cNvSpPr>
          <p:nvPr>
            <p:ph type="dt" sz="half" idx="10"/>
          </p:nvPr>
        </p:nvSpPr>
        <p:spPr>
          <a:xfrm>
            <a:off x="628650" y="6492875"/>
            <a:ext cx="2057400" cy="365125"/>
          </a:xfrm>
        </p:spPr>
        <p:txBody>
          <a:bodyPr numCol="1"/>
          <a:lstStyle/>
          <a:p>
            <a:r>
              <a:rPr lang="en-GB" altLang="en-GB" dirty="0"/>
              <a:t>2019-06-18</a:t>
            </a:r>
          </a:p>
        </p:txBody>
      </p:sp>
      <p:grpSp>
        <p:nvGrpSpPr>
          <p:cNvPr id="13" name="Group 12"/>
          <p:cNvGrpSpPr/>
          <p:nvPr/>
        </p:nvGrpSpPr>
        <p:grpSpPr>
          <a:xfrm>
            <a:off x="7510637" y="4688116"/>
            <a:ext cx="1313255" cy="1419456"/>
            <a:chOff x="7510637" y="4688116"/>
            <a:chExt cx="1313255" cy="1419456"/>
          </a:xfrm>
        </p:grpSpPr>
        <p:grpSp>
          <p:nvGrpSpPr>
            <p:cNvPr id="14" name="Group 13"/>
            <p:cNvGrpSpPr/>
            <p:nvPr/>
          </p:nvGrpSpPr>
          <p:grpSpPr>
            <a:xfrm>
              <a:off x="7959892" y="5243572"/>
              <a:ext cx="864000" cy="864000"/>
              <a:chOff x="2040314" y="4330449"/>
              <a:chExt cx="864000" cy="864000"/>
            </a:xfrm>
          </p:grpSpPr>
          <p:sp>
            <p:nvSpPr>
              <p:cNvPr id="16" name="Flowchart: Connector 15"/>
              <p:cNvSpPr/>
              <p:nvPr/>
            </p:nvSpPr>
            <p:spPr>
              <a:xfrm>
                <a:off x="2040314" y="4330449"/>
                <a:ext cx="864000" cy="864000"/>
              </a:xfrm>
              <a:prstGeom prst="flowChartConnector">
                <a:avLst/>
              </a:prstGeom>
              <a:solidFill>
                <a:schemeClr val="bg1"/>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132" y="4448267"/>
                <a:ext cx="628364" cy="628364"/>
              </a:xfrm>
              <a:prstGeom prst="rect">
                <a:avLst/>
              </a:prstGeom>
            </p:spPr>
          </p:pic>
        </p:grpSp>
        <p:pic>
          <p:nvPicPr>
            <p:cNvPr id="15" name="Picture 14"/>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0637" y="4688116"/>
              <a:ext cx="870515" cy="870515"/>
            </a:xfrm>
            <a:prstGeom prst="rect">
              <a:avLst/>
            </a:prstGeom>
          </p:spPr>
        </p:pic>
      </p:grpSp>
    </p:spTree>
    <p:extLst>
      <p:ext uri="{BB962C8B-B14F-4D97-AF65-F5344CB8AC3E}">
        <p14:creationId xmlns:p14="http://schemas.microsoft.com/office/powerpoint/2010/main" val="3773065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Indicators &amp; levels</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36</a:t>
            </a:fld>
            <a:endParaRPr lang="it-IT" altLang="it-IT"/>
          </a:p>
        </p:txBody>
      </p:sp>
      <p:sp>
        <p:nvSpPr>
          <p:cNvPr id="9" name="Flowchart: Alternate Process 8"/>
          <p:cNvSpPr/>
          <p:nvPr/>
        </p:nvSpPr>
        <p:spPr>
          <a:xfrm>
            <a:off x="1093076" y="1136606"/>
            <a:ext cx="6948593" cy="814494"/>
          </a:xfrm>
          <a:prstGeom prst="flowChartAlternateProcess">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2"/>
                </a:solidFill>
              </a:rPr>
              <a:t>F4. (meta)data are registered or indexed in a searchable resource</a:t>
            </a:r>
          </a:p>
        </p:txBody>
      </p:sp>
      <p:sp>
        <p:nvSpPr>
          <p:cNvPr id="3" name="TextBox 2"/>
          <p:cNvSpPr txBox="1"/>
          <p:nvPr/>
        </p:nvSpPr>
        <p:spPr>
          <a:xfrm>
            <a:off x="1093075" y="2361350"/>
            <a:ext cx="6948593" cy="1015663"/>
          </a:xfrm>
          <a:prstGeom prst="rect">
            <a:avLst/>
          </a:prstGeom>
          <a:noFill/>
        </p:spPr>
        <p:txBody>
          <a:bodyPr wrap="square" rtlCol="0">
            <a:spAutoFit/>
          </a:bodyPr>
          <a:lstStyle/>
          <a:p>
            <a:r>
              <a:rPr lang="en-GB" sz="2400" dirty="0">
                <a:solidFill>
                  <a:schemeClr val="accent6">
                    <a:lumMod val="75000"/>
                  </a:schemeClr>
                </a:solidFill>
              </a:rPr>
              <a:t>Harvested by search engine			</a:t>
            </a:r>
            <a:endParaRPr lang="en-GB" dirty="0">
              <a:solidFill>
                <a:schemeClr val="tx2"/>
              </a:solidFill>
            </a:endParaRPr>
          </a:p>
          <a:p>
            <a:pPr marL="285750" indent="-285750">
              <a:buFont typeface="Wingdings" panose="05000000000000000000" pitchFamily="2" charset="2"/>
              <a:buChar char="§"/>
            </a:pPr>
            <a:r>
              <a:rPr lang="en-GB" b="1" dirty="0">
                <a:solidFill>
                  <a:schemeClr val="tx2"/>
                </a:solidFill>
              </a:rPr>
              <a:t>NOT</a:t>
            </a:r>
            <a:r>
              <a:rPr lang="en-GB" dirty="0">
                <a:solidFill>
                  <a:schemeClr val="tx2"/>
                </a:solidFill>
              </a:rPr>
              <a:t> harvested by a search engine</a:t>
            </a:r>
          </a:p>
          <a:p>
            <a:pPr marL="285750" indent="-285750">
              <a:buFont typeface="Wingdings" panose="05000000000000000000" pitchFamily="2" charset="2"/>
              <a:buChar char="§"/>
            </a:pPr>
            <a:r>
              <a:rPr lang="en-GB" dirty="0">
                <a:solidFill>
                  <a:schemeClr val="tx2"/>
                </a:solidFill>
              </a:rPr>
              <a:t>Harvested by a search engine</a:t>
            </a:r>
          </a:p>
        </p:txBody>
      </p:sp>
      <p:sp>
        <p:nvSpPr>
          <p:cNvPr id="8" name="TextBox 7"/>
          <p:cNvSpPr txBox="1"/>
          <p:nvPr/>
        </p:nvSpPr>
        <p:spPr>
          <a:xfrm>
            <a:off x="1093076" y="3502826"/>
            <a:ext cx="6948593" cy="1015663"/>
          </a:xfrm>
          <a:prstGeom prst="rect">
            <a:avLst/>
          </a:prstGeom>
          <a:noFill/>
        </p:spPr>
        <p:txBody>
          <a:bodyPr wrap="square" rtlCol="0">
            <a:spAutoFit/>
          </a:bodyPr>
          <a:lstStyle/>
          <a:p>
            <a:r>
              <a:rPr lang="en-GB" sz="2400" dirty="0">
                <a:solidFill>
                  <a:schemeClr val="accent6">
                    <a:lumMod val="75000"/>
                  </a:schemeClr>
                </a:solidFill>
              </a:rPr>
              <a:t>Providing metadata to specific portals</a:t>
            </a:r>
            <a:endParaRPr lang="en-GB" dirty="0">
              <a:solidFill>
                <a:schemeClr val="tx2"/>
              </a:solidFill>
            </a:endParaRPr>
          </a:p>
          <a:p>
            <a:pPr marL="285750" indent="-285750">
              <a:buFont typeface="Wingdings" panose="05000000000000000000" pitchFamily="2" charset="2"/>
              <a:buChar char="§"/>
            </a:pPr>
            <a:r>
              <a:rPr lang="en-GB" dirty="0">
                <a:solidFill>
                  <a:schemeClr val="tx2"/>
                </a:solidFill>
              </a:rPr>
              <a:t>Metadata </a:t>
            </a:r>
            <a:r>
              <a:rPr lang="en-GB" b="1" dirty="0">
                <a:solidFill>
                  <a:schemeClr val="tx2"/>
                </a:solidFill>
              </a:rPr>
              <a:t>NOT</a:t>
            </a:r>
            <a:r>
              <a:rPr lang="en-GB" dirty="0">
                <a:solidFill>
                  <a:schemeClr val="tx2"/>
                </a:solidFill>
              </a:rPr>
              <a:t> indexed in specific portals</a:t>
            </a:r>
          </a:p>
          <a:p>
            <a:pPr marL="285750" indent="-285750">
              <a:buFont typeface="Wingdings" panose="05000000000000000000" pitchFamily="2" charset="2"/>
              <a:buChar char="§"/>
            </a:pPr>
            <a:r>
              <a:rPr lang="en-GB" dirty="0">
                <a:solidFill>
                  <a:schemeClr val="tx2"/>
                </a:solidFill>
              </a:rPr>
              <a:t>Metadata indexed in specific portals</a:t>
            </a:r>
          </a:p>
        </p:txBody>
      </p:sp>
      <p:sp>
        <p:nvSpPr>
          <p:cNvPr id="10" name="TextBox 9"/>
          <p:cNvSpPr txBox="1"/>
          <p:nvPr/>
        </p:nvSpPr>
        <p:spPr>
          <a:xfrm>
            <a:off x="1093076" y="4644302"/>
            <a:ext cx="6948593" cy="1015663"/>
          </a:xfrm>
          <a:prstGeom prst="rect">
            <a:avLst/>
          </a:prstGeom>
          <a:noFill/>
        </p:spPr>
        <p:txBody>
          <a:bodyPr wrap="square" rtlCol="0">
            <a:spAutoFit/>
          </a:bodyPr>
          <a:lstStyle/>
          <a:p>
            <a:r>
              <a:rPr lang="en-GB" sz="2400" dirty="0">
                <a:solidFill>
                  <a:schemeClr val="accent6">
                    <a:lumMod val="75000"/>
                  </a:schemeClr>
                </a:solidFill>
              </a:rPr>
              <a:t>Institution repositories</a:t>
            </a:r>
            <a:endParaRPr lang="en-GB" dirty="0">
              <a:solidFill>
                <a:schemeClr val="tx2"/>
              </a:solidFill>
            </a:endParaRPr>
          </a:p>
          <a:p>
            <a:pPr marL="285750" indent="-285750">
              <a:buFont typeface="Wingdings" panose="05000000000000000000" pitchFamily="2" charset="2"/>
              <a:buChar char="§"/>
            </a:pPr>
            <a:r>
              <a:rPr lang="en-GB" dirty="0">
                <a:solidFill>
                  <a:schemeClr val="tx2"/>
                </a:solidFill>
              </a:rPr>
              <a:t>(meta)data </a:t>
            </a:r>
            <a:r>
              <a:rPr lang="en-GB" b="1" dirty="0">
                <a:solidFill>
                  <a:schemeClr val="tx2"/>
                </a:solidFill>
              </a:rPr>
              <a:t>NOT</a:t>
            </a:r>
            <a:r>
              <a:rPr lang="en-GB" dirty="0">
                <a:solidFill>
                  <a:schemeClr val="tx2"/>
                </a:solidFill>
              </a:rPr>
              <a:t> present in institution repositories</a:t>
            </a:r>
          </a:p>
          <a:p>
            <a:pPr marL="285750" indent="-285750">
              <a:buFont typeface="Wingdings" panose="05000000000000000000" pitchFamily="2" charset="2"/>
              <a:buChar char="§"/>
            </a:pPr>
            <a:r>
              <a:rPr lang="en-GB" dirty="0">
                <a:solidFill>
                  <a:schemeClr val="tx2"/>
                </a:solidFill>
              </a:rPr>
              <a:t>Presence of the (meta)data in institution repositories</a:t>
            </a:r>
          </a:p>
        </p:txBody>
      </p:sp>
      <p:sp>
        <p:nvSpPr>
          <p:cNvPr id="12" name="Segnaposto data 3"/>
          <p:cNvSpPr>
            <a:spLocks noGrp="1"/>
          </p:cNvSpPr>
          <p:nvPr>
            <p:ph type="dt" sz="half" idx="10"/>
          </p:nvPr>
        </p:nvSpPr>
        <p:spPr>
          <a:xfrm>
            <a:off x="628650" y="6492875"/>
            <a:ext cx="2057400" cy="365125"/>
          </a:xfrm>
        </p:spPr>
        <p:txBody>
          <a:bodyPr numCol="1"/>
          <a:lstStyle/>
          <a:p>
            <a:r>
              <a:rPr lang="en-GB" altLang="en-GB" dirty="0"/>
              <a:t>2019-06-18</a:t>
            </a:r>
          </a:p>
        </p:txBody>
      </p:sp>
      <p:grpSp>
        <p:nvGrpSpPr>
          <p:cNvPr id="13" name="Group 12"/>
          <p:cNvGrpSpPr/>
          <p:nvPr/>
        </p:nvGrpSpPr>
        <p:grpSpPr>
          <a:xfrm>
            <a:off x="7510637" y="4688116"/>
            <a:ext cx="1313255" cy="1419456"/>
            <a:chOff x="7510637" y="4688116"/>
            <a:chExt cx="1313255" cy="1419456"/>
          </a:xfrm>
        </p:grpSpPr>
        <p:grpSp>
          <p:nvGrpSpPr>
            <p:cNvPr id="14" name="Group 13"/>
            <p:cNvGrpSpPr/>
            <p:nvPr/>
          </p:nvGrpSpPr>
          <p:grpSpPr>
            <a:xfrm>
              <a:off x="7959892" y="5243572"/>
              <a:ext cx="864000" cy="864000"/>
              <a:chOff x="2040314" y="4330449"/>
              <a:chExt cx="864000" cy="864000"/>
            </a:xfrm>
          </p:grpSpPr>
          <p:sp>
            <p:nvSpPr>
              <p:cNvPr id="16" name="Flowchart: Connector 15"/>
              <p:cNvSpPr/>
              <p:nvPr/>
            </p:nvSpPr>
            <p:spPr>
              <a:xfrm>
                <a:off x="2040314" y="4330449"/>
                <a:ext cx="864000" cy="864000"/>
              </a:xfrm>
              <a:prstGeom prst="flowChartConnector">
                <a:avLst/>
              </a:prstGeom>
              <a:solidFill>
                <a:schemeClr val="bg1"/>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132" y="4448267"/>
                <a:ext cx="628364" cy="628364"/>
              </a:xfrm>
              <a:prstGeom prst="rect">
                <a:avLst/>
              </a:prstGeom>
            </p:spPr>
          </p:pic>
        </p:grpSp>
        <p:pic>
          <p:nvPicPr>
            <p:cNvPr id="15" name="Picture 14"/>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0637" y="4688116"/>
              <a:ext cx="870515" cy="870515"/>
            </a:xfrm>
            <a:prstGeom prst="rect">
              <a:avLst/>
            </a:prstGeom>
          </p:spPr>
        </p:pic>
      </p:grpSp>
    </p:spTree>
    <p:extLst>
      <p:ext uri="{BB962C8B-B14F-4D97-AF65-F5344CB8AC3E}">
        <p14:creationId xmlns:p14="http://schemas.microsoft.com/office/powerpoint/2010/main" val="817231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Indicators &amp; levels</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37</a:t>
            </a:fld>
            <a:endParaRPr lang="it-IT" altLang="it-IT"/>
          </a:p>
        </p:txBody>
      </p:sp>
      <p:sp>
        <p:nvSpPr>
          <p:cNvPr id="9" name="Flowchart: Alternate Process 8"/>
          <p:cNvSpPr/>
          <p:nvPr/>
        </p:nvSpPr>
        <p:spPr>
          <a:xfrm>
            <a:off x="1093076" y="1136606"/>
            <a:ext cx="6948593" cy="814494"/>
          </a:xfrm>
          <a:prstGeom prst="flowChartAlternateProcess">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2"/>
                </a:solidFill>
              </a:rPr>
              <a:t>A1. (meta)data are retrievable by their identifier using a standardised communications protocol</a:t>
            </a:r>
          </a:p>
        </p:txBody>
      </p:sp>
      <p:sp>
        <p:nvSpPr>
          <p:cNvPr id="3" name="TextBox 2"/>
          <p:cNvSpPr txBox="1"/>
          <p:nvPr/>
        </p:nvSpPr>
        <p:spPr>
          <a:xfrm>
            <a:off x="1093075" y="2361350"/>
            <a:ext cx="6948593" cy="1015663"/>
          </a:xfrm>
          <a:prstGeom prst="rect">
            <a:avLst/>
          </a:prstGeom>
          <a:noFill/>
        </p:spPr>
        <p:txBody>
          <a:bodyPr wrap="square" rtlCol="0">
            <a:spAutoFit/>
          </a:bodyPr>
          <a:lstStyle/>
          <a:p>
            <a:r>
              <a:rPr lang="en-GB" sz="2400" dirty="0">
                <a:solidFill>
                  <a:schemeClr val="accent6">
                    <a:lumMod val="75000"/>
                  </a:schemeClr>
                </a:solidFill>
              </a:rPr>
              <a:t>Access conditions</a:t>
            </a:r>
            <a:endParaRPr lang="en-GB" dirty="0">
              <a:solidFill>
                <a:schemeClr val="tx2"/>
              </a:solidFill>
            </a:endParaRPr>
          </a:p>
          <a:p>
            <a:pPr marL="285750" indent="-285750">
              <a:buFont typeface="Wingdings" panose="05000000000000000000" pitchFamily="2" charset="2"/>
              <a:buChar char="§"/>
            </a:pPr>
            <a:r>
              <a:rPr lang="en-GB" b="1" dirty="0">
                <a:solidFill>
                  <a:schemeClr val="tx2"/>
                </a:solidFill>
              </a:rPr>
              <a:t>NO</a:t>
            </a:r>
            <a:r>
              <a:rPr lang="en-GB" dirty="0">
                <a:solidFill>
                  <a:schemeClr val="tx2"/>
                </a:solidFill>
              </a:rPr>
              <a:t> access conditions</a:t>
            </a:r>
          </a:p>
          <a:p>
            <a:pPr marL="285750" indent="-285750">
              <a:buFont typeface="Wingdings" panose="05000000000000000000" pitchFamily="2" charset="2"/>
              <a:buChar char="§"/>
            </a:pPr>
            <a:r>
              <a:rPr lang="en-GB" dirty="0">
                <a:solidFill>
                  <a:schemeClr val="tx2"/>
                </a:solidFill>
              </a:rPr>
              <a:t>Access conditions</a:t>
            </a:r>
          </a:p>
        </p:txBody>
      </p:sp>
      <p:sp>
        <p:nvSpPr>
          <p:cNvPr id="8" name="TextBox 7"/>
          <p:cNvSpPr txBox="1"/>
          <p:nvPr/>
        </p:nvSpPr>
        <p:spPr>
          <a:xfrm>
            <a:off x="1093076" y="3502826"/>
            <a:ext cx="6948593" cy="1015663"/>
          </a:xfrm>
          <a:prstGeom prst="rect">
            <a:avLst/>
          </a:prstGeom>
          <a:noFill/>
        </p:spPr>
        <p:txBody>
          <a:bodyPr wrap="square" rtlCol="0">
            <a:spAutoFit/>
          </a:bodyPr>
          <a:lstStyle/>
          <a:p>
            <a:r>
              <a:rPr lang="en-GB" sz="2400" dirty="0">
                <a:solidFill>
                  <a:schemeClr val="accent6">
                    <a:lumMod val="75000"/>
                  </a:schemeClr>
                </a:solidFill>
              </a:rPr>
              <a:t>Manual access			</a:t>
            </a:r>
            <a:endParaRPr lang="en-GB" dirty="0">
              <a:solidFill>
                <a:schemeClr val="tx2"/>
              </a:solidFill>
            </a:endParaRPr>
          </a:p>
          <a:p>
            <a:pPr marL="285750" indent="-285750">
              <a:buFont typeface="Wingdings" panose="05000000000000000000" pitchFamily="2" charset="2"/>
              <a:buChar char="§"/>
            </a:pPr>
            <a:r>
              <a:rPr lang="en-GB" dirty="0">
                <a:solidFill>
                  <a:schemeClr val="tx2"/>
                </a:solidFill>
              </a:rPr>
              <a:t>Data retrievable via the researcher</a:t>
            </a:r>
          </a:p>
          <a:p>
            <a:pPr marL="285750" indent="-285750">
              <a:buFont typeface="Wingdings" panose="05000000000000000000" pitchFamily="2" charset="2"/>
              <a:buChar char="§"/>
            </a:pPr>
            <a:r>
              <a:rPr lang="en-GB" dirty="0">
                <a:solidFill>
                  <a:schemeClr val="tx2"/>
                </a:solidFill>
              </a:rPr>
              <a:t>Data retrievable via a repository</a:t>
            </a:r>
          </a:p>
        </p:txBody>
      </p:sp>
      <p:sp>
        <p:nvSpPr>
          <p:cNvPr id="10" name="TextBox 9"/>
          <p:cNvSpPr txBox="1"/>
          <p:nvPr/>
        </p:nvSpPr>
        <p:spPr>
          <a:xfrm>
            <a:off x="1093076" y="4644302"/>
            <a:ext cx="6948593" cy="1015663"/>
          </a:xfrm>
          <a:prstGeom prst="rect">
            <a:avLst/>
          </a:prstGeom>
          <a:noFill/>
        </p:spPr>
        <p:txBody>
          <a:bodyPr wrap="square" rtlCol="0">
            <a:spAutoFit/>
          </a:bodyPr>
          <a:lstStyle/>
          <a:p>
            <a:r>
              <a:rPr lang="en-GB" sz="2400" dirty="0">
                <a:solidFill>
                  <a:schemeClr val="accent6">
                    <a:lumMod val="75000"/>
                  </a:schemeClr>
                </a:solidFill>
              </a:rPr>
              <a:t>Automated access</a:t>
            </a:r>
            <a:endParaRPr lang="en-GB" dirty="0">
              <a:solidFill>
                <a:schemeClr val="tx2"/>
              </a:solidFill>
            </a:endParaRPr>
          </a:p>
          <a:p>
            <a:pPr marL="285750" indent="-285750">
              <a:buFont typeface="Wingdings" panose="05000000000000000000" pitchFamily="2" charset="2"/>
              <a:buChar char="§"/>
            </a:pPr>
            <a:r>
              <a:rPr lang="en-GB" dirty="0">
                <a:solidFill>
                  <a:schemeClr val="tx2"/>
                </a:solidFill>
              </a:rPr>
              <a:t>Data retrievable via human interaction</a:t>
            </a:r>
          </a:p>
          <a:p>
            <a:pPr marL="285750" indent="-285750">
              <a:buFont typeface="Wingdings" panose="05000000000000000000" pitchFamily="2" charset="2"/>
              <a:buChar char="§"/>
            </a:pPr>
            <a:r>
              <a:rPr lang="en-GB" dirty="0">
                <a:solidFill>
                  <a:schemeClr val="tx2"/>
                </a:solidFill>
              </a:rPr>
              <a:t>Data retrievable using a standard client software</a:t>
            </a:r>
          </a:p>
        </p:txBody>
      </p:sp>
      <p:sp>
        <p:nvSpPr>
          <p:cNvPr id="12" name="Segnaposto data 3"/>
          <p:cNvSpPr>
            <a:spLocks noGrp="1"/>
          </p:cNvSpPr>
          <p:nvPr>
            <p:ph type="dt" sz="half" idx="10"/>
          </p:nvPr>
        </p:nvSpPr>
        <p:spPr>
          <a:xfrm>
            <a:off x="628650" y="6492875"/>
            <a:ext cx="2057400" cy="365125"/>
          </a:xfrm>
        </p:spPr>
        <p:txBody>
          <a:bodyPr numCol="1"/>
          <a:lstStyle/>
          <a:p>
            <a:r>
              <a:rPr lang="en-GB" altLang="en-GB" dirty="0"/>
              <a:t>2019-06-18</a:t>
            </a:r>
          </a:p>
        </p:txBody>
      </p:sp>
      <p:grpSp>
        <p:nvGrpSpPr>
          <p:cNvPr id="13" name="Group 12"/>
          <p:cNvGrpSpPr/>
          <p:nvPr/>
        </p:nvGrpSpPr>
        <p:grpSpPr>
          <a:xfrm>
            <a:off x="7510637" y="4688116"/>
            <a:ext cx="1313255" cy="1419456"/>
            <a:chOff x="7510637" y="4688116"/>
            <a:chExt cx="1313255" cy="1419456"/>
          </a:xfrm>
        </p:grpSpPr>
        <p:grpSp>
          <p:nvGrpSpPr>
            <p:cNvPr id="14" name="Group 13"/>
            <p:cNvGrpSpPr/>
            <p:nvPr/>
          </p:nvGrpSpPr>
          <p:grpSpPr>
            <a:xfrm>
              <a:off x="7959892" y="5243572"/>
              <a:ext cx="864000" cy="864000"/>
              <a:chOff x="2040314" y="4330449"/>
              <a:chExt cx="864000" cy="864000"/>
            </a:xfrm>
          </p:grpSpPr>
          <p:sp>
            <p:nvSpPr>
              <p:cNvPr id="16" name="Flowchart: Connector 15"/>
              <p:cNvSpPr/>
              <p:nvPr/>
            </p:nvSpPr>
            <p:spPr>
              <a:xfrm>
                <a:off x="2040314" y="4330449"/>
                <a:ext cx="864000" cy="864000"/>
              </a:xfrm>
              <a:prstGeom prst="flowChartConnector">
                <a:avLst/>
              </a:prstGeom>
              <a:solidFill>
                <a:schemeClr val="bg1"/>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132" y="4448267"/>
                <a:ext cx="628364" cy="628364"/>
              </a:xfrm>
              <a:prstGeom prst="rect">
                <a:avLst/>
              </a:prstGeom>
            </p:spPr>
          </p:pic>
        </p:grpSp>
        <p:pic>
          <p:nvPicPr>
            <p:cNvPr id="15" name="Picture 14"/>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0637" y="4688116"/>
              <a:ext cx="870515" cy="870515"/>
            </a:xfrm>
            <a:prstGeom prst="rect">
              <a:avLst/>
            </a:prstGeom>
          </p:spPr>
        </p:pic>
      </p:grpSp>
    </p:spTree>
    <p:extLst>
      <p:ext uri="{BB962C8B-B14F-4D97-AF65-F5344CB8AC3E}">
        <p14:creationId xmlns:p14="http://schemas.microsoft.com/office/powerpoint/2010/main" val="2609536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Indicators &amp; levels</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38</a:t>
            </a:fld>
            <a:endParaRPr lang="it-IT" altLang="it-IT"/>
          </a:p>
        </p:txBody>
      </p:sp>
      <p:sp>
        <p:nvSpPr>
          <p:cNvPr id="9" name="Flowchart: Alternate Process 8"/>
          <p:cNvSpPr/>
          <p:nvPr/>
        </p:nvSpPr>
        <p:spPr>
          <a:xfrm>
            <a:off x="1093076" y="1136606"/>
            <a:ext cx="6948593" cy="814494"/>
          </a:xfrm>
          <a:prstGeom prst="flowChartAlternateProcess">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2"/>
                </a:solidFill>
              </a:rPr>
              <a:t>I2. (meta)data use vocabularies that follow FAIR principles</a:t>
            </a:r>
          </a:p>
        </p:txBody>
      </p:sp>
      <p:sp>
        <p:nvSpPr>
          <p:cNvPr id="10" name="Segnaposto data 3"/>
          <p:cNvSpPr>
            <a:spLocks noGrp="1"/>
          </p:cNvSpPr>
          <p:nvPr>
            <p:ph type="dt" sz="half" idx="10"/>
          </p:nvPr>
        </p:nvSpPr>
        <p:spPr>
          <a:xfrm>
            <a:off x="628650" y="6492875"/>
            <a:ext cx="2057400" cy="365125"/>
          </a:xfrm>
        </p:spPr>
        <p:txBody>
          <a:bodyPr numCol="1"/>
          <a:lstStyle/>
          <a:p>
            <a:r>
              <a:rPr lang="en-GB" altLang="en-GB" dirty="0"/>
              <a:t>2019-06-18</a:t>
            </a:r>
          </a:p>
        </p:txBody>
      </p:sp>
      <p:sp>
        <p:nvSpPr>
          <p:cNvPr id="12" name="TextBox 11"/>
          <p:cNvSpPr txBox="1"/>
          <p:nvPr/>
        </p:nvSpPr>
        <p:spPr>
          <a:xfrm>
            <a:off x="1093076" y="2361350"/>
            <a:ext cx="4072814" cy="1015663"/>
          </a:xfrm>
          <a:prstGeom prst="rect">
            <a:avLst/>
          </a:prstGeom>
          <a:noFill/>
        </p:spPr>
        <p:txBody>
          <a:bodyPr wrap="square" rtlCol="0">
            <a:spAutoFit/>
          </a:bodyPr>
          <a:lstStyle/>
          <a:p>
            <a:r>
              <a:rPr lang="en-GB" sz="2400" dirty="0">
                <a:solidFill>
                  <a:schemeClr val="accent6">
                    <a:lumMod val="75000"/>
                  </a:schemeClr>
                </a:solidFill>
              </a:rPr>
              <a:t>Standard vocabularies</a:t>
            </a:r>
            <a:endParaRPr lang="en-GB" dirty="0">
              <a:solidFill>
                <a:schemeClr val="tx2"/>
              </a:solidFill>
            </a:endParaRPr>
          </a:p>
          <a:p>
            <a:pPr marL="285750" indent="-285750">
              <a:buFont typeface="Wingdings" panose="05000000000000000000" pitchFamily="2" charset="2"/>
              <a:buChar char="§"/>
            </a:pPr>
            <a:r>
              <a:rPr lang="en-GB" b="1" dirty="0">
                <a:solidFill>
                  <a:schemeClr val="tx2"/>
                </a:solidFill>
              </a:rPr>
              <a:t>NO</a:t>
            </a:r>
            <a:r>
              <a:rPr lang="en-GB" dirty="0">
                <a:solidFill>
                  <a:schemeClr val="tx2"/>
                </a:solidFill>
              </a:rPr>
              <a:t> standard vocabularies</a:t>
            </a:r>
          </a:p>
          <a:p>
            <a:pPr marL="285750" indent="-285750">
              <a:buFont typeface="Wingdings" panose="05000000000000000000" pitchFamily="2" charset="2"/>
              <a:buChar char="§"/>
            </a:pPr>
            <a:r>
              <a:rPr lang="en-GB" dirty="0">
                <a:solidFill>
                  <a:schemeClr val="tx2"/>
                </a:solidFill>
              </a:rPr>
              <a:t>Standard vocabularies</a:t>
            </a:r>
          </a:p>
        </p:txBody>
      </p:sp>
      <p:sp>
        <p:nvSpPr>
          <p:cNvPr id="13" name="TextBox 12"/>
          <p:cNvSpPr txBox="1"/>
          <p:nvPr/>
        </p:nvSpPr>
        <p:spPr>
          <a:xfrm>
            <a:off x="1093077" y="3502826"/>
            <a:ext cx="4072814" cy="1015663"/>
          </a:xfrm>
          <a:prstGeom prst="rect">
            <a:avLst/>
          </a:prstGeom>
          <a:noFill/>
        </p:spPr>
        <p:txBody>
          <a:bodyPr wrap="square" rtlCol="0">
            <a:spAutoFit/>
          </a:bodyPr>
          <a:lstStyle/>
          <a:p>
            <a:r>
              <a:rPr lang="en-GB" sz="2400" dirty="0">
                <a:solidFill>
                  <a:schemeClr val="accent6">
                    <a:lumMod val="75000"/>
                  </a:schemeClr>
                </a:solidFill>
              </a:rPr>
              <a:t>FAIR compliant vocabularies</a:t>
            </a:r>
            <a:endParaRPr lang="en-GB" dirty="0">
              <a:solidFill>
                <a:schemeClr val="tx2"/>
              </a:solidFill>
            </a:endParaRPr>
          </a:p>
          <a:p>
            <a:pPr marL="285750" indent="-285750">
              <a:buFont typeface="Wingdings" panose="05000000000000000000" pitchFamily="2" charset="2"/>
              <a:buChar char="§"/>
            </a:pPr>
            <a:r>
              <a:rPr lang="en-GB" b="1" dirty="0">
                <a:solidFill>
                  <a:schemeClr val="tx2"/>
                </a:solidFill>
              </a:rPr>
              <a:t>NO</a:t>
            </a:r>
            <a:r>
              <a:rPr lang="en-GB" dirty="0">
                <a:solidFill>
                  <a:schemeClr val="tx2"/>
                </a:solidFill>
              </a:rPr>
              <a:t> FAIR compliant vocabularies</a:t>
            </a:r>
          </a:p>
          <a:p>
            <a:pPr marL="285750" indent="-285750">
              <a:buFont typeface="Wingdings" panose="05000000000000000000" pitchFamily="2" charset="2"/>
              <a:buChar char="§"/>
            </a:pPr>
            <a:r>
              <a:rPr lang="en-GB" dirty="0">
                <a:solidFill>
                  <a:schemeClr val="tx2"/>
                </a:solidFill>
              </a:rPr>
              <a:t>FAIR compliant vocabularies</a:t>
            </a:r>
          </a:p>
        </p:txBody>
      </p:sp>
      <p:grpSp>
        <p:nvGrpSpPr>
          <p:cNvPr id="14" name="Group 13"/>
          <p:cNvGrpSpPr/>
          <p:nvPr/>
        </p:nvGrpSpPr>
        <p:grpSpPr>
          <a:xfrm>
            <a:off x="7510637" y="4688116"/>
            <a:ext cx="1313255" cy="1419456"/>
            <a:chOff x="7510637" y="4688116"/>
            <a:chExt cx="1313255" cy="1419456"/>
          </a:xfrm>
        </p:grpSpPr>
        <p:grpSp>
          <p:nvGrpSpPr>
            <p:cNvPr id="16" name="Group 15"/>
            <p:cNvGrpSpPr/>
            <p:nvPr/>
          </p:nvGrpSpPr>
          <p:grpSpPr>
            <a:xfrm>
              <a:off x="7959892" y="5243572"/>
              <a:ext cx="864000" cy="864000"/>
              <a:chOff x="2040314" y="4330449"/>
              <a:chExt cx="864000" cy="864000"/>
            </a:xfrm>
          </p:grpSpPr>
          <p:sp>
            <p:nvSpPr>
              <p:cNvPr id="18" name="Flowchart: Connector 17"/>
              <p:cNvSpPr/>
              <p:nvPr/>
            </p:nvSpPr>
            <p:spPr>
              <a:xfrm>
                <a:off x="2040314" y="4330449"/>
                <a:ext cx="864000" cy="864000"/>
              </a:xfrm>
              <a:prstGeom prst="flowChartConnector">
                <a:avLst/>
              </a:prstGeom>
              <a:solidFill>
                <a:schemeClr val="bg1"/>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132" y="4448267"/>
                <a:ext cx="628364" cy="628364"/>
              </a:xfrm>
              <a:prstGeom prst="rect">
                <a:avLst/>
              </a:prstGeom>
            </p:spPr>
          </p:pic>
        </p:grpSp>
        <p:pic>
          <p:nvPicPr>
            <p:cNvPr id="17" name="Picture 16"/>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0637" y="4688116"/>
              <a:ext cx="870515" cy="870515"/>
            </a:xfrm>
            <a:prstGeom prst="rect">
              <a:avLst/>
            </a:prstGeom>
          </p:spPr>
        </p:pic>
      </p:grpSp>
    </p:spTree>
    <p:extLst>
      <p:ext uri="{BB962C8B-B14F-4D97-AF65-F5344CB8AC3E}">
        <p14:creationId xmlns:p14="http://schemas.microsoft.com/office/powerpoint/2010/main" val="65154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Indicators &amp; levels</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39</a:t>
            </a:fld>
            <a:endParaRPr lang="it-IT" altLang="it-IT"/>
          </a:p>
        </p:txBody>
      </p:sp>
      <p:sp>
        <p:nvSpPr>
          <p:cNvPr id="9" name="Flowchart: Alternate Process 8"/>
          <p:cNvSpPr/>
          <p:nvPr/>
        </p:nvSpPr>
        <p:spPr>
          <a:xfrm>
            <a:off x="1093076" y="1136606"/>
            <a:ext cx="6948593" cy="814494"/>
          </a:xfrm>
          <a:prstGeom prst="flowChartAlternateProcess">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2"/>
                </a:solidFill>
              </a:rPr>
              <a:t>R1. meta(data) are richly described with a plurality of accurate and relevant attributes</a:t>
            </a:r>
          </a:p>
        </p:txBody>
      </p:sp>
      <p:sp>
        <p:nvSpPr>
          <p:cNvPr id="10" name="Segnaposto data 3"/>
          <p:cNvSpPr>
            <a:spLocks noGrp="1"/>
          </p:cNvSpPr>
          <p:nvPr>
            <p:ph type="dt" sz="half" idx="10"/>
          </p:nvPr>
        </p:nvSpPr>
        <p:spPr>
          <a:xfrm>
            <a:off x="628650" y="6492875"/>
            <a:ext cx="2057400" cy="365125"/>
          </a:xfrm>
        </p:spPr>
        <p:txBody>
          <a:bodyPr numCol="1"/>
          <a:lstStyle/>
          <a:p>
            <a:r>
              <a:rPr lang="en-GB" altLang="en-GB" dirty="0"/>
              <a:t>2019-06-18</a:t>
            </a:r>
          </a:p>
        </p:txBody>
      </p:sp>
      <p:sp>
        <p:nvSpPr>
          <p:cNvPr id="12" name="TextBox 11"/>
          <p:cNvSpPr txBox="1"/>
          <p:nvPr/>
        </p:nvSpPr>
        <p:spPr>
          <a:xfrm>
            <a:off x="1093075" y="2361350"/>
            <a:ext cx="6948593" cy="1384995"/>
          </a:xfrm>
          <a:prstGeom prst="rect">
            <a:avLst/>
          </a:prstGeom>
          <a:noFill/>
        </p:spPr>
        <p:txBody>
          <a:bodyPr wrap="square" rtlCol="0">
            <a:spAutoFit/>
          </a:bodyPr>
          <a:lstStyle/>
          <a:p>
            <a:r>
              <a:rPr lang="en-GB" sz="2400" dirty="0">
                <a:solidFill>
                  <a:schemeClr val="accent6">
                    <a:lumMod val="75000"/>
                  </a:schemeClr>
                </a:solidFill>
              </a:rPr>
              <a:t>Use of guidelines for relevant attributes accompanying metadata</a:t>
            </a:r>
            <a:endParaRPr lang="en-GB" dirty="0">
              <a:solidFill>
                <a:schemeClr val="tx2"/>
              </a:solidFill>
            </a:endParaRPr>
          </a:p>
          <a:p>
            <a:pPr marL="285750" indent="-285750">
              <a:buFont typeface="Wingdings" panose="05000000000000000000" pitchFamily="2" charset="2"/>
              <a:buChar char="§"/>
            </a:pPr>
            <a:r>
              <a:rPr lang="en-GB" b="1" dirty="0">
                <a:solidFill>
                  <a:schemeClr val="tx2"/>
                </a:solidFill>
              </a:rPr>
              <a:t>NO</a:t>
            </a:r>
            <a:r>
              <a:rPr lang="en-GB" dirty="0">
                <a:solidFill>
                  <a:schemeClr val="tx2"/>
                </a:solidFill>
              </a:rPr>
              <a:t> guidelines</a:t>
            </a:r>
          </a:p>
          <a:p>
            <a:pPr marL="285750" indent="-285750">
              <a:buFont typeface="Wingdings" panose="05000000000000000000" pitchFamily="2" charset="2"/>
              <a:buChar char="§"/>
            </a:pPr>
            <a:r>
              <a:rPr lang="en-GB" dirty="0">
                <a:solidFill>
                  <a:schemeClr val="tx2"/>
                </a:solidFill>
              </a:rPr>
              <a:t>Guidelines</a:t>
            </a:r>
          </a:p>
        </p:txBody>
      </p:sp>
      <p:grpSp>
        <p:nvGrpSpPr>
          <p:cNvPr id="13" name="Group 12"/>
          <p:cNvGrpSpPr/>
          <p:nvPr/>
        </p:nvGrpSpPr>
        <p:grpSpPr>
          <a:xfrm>
            <a:off x="7510637" y="4688116"/>
            <a:ext cx="1313255" cy="1419456"/>
            <a:chOff x="7510637" y="4688116"/>
            <a:chExt cx="1313255" cy="1419456"/>
          </a:xfrm>
        </p:grpSpPr>
        <p:grpSp>
          <p:nvGrpSpPr>
            <p:cNvPr id="14" name="Group 13"/>
            <p:cNvGrpSpPr/>
            <p:nvPr/>
          </p:nvGrpSpPr>
          <p:grpSpPr>
            <a:xfrm>
              <a:off x="7959892" y="5243572"/>
              <a:ext cx="864000" cy="864000"/>
              <a:chOff x="2040314" y="4330449"/>
              <a:chExt cx="864000" cy="864000"/>
            </a:xfrm>
          </p:grpSpPr>
          <p:sp>
            <p:nvSpPr>
              <p:cNvPr id="16" name="Flowchart: Connector 15"/>
              <p:cNvSpPr/>
              <p:nvPr/>
            </p:nvSpPr>
            <p:spPr>
              <a:xfrm>
                <a:off x="2040314" y="4330449"/>
                <a:ext cx="864000" cy="864000"/>
              </a:xfrm>
              <a:prstGeom prst="flowChartConnector">
                <a:avLst/>
              </a:prstGeom>
              <a:solidFill>
                <a:schemeClr val="bg1"/>
              </a:solidFill>
              <a:ln>
                <a:solidFill>
                  <a:srgbClr val="6AA8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132" y="4448267"/>
                <a:ext cx="628364" cy="628364"/>
              </a:xfrm>
              <a:prstGeom prst="rect">
                <a:avLst/>
              </a:prstGeom>
            </p:spPr>
          </p:pic>
        </p:grpSp>
        <p:pic>
          <p:nvPicPr>
            <p:cNvPr id="15" name="Picture 14"/>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0637" y="4688116"/>
              <a:ext cx="870515" cy="870515"/>
            </a:xfrm>
            <a:prstGeom prst="rect">
              <a:avLst/>
            </a:prstGeom>
          </p:spPr>
        </p:pic>
      </p:grpSp>
    </p:spTree>
    <p:extLst>
      <p:ext uri="{BB962C8B-B14F-4D97-AF65-F5344CB8AC3E}">
        <p14:creationId xmlns:p14="http://schemas.microsoft.com/office/powerpoint/2010/main" val="346398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F47E4BC-ECF4-40DB-BD3E-3EFF8DCD9FE9}"/>
              </a:ext>
            </a:extLst>
          </p:cNvPr>
          <p:cNvSpPr>
            <a:spLocks noGrp="1"/>
          </p:cNvSpPr>
          <p:nvPr>
            <p:ph type="title"/>
          </p:nvPr>
        </p:nvSpPr>
        <p:spPr/>
        <p:txBody>
          <a:bodyPr/>
          <a:lstStyle/>
          <a:p>
            <a:r>
              <a:rPr lang="hu-HU" altLang="en-GB" b="1" dirty="0"/>
              <a:t>The  (</a:t>
            </a:r>
            <a:r>
              <a:rPr lang="hu-HU" altLang="en-GB" b="1" dirty="0" err="1"/>
              <a:t>very</a:t>
            </a:r>
            <a:r>
              <a:rPr lang="hu-HU" altLang="en-GB" b="1" dirty="0"/>
              <a:t>) </a:t>
            </a:r>
            <a:r>
              <a:rPr lang="hu-HU" altLang="en-GB" b="1" dirty="0" err="1"/>
              <a:t>short</a:t>
            </a:r>
            <a:r>
              <a:rPr lang="hu-HU" altLang="en-GB" b="1" dirty="0"/>
              <a:t> </a:t>
            </a:r>
            <a:r>
              <a:rPr lang="hu-HU" altLang="en-GB" b="1" dirty="0" err="1"/>
              <a:t>history</a:t>
            </a:r>
            <a:r>
              <a:rPr lang="hu-HU" altLang="en-GB" b="1" dirty="0"/>
              <a:t> of FAIR</a:t>
            </a:r>
            <a:endParaRPr lang="en-GB" b="1" dirty="0"/>
          </a:p>
        </p:txBody>
      </p:sp>
      <p:sp>
        <p:nvSpPr>
          <p:cNvPr id="3" name="Tartalom helye 2">
            <a:extLst>
              <a:ext uri="{FF2B5EF4-FFF2-40B4-BE49-F238E27FC236}">
                <a16:creationId xmlns:a16="http://schemas.microsoft.com/office/drawing/2014/main" xmlns="" id="{ECEE53E2-6563-4E74-A884-837CDB097D90}"/>
              </a:ext>
            </a:extLst>
          </p:cNvPr>
          <p:cNvSpPr>
            <a:spLocks noGrp="1"/>
          </p:cNvSpPr>
          <p:nvPr>
            <p:ph idx="1"/>
          </p:nvPr>
        </p:nvSpPr>
        <p:spPr/>
        <p:txBody>
          <a:bodyPr>
            <a:normAutofit lnSpcReduction="10000"/>
          </a:bodyPr>
          <a:lstStyle/>
          <a:p>
            <a:r>
              <a:rPr lang="en-US" dirty="0"/>
              <a:t>2012: </a:t>
            </a:r>
          </a:p>
          <a:p>
            <a:pPr lvl="1"/>
            <a:r>
              <a:rPr lang="hu-HU" dirty="0" err="1"/>
              <a:t>Force</a:t>
            </a:r>
            <a:r>
              <a:rPr lang="hu-HU" dirty="0"/>
              <a:t> 11: </a:t>
            </a:r>
            <a:r>
              <a:rPr lang="en-US" dirty="0"/>
              <a:t>The </a:t>
            </a:r>
            <a:r>
              <a:rPr lang="hu-HU" dirty="0"/>
              <a:t>a</a:t>
            </a:r>
            <a:r>
              <a:rPr lang="en-US" dirty="0" err="1"/>
              <a:t>breviation</a:t>
            </a:r>
            <a:r>
              <a:rPr lang="en-US" dirty="0"/>
              <a:t> FAIR</a:t>
            </a:r>
            <a:r>
              <a:rPr lang="hu-HU" dirty="0"/>
              <a:t> </a:t>
            </a:r>
            <a:r>
              <a:rPr lang="hu-HU" dirty="0" err="1"/>
              <a:t>agreed</a:t>
            </a:r>
            <a:endParaRPr lang="en-US" dirty="0"/>
          </a:p>
          <a:p>
            <a:r>
              <a:rPr lang="en-US" dirty="0"/>
              <a:t>2016: The EU HLGR on Open Science</a:t>
            </a:r>
          </a:p>
          <a:p>
            <a:pPr lvl="1"/>
            <a:r>
              <a:rPr lang="en-US" dirty="0"/>
              <a:t>FAIR principals arrive to </a:t>
            </a:r>
            <a:r>
              <a:rPr lang="hu-HU" dirty="0"/>
              <a:t> top </a:t>
            </a:r>
            <a:r>
              <a:rPr lang="en-US" dirty="0"/>
              <a:t>policy level</a:t>
            </a:r>
          </a:p>
          <a:p>
            <a:r>
              <a:rPr lang="en-US" dirty="0"/>
              <a:t>2018: FAIR Maturity Model Criteria WG</a:t>
            </a:r>
          </a:p>
          <a:p>
            <a:pPr lvl="1"/>
            <a:r>
              <a:rPr lang="en-US" dirty="0"/>
              <a:t>Already 11 FAIR evaluation methods exist</a:t>
            </a:r>
          </a:p>
          <a:p>
            <a:pPr lvl="1"/>
            <a:r>
              <a:rPr lang="en-US" dirty="0"/>
              <a:t>Half of RDA WGs work on different aspects of FAIR</a:t>
            </a:r>
          </a:p>
          <a:p>
            <a:pPr lvl="1"/>
            <a:endParaRPr lang="en-US" dirty="0"/>
          </a:p>
          <a:p>
            <a:r>
              <a:rPr lang="hu-HU" dirty="0"/>
              <a:t>OPPORTUNITY: FAIR </a:t>
            </a:r>
            <a:r>
              <a:rPr lang="hu-HU" dirty="0" err="1"/>
              <a:t>came</a:t>
            </a:r>
            <a:r>
              <a:rPr lang="hu-HU" dirty="0"/>
              <a:t> </a:t>
            </a:r>
            <a:r>
              <a:rPr lang="hu-HU" dirty="0" err="1"/>
              <a:t>just</a:t>
            </a:r>
            <a:r>
              <a:rPr lang="hu-HU" dirty="0"/>
              <a:t> in the </a:t>
            </a:r>
            <a:r>
              <a:rPr lang="hu-HU" dirty="0" err="1"/>
              <a:t>right</a:t>
            </a:r>
            <a:r>
              <a:rPr lang="hu-HU" dirty="0"/>
              <a:t> </a:t>
            </a:r>
            <a:r>
              <a:rPr lang="hu-HU" dirty="0" err="1"/>
              <a:t>time</a:t>
            </a:r>
            <a:r>
              <a:rPr lang="hu-HU" dirty="0"/>
              <a:t> </a:t>
            </a:r>
          </a:p>
          <a:p>
            <a:r>
              <a:rPr lang="en-US" dirty="0"/>
              <a:t>RISK: Without common understanding and guidelines FAIR will turn to be a hype instead of long term added value for all</a:t>
            </a:r>
          </a:p>
          <a:p>
            <a:pPr marL="0" indent="0">
              <a:buNone/>
            </a:pPr>
            <a:endParaRPr lang="en-GB" dirty="0"/>
          </a:p>
        </p:txBody>
      </p:sp>
      <p:sp>
        <p:nvSpPr>
          <p:cNvPr id="4" name="Dátum helye 3">
            <a:extLst>
              <a:ext uri="{FF2B5EF4-FFF2-40B4-BE49-F238E27FC236}">
                <a16:creationId xmlns:a16="http://schemas.microsoft.com/office/drawing/2014/main" xmlns="" id="{7AC6978A-81DB-49AD-A4EE-F53487DDF5F9}"/>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0110F5D0-6BF2-47B2-801D-5A8FA28CDA11}"/>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C8050352-3189-4194-AC76-407D37927405}"/>
              </a:ext>
            </a:extLst>
          </p:cNvPr>
          <p:cNvSpPr>
            <a:spLocks noGrp="1"/>
          </p:cNvSpPr>
          <p:nvPr>
            <p:ph type="sldNum" sz="quarter" idx="12"/>
          </p:nvPr>
        </p:nvSpPr>
        <p:spPr/>
        <p:txBody>
          <a:bodyPr/>
          <a:lstStyle/>
          <a:p>
            <a:fld id="{61BA5777-89E2-0C42-9BCE-298721AA9BBD}" type="slidenum">
              <a:rPr lang="it-IT" altLang="it-IT" smtClean="0"/>
              <a:t>4</a:t>
            </a:fld>
            <a:endParaRPr lang="it-IT" altLang="it-IT"/>
          </a:p>
        </p:txBody>
      </p:sp>
      <p:pic>
        <p:nvPicPr>
          <p:cNvPr id="7" name="Kép 6">
            <a:extLst>
              <a:ext uri="{FF2B5EF4-FFF2-40B4-BE49-F238E27FC236}">
                <a16:creationId xmlns:a16="http://schemas.microsoft.com/office/drawing/2014/main" xmlns="" id="{85806BE0-3638-4052-A1BA-ED54BE82F30E}"/>
              </a:ext>
            </a:extLst>
          </p:cNvPr>
          <p:cNvPicPr>
            <a:picLocks noChangeAspect="1"/>
          </p:cNvPicPr>
          <p:nvPr/>
        </p:nvPicPr>
        <p:blipFill>
          <a:blip r:embed="rId2"/>
          <a:stretch>
            <a:fillRect/>
          </a:stretch>
        </p:blipFill>
        <p:spPr>
          <a:xfrm>
            <a:off x="6745232" y="1040523"/>
            <a:ext cx="2039545" cy="2535067"/>
          </a:xfrm>
          <a:prstGeom prst="rect">
            <a:avLst/>
          </a:prstGeom>
        </p:spPr>
      </p:pic>
    </p:spTree>
    <p:extLst>
      <p:ext uri="{BB962C8B-B14F-4D97-AF65-F5344CB8AC3E}">
        <p14:creationId xmlns:p14="http://schemas.microsoft.com/office/powerpoint/2010/main" val="517571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40</a:t>
            </a:fld>
            <a:endParaRPr lang="it-IT" altLang="it-IT"/>
          </a:p>
        </p:txBody>
      </p:sp>
      <p:sp>
        <p:nvSpPr>
          <p:cNvPr id="7"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5788491" cy="1080000"/>
          </a:xfrm>
        </p:spPr>
        <p:txBody>
          <a:bodyPr numCol="1">
            <a:normAutofit/>
          </a:bodyPr>
          <a:lstStyle/>
          <a:p>
            <a:r>
              <a:rPr lang="nl-BE" altLang="nl-BE" b="1" dirty="0"/>
              <a:t>Overview | Indicators &amp; levels</a:t>
            </a:r>
          </a:p>
        </p:txBody>
      </p:sp>
      <p:graphicFrame>
        <p:nvGraphicFramePr>
          <p:cNvPr id="8" name="Table 7"/>
          <p:cNvGraphicFramePr>
            <a:graphicFrameLocks noGrp="1"/>
          </p:cNvGraphicFramePr>
          <p:nvPr/>
        </p:nvGraphicFramePr>
        <p:xfrm>
          <a:off x="1093076" y="1234904"/>
          <a:ext cx="7422274" cy="4978108"/>
        </p:xfrm>
        <a:graphic>
          <a:graphicData uri="http://schemas.openxmlformats.org/drawingml/2006/table">
            <a:tbl>
              <a:tblPr firstRow="1" firstCol="1" bandRow="1">
                <a:tableStyleId>{2D5ABB26-0587-4C30-8999-92F81FD0307C}</a:tableStyleId>
              </a:tblPr>
              <a:tblGrid>
                <a:gridCol w="471773">
                  <a:extLst>
                    <a:ext uri="{9D8B030D-6E8A-4147-A177-3AD203B41FA5}">
                      <a16:colId xmlns:a16="http://schemas.microsoft.com/office/drawing/2014/main" xmlns="" val="1051028428"/>
                    </a:ext>
                  </a:extLst>
                </a:gridCol>
                <a:gridCol w="414780">
                  <a:extLst>
                    <a:ext uri="{9D8B030D-6E8A-4147-A177-3AD203B41FA5}">
                      <a16:colId xmlns:a16="http://schemas.microsoft.com/office/drawing/2014/main" xmlns="" val="3489804255"/>
                    </a:ext>
                  </a:extLst>
                </a:gridCol>
                <a:gridCol w="6535721">
                  <a:extLst>
                    <a:ext uri="{9D8B030D-6E8A-4147-A177-3AD203B41FA5}">
                      <a16:colId xmlns:a16="http://schemas.microsoft.com/office/drawing/2014/main" xmlns="" val="1366693975"/>
                    </a:ext>
                  </a:extLst>
                </a:gridCol>
              </a:tblGrid>
              <a:tr h="303426">
                <a:tc rowSpan="4">
                  <a:txBody>
                    <a:bodyPr/>
                    <a:lstStyle/>
                    <a:p>
                      <a:pPr algn="ctr">
                        <a:spcBef>
                          <a:spcPts val="300"/>
                        </a:spcBef>
                        <a:spcAft>
                          <a:spcPts val="300"/>
                        </a:spcAft>
                      </a:pPr>
                      <a:r>
                        <a:rPr lang="en-GB" sz="1800" b="1" dirty="0">
                          <a:effectLst/>
                          <a:latin typeface="+mj-lt"/>
                          <a:ea typeface="Times New Roman" panose="02020603050405020304" pitchFamily="18" charset="0"/>
                          <a:cs typeface="Times New Roman" panose="02020603050405020304" pitchFamily="18" charset="0"/>
                        </a:rPr>
                        <a:t>F</a:t>
                      </a:r>
                    </a:p>
                  </a:txBody>
                  <a:tcPr marL="68580" marR="68580" marT="0" marB="0" anchor="ctr">
                    <a:solidFill>
                      <a:schemeClr val="accent1">
                        <a:lumMod val="20000"/>
                        <a:lumOff val="80000"/>
                      </a:schemeClr>
                    </a:solidFill>
                  </a:tcPr>
                </a:tc>
                <a:tc>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F1 (Meta)data are assigned globally unique and persistent identifiers</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67736126"/>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a:effectLst/>
                          <a:latin typeface="+mj-lt"/>
                        </a:rPr>
                        <a:t>F2 Data are described with rich metadata</a:t>
                      </a: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15374441"/>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F3 Metadata clearly and explicitly include the identifier of the data they describe</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88013047"/>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F4 (Meta)data are registered or indexed in a searchable resource</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72313196"/>
                  </a:ext>
                </a:extLst>
              </a:tr>
              <a:tr h="303426">
                <a:tc rowSpan="4">
                  <a:txBody>
                    <a:bodyPr/>
                    <a:lstStyle/>
                    <a:p>
                      <a:pPr algn="ctr">
                        <a:spcBef>
                          <a:spcPts val="300"/>
                        </a:spcBef>
                        <a:spcAft>
                          <a:spcPts val="300"/>
                        </a:spcAft>
                      </a:pPr>
                      <a:r>
                        <a:rPr lang="en-GB" sz="1800" b="1" dirty="0">
                          <a:effectLst/>
                          <a:latin typeface="+mj-lt"/>
                          <a:ea typeface="Times New Roman" panose="02020603050405020304" pitchFamily="18" charset="0"/>
                          <a:cs typeface="Times New Roman" panose="02020603050405020304" pitchFamily="18" charset="0"/>
                        </a:rPr>
                        <a:t>A</a:t>
                      </a:r>
                    </a:p>
                  </a:txBody>
                  <a:tcPr marL="68580" marR="68580" marT="0" marB="0" anchor="ctr">
                    <a:solidFill>
                      <a:schemeClr val="accent1">
                        <a:lumMod val="40000"/>
                        <a:lumOff val="60000"/>
                      </a:schemeClr>
                    </a:solidFill>
                  </a:tcPr>
                </a:tc>
                <a:tc>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A1 (Meta)data are retrievable by their identifier using a standardised communication protocol </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88028749"/>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A1.1 The protocol is open, free and universally implementable</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18996830"/>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A1.2 The protocol allows for an authentication and authorisation where necessary</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13645807"/>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A2 Metadata are accessible, even when the data are no longer available</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23901666"/>
                  </a:ext>
                </a:extLst>
              </a:tr>
              <a:tr h="606851">
                <a:tc rowSpan="3">
                  <a:txBody>
                    <a:bodyPr/>
                    <a:lstStyle/>
                    <a:p>
                      <a:pPr algn="ctr">
                        <a:spcBef>
                          <a:spcPts val="300"/>
                        </a:spcBef>
                        <a:spcAft>
                          <a:spcPts val="300"/>
                        </a:spcAft>
                      </a:pPr>
                      <a:r>
                        <a:rPr lang="en-GB" sz="1800" b="1" dirty="0">
                          <a:effectLst/>
                          <a:latin typeface="+mj-lt"/>
                          <a:ea typeface="Times New Roman" panose="02020603050405020304" pitchFamily="18" charset="0"/>
                          <a:cs typeface="Times New Roman" panose="02020603050405020304" pitchFamily="18" charset="0"/>
                        </a:rPr>
                        <a:t>I</a:t>
                      </a:r>
                    </a:p>
                  </a:txBody>
                  <a:tcPr marL="68580" marR="68580" marT="0" marB="0" anchor="ctr">
                    <a:solidFill>
                      <a:schemeClr val="accent1">
                        <a:lumMod val="60000"/>
                        <a:lumOff val="40000"/>
                      </a:schemeClr>
                    </a:solidFill>
                  </a:tcPr>
                </a:tc>
                <a:tc>
                  <a:txBody>
                    <a:bodyPr/>
                    <a:lstStyle/>
                    <a:p>
                      <a:pPr algn="just">
                        <a:spcBef>
                          <a:spcPts val="300"/>
                        </a:spcBef>
                        <a:spcAft>
                          <a:spcPts val="300"/>
                        </a:spcAft>
                      </a:pP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I1 (Meta)data use a formal, accessible, shared and broadly applicable language for knowledge representation</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00922648"/>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I2 (Meta)data use vocabularies that follow the FAIR principles</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99051648"/>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I3 (Meta)data include qualified references to other (meta)data</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82878213"/>
                  </a:ext>
                </a:extLst>
              </a:tr>
              <a:tr h="303426">
                <a:tc rowSpan="4">
                  <a:txBody>
                    <a:bodyPr/>
                    <a:lstStyle/>
                    <a:p>
                      <a:pPr algn="ctr">
                        <a:spcBef>
                          <a:spcPts val="300"/>
                        </a:spcBef>
                        <a:spcAft>
                          <a:spcPts val="300"/>
                        </a:spcAft>
                      </a:pPr>
                      <a:r>
                        <a:rPr lang="en-GB" sz="1800" b="1" dirty="0">
                          <a:effectLst/>
                          <a:latin typeface="+mj-lt"/>
                          <a:ea typeface="Times New Roman" panose="02020603050405020304" pitchFamily="18" charset="0"/>
                          <a:cs typeface="Times New Roman" panose="02020603050405020304" pitchFamily="18" charset="0"/>
                        </a:rPr>
                        <a:t>R</a:t>
                      </a:r>
                    </a:p>
                  </a:txBody>
                  <a:tcPr marL="68580" marR="68580" marT="0" marB="0" anchor="ctr">
                    <a:solidFill>
                      <a:schemeClr val="accent1">
                        <a:lumMod val="75000"/>
                      </a:schemeClr>
                    </a:solidFill>
                  </a:tcPr>
                </a:tc>
                <a:tc>
                  <a:txBody>
                    <a:bodyPr/>
                    <a:lstStyle/>
                    <a:p>
                      <a:pPr algn="just">
                        <a:spcBef>
                          <a:spcPts val="300"/>
                        </a:spcBef>
                        <a:spcAft>
                          <a:spcPts val="300"/>
                        </a:spcAft>
                      </a:pP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R1 (Meta)data are richly described with a plurality of accurate and relevant attributes</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28351221"/>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R1.1 (Meta)data are released with a clear and accessible data usage license</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25907396"/>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R1.2 (Meta)data are associated with detailed provenance</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82405648"/>
                  </a:ext>
                </a:extLst>
              </a:tr>
              <a:tr h="303426">
                <a:tc vMerge="1">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GB" sz="1400" dirty="0">
                          <a:effectLst/>
                          <a:latin typeface="+mj-lt"/>
                        </a:rPr>
                        <a:t>R1.3 (Meta)data meet domain-relevant community standards</a:t>
                      </a:r>
                      <a:endParaRPr lang="en-GB" sz="11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5668420"/>
                  </a:ext>
                </a:extLst>
              </a:tr>
            </a:tbl>
          </a:graphicData>
        </a:graphic>
      </p:graphicFrame>
      <p:sp>
        <p:nvSpPr>
          <p:cNvPr id="9" name="Oval 8"/>
          <p:cNvSpPr/>
          <p:nvPr/>
        </p:nvSpPr>
        <p:spPr>
          <a:xfrm>
            <a:off x="1752358" y="1303448"/>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752358" y="1576226"/>
            <a:ext cx="144000"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752358" y="1856088"/>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752358" y="2175008"/>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752358" y="2549272"/>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752358" y="2918496"/>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752358" y="3212742"/>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752358" y="3532655"/>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752358" y="3863640"/>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752358" y="4428164"/>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752358" y="4740238"/>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752358" y="5045912"/>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1752358" y="5357172"/>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1752358" y="5664591"/>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1752358" y="5956496"/>
            <a:ext cx="144000"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080073" y="422126"/>
            <a:ext cx="144000" cy="14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080073" y="627124"/>
            <a:ext cx="144000" cy="14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224073" y="355626"/>
            <a:ext cx="1237839" cy="276999"/>
          </a:xfrm>
          <a:prstGeom prst="rect">
            <a:avLst/>
          </a:prstGeom>
        </p:spPr>
        <p:txBody>
          <a:bodyPr wrap="none">
            <a:spAutoFit/>
          </a:bodyPr>
          <a:lstStyle/>
          <a:p>
            <a:r>
              <a:rPr lang="en-GB" sz="1200" dirty="0">
                <a:latin typeface="+mj-lt"/>
              </a:rPr>
              <a:t>Under discussion</a:t>
            </a:r>
          </a:p>
        </p:txBody>
      </p:sp>
      <p:sp>
        <p:nvSpPr>
          <p:cNvPr id="27" name="Rectangle 26"/>
          <p:cNvSpPr/>
          <p:nvPr/>
        </p:nvSpPr>
        <p:spPr>
          <a:xfrm>
            <a:off x="7224072" y="566126"/>
            <a:ext cx="1413079" cy="276999"/>
          </a:xfrm>
          <a:prstGeom prst="rect">
            <a:avLst/>
          </a:prstGeom>
        </p:spPr>
        <p:txBody>
          <a:bodyPr wrap="none">
            <a:spAutoFit/>
          </a:bodyPr>
          <a:lstStyle/>
          <a:p>
            <a:r>
              <a:rPr lang="en-GB" sz="1200" dirty="0">
                <a:latin typeface="+mj-lt"/>
              </a:rPr>
              <a:t>Provisionally agreed</a:t>
            </a:r>
          </a:p>
        </p:txBody>
      </p:sp>
      <p:sp>
        <p:nvSpPr>
          <p:cNvPr id="28" name="Segnaposto data 3">
            <a:extLst>
              <a:ext uri="{FF2B5EF4-FFF2-40B4-BE49-F238E27FC236}">
                <a16:creationId xmlns:a16="http://schemas.microsoft.com/office/drawing/2014/main" xmlns="" id="{0D50432B-6CD7-4B5D-B698-A48BE59B7CF2}"/>
              </a:ext>
            </a:extLst>
          </p:cNvPr>
          <p:cNvSpPr>
            <a:spLocks noGrp="1"/>
          </p:cNvSpPr>
          <p:nvPr>
            <p:ph type="dt" sz="half" idx="10"/>
          </p:nvPr>
        </p:nvSpPr>
        <p:spPr>
          <a:xfrm>
            <a:off x="628650" y="6492875"/>
            <a:ext cx="2057400" cy="365125"/>
          </a:xfrm>
        </p:spPr>
        <p:txBody>
          <a:bodyPr numCol="1"/>
          <a:lstStyle/>
          <a:p>
            <a:r>
              <a:rPr lang="en-GB" altLang="en-GB" dirty="0"/>
              <a:t>2019-10-23</a:t>
            </a:r>
          </a:p>
        </p:txBody>
      </p:sp>
    </p:spTree>
    <p:extLst>
      <p:ext uri="{BB962C8B-B14F-4D97-AF65-F5344CB8AC3E}">
        <p14:creationId xmlns:p14="http://schemas.microsoft.com/office/powerpoint/2010/main" val="2065245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379A0869-3A74-4701-8843-B5774EF09A89}"/>
              </a:ext>
            </a:extLst>
          </p:cNvPr>
          <p:cNvSpPr>
            <a:spLocks noGrp="1"/>
          </p:cNvSpPr>
          <p:nvPr>
            <p:ph type="ftr" sz="quarter" idx="11"/>
          </p:nvPr>
        </p:nvSpPr>
        <p:spPr/>
        <p:txBody>
          <a:bodyPr/>
          <a:lstStyle/>
          <a:p>
            <a:r>
              <a:rPr lang="it-IT" altLang="it-IT"/>
              <a:t>www.rd-alliance.org -  @resdatall</a:t>
            </a:r>
          </a:p>
        </p:txBody>
      </p:sp>
      <p:sp>
        <p:nvSpPr>
          <p:cNvPr id="6" name="Slide Number Placeholder 5">
            <a:extLst>
              <a:ext uri="{FF2B5EF4-FFF2-40B4-BE49-F238E27FC236}">
                <a16:creationId xmlns:a16="http://schemas.microsoft.com/office/drawing/2014/main" xmlns="" id="{36AFF724-34FA-4041-B972-321582CE0BEE}"/>
              </a:ext>
            </a:extLst>
          </p:cNvPr>
          <p:cNvSpPr>
            <a:spLocks noGrp="1"/>
          </p:cNvSpPr>
          <p:nvPr>
            <p:ph type="sldNum" sz="quarter" idx="12"/>
          </p:nvPr>
        </p:nvSpPr>
        <p:spPr/>
        <p:txBody>
          <a:bodyPr/>
          <a:lstStyle/>
          <a:p>
            <a:fld id="{61BA5777-89E2-0C42-9BCE-298721AA9BBD}" type="slidenum">
              <a:rPr lang="it-IT" altLang="it-IT" smtClean="0"/>
              <a:t>41</a:t>
            </a:fld>
            <a:endParaRPr lang="it-IT" altLang="it-IT"/>
          </a:p>
        </p:txBody>
      </p:sp>
      <p:grpSp>
        <p:nvGrpSpPr>
          <p:cNvPr id="9" name="Group 8">
            <a:extLst>
              <a:ext uri="{FF2B5EF4-FFF2-40B4-BE49-F238E27FC236}">
                <a16:creationId xmlns:a16="http://schemas.microsoft.com/office/drawing/2014/main" xmlns="" id="{1425AF16-6696-47AB-A6FF-784BA2D8CCFB}"/>
              </a:ext>
            </a:extLst>
          </p:cNvPr>
          <p:cNvGrpSpPr/>
          <p:nvPr/>
        </p:nvGrpSpPr>
        <p:grpSpPr>
          <a:xfrm>
            <a:off x="894578" y="1816668"/>
            <a:ext cx="3582944" cy="3692197"/>
            <a:chOff x="2811060" y="1743894"/>
            <a:chExt cx="4125175" cy="4061115"/>
          </a:xfrm>
        </p:grpSpPr>
        <p:sp>
          <p:nvSpPr>
            <p:cNvPr id="10" name="Freeform 7">
              <a:extLst>
                <a:ext uri="{FF2B5EF4-FFF2-40B4-BE49-F238E27FC236}">
                  <a16:creationId xmlns:a16="http://schemas.microsoft.com/office/drawing/2014/main" xmlns="" id="{F9FC699F-F01A-447F-B12E-DBCEEDE647E3}"/>
                </a:ext>
              </a:extLst>
            </p:cNvPr>
            <p:cNvSpPr>
              <a:spLocks/>
            </p:cNvSpPr>
            <p:nvPr/>
          </p:nvSpPr>
          <p:spPr bwMode="gray">
            <a:xfrm>
              <a:off x="2811060" y="3813039"/>
              <a:ext cx="2010130" cy="1991970"/>
            </a:xfrm>
            <a:custGeom>
              <a:avLst/>
              <a:gdLst>
                <a:gd name="T0" fmla="*/ 1373933492 w 285"/>
                <a:gd name="T1" fmla="*/ 997671888 h 286"/>
                <a:gd name="T2" fmla="*/ 669170444 w 285"/>
                <a:gd name="T3" fmla="*/ 0 h 286"/>
                <a:gd name="T4" fmla="*/ 0 w 285"/>
                <a:gd name="T5" fmla="*/ 0 h 286"/>
                <a:gd name="T6" fmla="*/ 2028864394 w 285"/>
                <a:gd name="T7" fmla="*/ 1729296545 h 286"/>
                <a:gd name="T8" fmla="*/ 2028864394 w 285"/>
                <a:gd name="T9" fmla="*/ 1160927192 h 286"/>
                <a:gd name="T10" fmla="*/ 1373933492 w 285"/>
                <a:gd name="T11" fmla="*/ 997671888 h 286"/>
                <a:gd name="T12" fmla="*/ 0 60000 65536"/>
                <a:gd name="T13" fmla="*/ 0 60000 65536"/>
                <a:gd name="T14" fmla="*/ 0 60000 65536"/>
                <a:gd name="T15" fmla="*/ 0 60000 65536"/>
                <a:gd name="T16" fmla="*/ 0 60000 65536"/>
                <a:gd name="T17" fmla="*/ 0 60000 65536"/>
                <a:gd name="T18" fmla="*/ 0 w 285"/>
                <a:gd name="T19" fmla="*/ 0 h 286"/>
                <a:gd name="T20" fmla="*/ 285 w 285"/>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285" h="286">
                  <a:moveTo>
                    <a:pt x="193" y="165"/>
                  </a:moveTo>
                  <a:cubicBezTo>
                    <a:pt x="132" y="130"/>
                    <a:pt x="97" y="66"/>
                    <a:pt x="94" y="0"/>
                  </a:cubicBezTo>
                  <a:cubicBezTo>
                    <a:pt x="0" y="0"/>
                    <a:pt x="0" y="0"/>
                    <a:pt x="0" y="0"/>
                  </a:cubicBezTo>
                  <a:cubicBezTo>
                    <a:pt x="3" y="156"/>
                    <a:pt x="129" y="282"/>
                    <a:pt x="285" y="286"/>
                  </a:cubicBezTo>
                  <a:cubicBezTo>
                    <a:pt x="285" y="192"/>
                    <a:pt x="285" y="192"/>
                    <a:pt x="285" y="192"/>
                  </a:cubicBezTo>
                  <a:cubicBezTo>
                    <a:pt x="254" y="190"/>
                    <a:pt x="222" y="182"/>
                    <a:pt x="193" y="165"/>
                  </a:cubicBezTo>
                  <a:close/>
                </a:path>
              </a:pathLst>
            </a:custGeom>
            <a:solidFill>
              <a:schemeClr val="accent1">
                <a:lumMod val="60000"/>
                <a:lumOff val="40000"/>
              </a:schemeClr>
            </a:solidFill>
            <a:ln w="3175">
              <a:noFill/>
              <a:miter lim="800000"/>
              <a:headEnd/>
              <a:tailEnd/>
            </a:ln>
          </p:spPr>
          <p:txBody>
            <a:bodyPr/>
            <a:lstStyle/>
            <a:p>
              <a:endParaRPr lang="en-GB" sz="2000" dirty="0">
                <a:latin typeface="+mj-lt"/>
              </a:endParaRPr>
            </a:p>
          </p:txBody>
        </p:sp>
        <p:sp>
          <p:nvSpPr>
            <p:cNvPr id="11" name="Freeform 8">
              <a:extLst>
                <a:ext uri="{FF2B5EF4-FFF2-40B4-BE49-F238E27FC236}">
                  <a16:creationId xmlns:a16="http://schemas.microsoft.com/office/drawing/2014/main" xmlns="" id="{B623A684-A863-4395-A280-683F92477D78}"/>
                </a:ext>
              </a:extLst>
            </p:cNvPr>
            <p:cNvSpPr>
              <a:spLocks/>
            </p:cNvSpPr>
            <p:nvPr/>
          </p:nvSpPr>
          <p:spPr bwMode="gray">
            <a:xfrm>
              <a:off x="2811060" y="1743894"/>
              <a:ext cx="2010130" cy="1987473"/>
            </a:xfrm>
            <a:custGeom>
              <a:avLst/>
              <a:gdLst>
                <a:gd name="T0" fmla="*/ 861378669 w 285"/>
                <a:gd name="T1" fmla="*/ 1169874221 h 285"/>
                <a:gd name="T2" fmla="*/ 2028864394 w 285"/>
                <a:gd name="T3" fmla="*/ 569784630 h 285"/>
                <a:gd name="T4" fmla="*/ 2028864394 w 285"/>
                <a:gd name="T5" fmla="*/ 0 h 285"/>
                <a:gd name="T6" fmla="*/ 0 w 285"/>
                <a:gd name="T7" fmla="*/ 1727536036 h 285"/>
                <a:gd name="T8" fmla="*/ 669170444 w 285"/>
                <a:gd name="T9" fmla="*/ 1727536036 h 285"/>
                <a:gd name="T10" fmla="*/ 861378669 w 285"/>
                <a:gd name="T11" fmla="*/ 1169874221 h 285"/>
                <a:gd name="T12" fmla="*/ 0 60000 65536"/>
                <a:gd name="T13" fmla="*/ 0 60000 65536"/>
                <a:gd name="T14" fmla="*/ 0 60000 65536"/>
                <a:gd name="T15" fmla="*/ 0 60000 65536"/>
                <a:gd name="T16" fmla="*/ 0 60000 65536"/>
                <a:gd name="T17" fmla="*/ 0 60000 65536"/>
                <a:gd name="T18" fmla="*/ 0 w 285"/>
                <a:gd name="T19" fmla="*/ 0 h 285"/>
                <a:gd name="T20" fmla="*/ 285 w 285"/>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285" h="285">
                  <a:moveTo>
                    <a:pt x="121" y="193"/>
                  </a:moveTo>
                  <a:cubicBezTo>
                    <a:pt x="156" y="132"/>
                    <a:pt x="219" y="96"/>
                    <a:pt x="285" y="94"/>
                  </a:cubicBezTo>
                  <a:cubicBezTo>
                    <a:pt x="285" y="0"/>
                    <a:pt x="285" y="0"/>
                    <a:pt x="285" y="0"/>
                  </a:cubicBezTo>
                  <a:cubicBezTo>
                    <a:pt x="129" y="3"/>
                    <a:pt x="4" y="129"/>
                    <a:pt x="0" y="285"/>
                  </a:cubicBezTo>
                  <a:cubicBezTo>
                    <a:pt x="94" y="285"/>
                    <a:pt x="94" y="285"/>
                    <a:pt x="94" y="285"/>
                  </a:cubicBezTo>
                  <a:cubicBezTo>
                    <a:pt x="95" y="253"/>
                    <a:pt x="104" y="222"/>
                    <a:pt x="121" y="193"/>
                  </a:cubicBezTo>
                  <a:close/>
                </a:path>
              </a:pathLst>
            </a:custGeom>
            <a:solidFill>
              <a:schemeClr val="accent1">
                <a:lumMod val="75000"/>
              </a:schemeClr>
            </a:solidFill>
            <a:ln w="3175">
              <a:noFill/>
              <a:miter lim="800000"/>
              <a:headEnd/>
              <a:tailEnd/>
            </a:ln>
          </p:spPr>
          <p:txBody>
            <a:bodyPr/>
            <a:lstStyle/>
            <a:p>
              <a:endParaRPr lang="en-GB" sz="2000" dirty="0">
                <a:latin typeface="+mj-lt"/>
              </a:endParaRPr>
            </a:p>
          </p:txBody>
        </p:sp>
        <p:sp>
          <p:nvSpPr>
            <p:cNvPr id="12" name="Freeform 9">
              <a:extLst>
                <a:ext uri="{FF2B5EF4-FFF2-40B4-BE49-F238E27FC236}">
                  <a16:creationId xmlns:a16="http://schemas.microsoft.com/office/drawing/2014/main" xmlns="" id="{908E5623-4634-4CDD-880A-A45105CEF2E0}"/>
                </a:ext>
              </a:extLst>
            </p:cNvPr>
            <p:cNvSpPr>
              <a:spLocks/>
            </p:cNvSpPr>
            <p:nvPr/>
          </p:nvSpPr>
          <p:spPr bwMode="gray">
            <a:xfrm>
              <a:off x="4926105" y="1743894"/>
              <a:ext cx="2010130" cy="1987473"/>
            </a:xfrm>
            <a:custGeom>
              <a:avLst/>
              <a:gdLst>
                <a:gd name="T0" fmla="*/ 654930735 w 285"/>
                <a:gd name="T1" fmla="*/ 727383383 h 285"/>
                <a:gd name="T2" fmla="*/ 1359693782 w 285"/>
                <a:gd name="T3" fmla="*/ 1727536036 h 285"/>
                <a:gd name="T4" fmla="*/ 2028864394 w 285"/>
                <a:gd name="T5" fmla="*/ 1727536036 h 285"/>
                <a:gd name="T6" fmla="*/ 0 w 285"/>
                <a:gd name="T7" fmla="*/ 0 h 285"/>
                <a:gd name="T8" fmla="*/ 0 w 285"/>
                <a:gd name="T9" fmla="*/ 569784630 h 285"/>
                <a:gd name="T10" fmla="*/ 654930735 w 285"/>
                <a:gd name="T11" fmla="*/ 727383383 h 285"/>
                <a:gd name="T12" fmla="*/ 0 60000 65536"/>
                <a:gd name="T13" fmla="*/ 0 60000 65536"/>
                <a:gd name="T14" fmla="*/ 0 60000 65536"/>
                <a:gd name="T15" fmla="*/ 0 60000 65536"/>
                <a:gd name="T16" fmla="*/ 0 60000 65536"/>
                <a:gd name="T17" fmla="*/ 0 60000 65536"/>
                <a:gd name="T18" fmla="*/ 0 w 285"/>
                <a:gd name="T19" fmla="*/ 0 h 285"/>
                <a:gd name="T20" fmla="*/ 285 w 285"/>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285" h="285">
                  <a:moveTo>
                    <a:pt x="92" y="120"/>
                  </a:moveTo>
                  <a:cubicBezTo>
                    <a:pt x="153" y="156"/>
                    <a:pt x="188" y="219"/>
                    <a:pt x="191" y="285"/>
                  </a:cubicBezTo>
                  <a:cubicBezTo>
                    <a:pt x="285" y="285"/>
                    <a:pt x="285" y="285"/>
                    <a:pt x="285" y="285"/>
                  </a:cubicBezTo>
                  <a:cubicBezTo>
                    <a:pt x="281" y="129"/>
                    <a:pt x="156" y="3"/>
                    <a:pt x="0" y="0"/>
                  </a:cubicBezTo>
                  <a:cubicBezTo>
                    <a:pt x="0" y="94"/>
                    <a:pt x="0" y="94"/>
                    <a:pt x="0" y="94"/>
                  </a:cubicBezTo>
                  <a:cubicBezTo>
                    <a:pt x="31" y="95"/>
                    <a:pt x="63" y="104"/>
                    <a:pt x="92" y="120"/>
                  </a:cubicBezTo>
                  <a:close/>
                </a:path>
              </a:pathLst>
            </a:custGeom>
            <a:solidFill>
              <a:schemeClr val="accent1">
                <a:lumMod val="20000"/>
                <a:lumOff val="80000"/>
              </a:schemeClr>
            </a:solidFill>
            <a:ln w="3175">
              <a:noFill/>
              <a:miter lim="800000"/>
              <a:headEnd/>
              <a:tailEnd/>
            </a:ln>
          </p:spPr>
          <p:txBody>
            <a:bodyPr/>
            <a:lstStyle/>
            <a:p>
              <a:endParaRPr lang="en-GB" sz="2000" dirty="0">
                <a:latin typeface="+mj-lt"/>
              </a:endParaRPr>
            </a:p>
          </p:txBody>
        </p:sp>
        <p:sp>
          <p:nvSpPr>
            <p:cNvPr id="13" name="Freeform 10">
              <a:extLst>
                <a:ext uri="{FF2B5EF4-FFF2-40B4-BE49-F238E27FC236}">
                  <a16:creationId xmlns:a16="http://schemas.microsoft.com/office/drawing/2014/main" xmlns="" id="{10FC97FA-AA80-4B77-ABB8-ACE2B02E534F}"/>
                </a:ext>
              </a:extLst>
            </p:cNvPr>
            <p:cNvSpPr>
              <a:spLocks/>
            </p:cNvSpPr>
            <p:nvPr/>
          </p:nvSpPr>
          <p:spPr bwMode="gray">
            <a:xfrm>
              <a:off x="4926105" y="3813039"/>
              <a:ext cx="2010130" cy="1991970"/>
            </a:xfrm>
            <a:custGeom>
              <a:avLst/>
              <a:gdLst>
                <a:gd name="T0" fmla="*/ 1167485724 w 285"/>
                <a:gd name="T1" fmla="*/ 556276031 h 286"/>
                <a:gd name="T2" fmla="*/ 0 w 285"/>
                <a:gd name="T3" fmla="*/ 1154880609 h 286"/>
                <a:gd name="T4" fmla="*/ 0 w 285"/>
                <a:gd name="T5" fmla="*/ 1729296545 h 286"/>
                <a:gd name="T6" fmla="*/ 2028864394 w 285"/>
                <a:gd name="T7" fmla="*/ 0 h 286"/>
                <a:gd name="T8" fmla="*/ 1359693782 w 285"/>
                <a:gd name="T9" fmla="*/ 0 h 286"/>
                <a:gd name="T10" fmla="*/ 1167485724 w 285"/>
                <a:gd name="T11" fmla="*/ 556276031 h 286"/>
                <a:gd name="T12" fmla="*/ 0 60000 65536"/>
                <a:gd name="T13" fmla="*/ 0 60000 65536"/>
                <a:gd name="T14" fmla="*/ 0 60000 65536"/>
                <a:gd name="T15" fmla="*/ 0 60000 65536"/>
                <a:gd name="T16" fmla="*/ 0 60000 65536"/>
                <a:gd name="T17" fmla="*/ 0 60000 65536"/>
                <a:gd name="T18" fmla="*/ 0 w 285"/>
                <a:gd name="T19" fmla="*/ 0 h 286"/>
                <a:gd name="T20" fmla="*/ 285 w 285"/>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285" h="286">
                  <a:moveTo>
                    <a:pt x="164" y="92"/>
                  </a:moveTo>
                  <a:cubicBezTo>
                    <a:pt x="129" y="154"/>
                    <a:pt x="66" y="189"/>
                    <a:pt x="0" y="191"/>
                  </a:cubicBezTo>
                  <a:cubicBezTo>
                    <a:pt x="0" y="286"/>
                    <a:pt x="0" y="286"/>
                    <a:pt x="0" y="286"/>
                  </a:cubicBezTo>
                  <a:cubicBezTo>
                    <a:pt x="156" y="282"/>
                    <a:pt x="282" y="156"/>
                    <a:pt x="285" y="0"/>
                  </a:cubicBezTo>
                  <a:cubicBezTo>
                    <a:pt x="191" y="0"/>
                    <a:pt x="191" y="0"/>
                    <a:pt x="191" y="0"/>
                  </a:cubicBezTo>
                  <a:cubicBezTo>
                    <a:pt x="190" y="32"/>
                    <a:pt x="181" y="63"/>
                    <a:pt x="164" y="92"/>
                  </a:cubicBezTo>
                  <a:close/>
                </a:path>
              </a:pathLst>
            </a:custGeom>
            <a:solidFill>
              <a:schemeClr val="accent1">
                <a:lumMod val="40000"/>
                <a:lumOff val="60000"/>
              </a:schemeClr>
            </a:solidFill>
            <a:ln w="3175">
              <a:noFill/>
              <a:miter lim="800000"/>
              <a:headEnd/>
              <a:tailEnd/>
            </a:ln>
          </p:spPr>
          <p:txBody>
            <a:bodyPr/>
            <a:lstStyle/>
            <a:p>
              <a:endParaRPr lang="en-GB" sz="2000" dirty="0">
                <a:latin typeface="+mj-lt"/>
              </a:endParaRPr>
            </a:p>
          </p:txBody>
        </p:sp>
      </p:grpSp>
      <p:sp>
        <p:nvSpPr>
          <p:cNvPr id="14" name="Freeform 29">
            <a:extLst>
              <a:ext uri="{FF2B5EF4-FFF2-40B4-BE49-F238E27FC236}">
                <a16:creationId xmlns:a16="http://schemas.microsoft.com/office/drawing/2014/main" xmlns="" id="{9D41E5BB-628C-4AF7-9AEB-DE00DB8170DE}"/>
              </a:ext>
            </a:extLst>
          </p:cNvPr>
          <p:cNvSpPr/>
          <p:nvPr/>
        </p:nvSpPr>
        <p:spPr>
          <a:xfrm>
            <a:off x="3801121" y="1821124"/>
            <a:ext cx="5080329" cy="233738"/>
          </a:xfrm>
          <a:custGeom>
            <a:avLst/>
            <a:gdLst>
              <a:gd name="connsiteX0" fmla="*/ 0 w 733245"/>
              <a:gd name="connsiteY0" fmla="*/ 198407 h 198407"/>
              <a:gd name="connsiteX1" fmla="*/ 198407 w 733245"/>
              <a:gd name="connsiteY1" fmla="*/ 0 h 198407"/>
              <a:gd name="connsiteX2" fmla="*/ 733245 w 733245"/>
              <a:gd name="connsiteY2" fmla="*/ 0 h 198407"/>
              <a:gd name="connsiteX0" fmla="*/ 0 w 733245"/>
              <a:gd name="connsiteY0" fmla="*/ 198407 h 198407"/>
              <a:gd name="connsiteX1" fmla="*/ 37531 w 733245"/>
              <a:gd name="connsiteY1" fmla="*/ 0 h 198407"/>
              <a:gd name="connsiteX2" fmla="*/ 733245 w 733245"/>
              <a:gd name="connsiteY2" fmla="*/ 0 h 198407"/>
            </a:gdLst>
            <a:ahLst/>
            <a:cxnLst>
              <a:cxn ang="0">
                <a:pos x="connsiteX0" y="connsiteY0"/>
              </a:cxn>
              <a:cxn ang="0">
                <a:pos x="connsiteX1" y="connsiteY1"/>
              </a:cxn>
              <a:cxn ang="0">
                <a:pos x="connsiteX2" y="connsiteY2"/>
              </a:cxn>
            </a:cxnLst>
            <a:rect l="l" t="t" r="r" b="b"/>
            <a:pathLst>
              <a:path w="733245" h="198407">
                <a:moveTo>
                  <a:pt x="0" y="198407"/>
                </a:moveTo>
                <a:lnTo>
                  <a:pt x="37531" y="0"/>
                </a:lnTo>
                <a:lnTo>
                  <a:pt x="733245" y="0"/>
                </a:lnTo>
              </a:path>
            </a:pathLst>
          </a:custGeom>
          <a:ln w="1905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latin typeface="Georgia" pitchFamily="18" charset="0"/>
            </a:endParaRPr>
          </a:p>
        </p:txBody>
      </p:sp>
      <p:sp>
        <p:nvSpPr>
          <p:cNvPr id="15" name="Rectangle 10">
            <a:extLst>
              <a:ext uri="{FF2B5EF4-FFF2-40B4-BE49-F238E27FC236}">
                <a16:creationId xmlns:a16="http://schemas.microsoft.com/office/drawing/2014/main" xmlns="" id="{71BCED28-81C3-4308-9375-E402A069C28C}"/>
              </a:ext>
            </a:extLst>
          </p:cNvPr>
          <p:cNvSpPr>
            <a:spLocks noChangeArrowheads="1"/>
          </p:cNvSpPr>
          <p:nvPr/>
        </p:nvSpPr>
        <p:spPr bwMode="auto">
          <a:xfrm>
            <a:off x="4754824" y="1867522"/>
            <a:ext cx="4126626" cy="330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98513" eaLnBrk="0" hangingPunct="0">
              <a:spcAft>
                <a:spcPts val="200"/>
              </a:spcAft>
              <a:defRPr/>
            </a:pPr>
            <a:r>
              <a:rPr lang="en-GB" sz="1600" b="1" kern="0" dirty="0">
                <a:latin typeface="+mj-lt"/>
                <a:cs typeface="Arial" charset="0"/>
              </a:rPr>
              <a:t>Indicators for Findability</a:t>
            </a:r>
          </a:p>
          <a:p>
            <a:pPr defTabSz="798513" eaLnBrk="0" hangingPunct="0">
              <a:spcAft>
                <a:spcPts val="200"/>
              </a:spcAft>
              <a:defRPr/>
            </a:pPr>
            <a:endParaRPr lang="en-GB" sz="1600" b="1" kern="0" dirty="0">
              <a:latin typeface="+mj-lt"/>
              <a:cs typeface="Arial" charset="0"/>
            </a:endParaRPr>
          </a:p>
          <a:p>
            <a:pPr marL="180975" indent="-180975" algn="just" defTabSz="798513" eaLnBrk="0" hangingPunct="0">
              <a:spcAft>
                <a:spcPts val="200"/>
              </a:spcAft>
              <a:buFont typeface="Arial" pitchFamily="34" charset="0"/>
              <a:buChar char="•"/>
              <a:defRPr/>
            </a:pPr>
            <a:r>
              <a:rPr lang="en-GB" sz="1200" kern="0" dirty="0">
                <a:latin typeface="+mj-lt"/>
                <a:cs typeface="Arial" charset="0"/>
              </a:rPr>
              <a:t>[F1-01M] Metadata is identified by a persistent identifier</a:t>
            </a:r>
          </a:p>
          <a:p>
            <a:pPr marL="180975" indent="-180975" algn="just" defTabSz="798513" eaLnBrk="0" hangingPunct="0">
              <a:spcAft>
                <a:spcPts val="200"/>
              </a:spcAft>
              <a:buFont typeface="Arial" pitchFamily="34" charset="0"/>
              <a:buChar char="•"/>
              <a:defRPr/>
            </a:pPr>
            <a:r>
              <a:rPr lang="en-GB" sz="1200" kern="0" dirty="0">
                <a:latin typeface="+mj-lt"/>
                <a:cs typeface="Arial" charset="0"/>
              </a:rPr>
              <a:t>[F1-01D] Data is identified by a persistent identifier</a:t>
            </a:r>
          </a:p>
          <a:p>
            <a:pPr marL="180975" indent="-180975" algn="just" defTabSz="798513" eaLnBrk="0" hangingPunct="0">
              <a:spcAft>
                <a:spcPts val="200"/>
              </a:spcAft>
              <a:buFont typeface="Arial" pitchFamily="34" charset="0"/>
              <a:buChar char="•"/>
              <a:defRPr/>
            </a:pPr>
            <a:r>
              <a:rPr lang="en-GB" sz="1200" kern="0" dirty="0">
                <a:latin typeface="+mj-lt"/>
                <a:cs typeface="Arial" charset="0"/>
              </a:rPr>
              <a:t>[F1-02M] Metadata is identified by a universally unique identifier</a:t>
            </a:r>
          </a:p>
          <a:p>
            <a:pPr marL="180975" indent="-180975" algn="just" defTabSz="798513" eaLnBrk="0" hangingPunct="0">
              <a:spcAft>
                <a:spcPts val="200"/>
              </a:spcAft>
              <a:buFont typeface="Arial" pitchFamily="34" charset="0"/>
              <a:buChar char="•"/>
              <a:defRPr/>
            </a:pPr>
            <a:r>
              <a:rPr lang="en-GB" sz="1200" kern="0" dirty="0">
                <a:latin typeface="+mj-lt"/>
                <a:cs typeface="Arial" charset="0"/>
              </a:rPr>
              <a:t>[F1-02D] Data is identified by a universally unique identifier</a:t>
            </a:r>
          </a:p>
          <a:p>
            <a:pPr marL="180975" indent="-180975" algn="just" defTabSz="798513" eaLnBrk="0" hangingPunct="0">
              <a:spcAft>
                <a:spcPts val="200"/>
              </a:spcAft>
              <a:buFont typeface="Arial" pitchFamily="34" charset="0"/>
              <a:buChar char="•"/>
              <a:defRPr/>
            </a:pPr>
            <a:r>
              <a:rPr lang="en-GB" sz="1200" kern="0" dirty="0">
                <a:latin typeface="+mj-lt"/>
                <a:cs typeface="Arial" charset="0"/>
              </a:rPr>
              <a:t>[F2-01M] Sufficient metadata is provided to allow discovery, following domain/discipline-specific metadata standard</a:t>
            </a:r>
          </a:p>
          <a:p>
            <a:pPr marL="180975" indent="-180975" algn="just" defTabSz="798513" eaLnBrk="0" hangingPunct="0">
              <a:spcAft>
                <a:spcPts val="200"/>
              </a:spcAft>
              <a:buFont typeface="Arial" pitchFamily="34" charset="0"/>
              <a:buChar char="•"/>
              <a:defRPr/>
            </a:pPr>
            <a:r>
              <a:rPr lang="en-GB" sz="1200" kern="0" dirty="0">
                <a:latin typeface="+mj-lt"/>
                <a:cs typeface="Arial" charset="0"/>
              </a:rPr>
              <a:t>[F2-02M] Metadata is provided for the discovery-related elements defined by the RDA Metadata IG, as much as possible and relevant, if no domain/discipline-specific metadata standard is available</a:t>
            </a:r>
          </a:p>
          <a:p>
            <a:pPr marL="180975" indent="-180975" algn="just" defTabSz="798513" eaLnBrk="0" hangingPunct="0">
              <a:spcAft>
                <a:spcPts val="200"/>
              </a:spcAft>
              <a:buFont typeface="Arial" pitchFamily="34" charset="0"/>
              <a:buChar char="•"/>
              <a:defRPr/>
            </a:pPr>
            <a:r>
              <a:rPr lang="en-GB" sz="1200" kern="0" dirty="0">
                <a:latin typeface="+mj-lt"/>
                <a:cs typeface="Arial" charset="0"/>
              </a:rPr>
              <a:t>[F3-01M] Metadata includes the identifier for the data</a:t>
            </a:r>
          </a:p>
          <a:p>
            <a:pPr marL="180975" indent="-180975" algn="just" defTabSz="798513" eaLnBrk="0" hangingPunct="0">
              <a:spcAft>
                <a:spcPts val="200"/>
              </a:spcAft>
              <a:buFont typeface="Arial" pitchFamily="34" charset="0"/>
              <a:buChar char="•"/>
              <a:defRPr/>
            </a:pPr>
            <a:r>
              <a:rPr lang="en-GB" sz="1200" kern="0" dirty="0">
                <a:latin typeface="+mj-lt"/>
                <a:cs typeface="Arial" charset="0"/>
              </a:rPr>
              <a:t>[F4-01M] Metadata is offered/published/exposed in such a way that it can be harvested and indexed</a:t>
            </a:r>
          </a:p>
        </p:txBody>
      </p:sp>
      <p:sp>
        <p:nvSpPr>
          <p:cNvPr id="22" name="Rectangle 21">
            <a:extLst>
              <a:ext uri="{FF2B5EF4-FFF2-40B4-BE49-F238E27FC236}">
                <a16:creationId xmlns:a16="http://schemas.microsoft.com/office/drawing/2014/main" xmlns="" id="{40FB8F7C-F4C2-4BA6-ABCA-0E3FE6B09710}"/>
              </a:ext>
            </a:extLst>
          </p:cNvPr>
          <p:cNvSpPr/>
          <p:nvPr/>
        </p:nvSpPr>
        <p:spPr>
          <a:xfrm>
            <a:off x="1534838" y="3474012"/>
            <a:ext cx="2266283" cy="400110"/>
          </a:xfrm>
          <a:prstGeom prst="rect">
            <a:avLst/>
          </a:prstGeom>
        </p:spPr>
        <p:txBody>
          <a:bodyPr wrap="square">
            <a:spAutoFit/>
          </a:bodyPr>
          <a:lstStyle/>
          <a:p>
            <a:pPr algn="ctr"/>
            <a:r>
              <a:rPr lang="en-GB" sz="2000" b="1" i="1" dirty="0">
                <a:latin typeface="+mj-lt"/>
              </a:rPr>
              <a:t>FAIR PRINCIPLES</a:t>
            </a:r>
          </a:p>
        </p:txBody>
      </p:sp>
      <p:sp>
        <p:nvSpPr>
          <p:cNvPr id="23" name="Rectangle 22">
            <a:extLst>
              <a:ext uri="{FF2B5EF4-FFF2-40B4-BE49-F238E27FC236}">
                <a16:creationId xmlns:a16="http://schemas.microsoft.com/office/drawing/2014/main" xmlns="" id="{170D7694-AE33-4A16-9C77-27B56F4F685D}"/>
              </a:ext>
            </a:extLst>
          </p:cNvPr>
          <p:cNvSpPr/>
          <p:nvPr/>
        </p:nvSpPr>
        <p:spPr>
          <a:xfrm rot="18815338">
            <a:off x="1211904" y="2364120"/>
            <a:ext cx="2041567" cy="1563574"/>
          </a:xfrm>
          <a:prstGeom prst="rect">
            <a:avLst/>
          </a:prstGeom>
        </p:spPr>
        <p:txBody>
          <a:bodyPr wrap="none">
            <a:prstTxWarp prst="textArchUp">
              <a:avLst/>
            </a:prstTxWarp>
            <a:spAutoFit/>
          </a:bodyPr>
          <a:lstStyle/>
          <a:p>
            <a:pPr algn="ctr" defTabSz="798513" eaLnBrk="0" hangingPunct="0">
              <a:spcAft>
                <a:spcPts val="200"/>
              </a:spcAft>
              <a:defRPr/>
            </a:pPr>
            <a:r>
              <a:rPr lang="en-GB" b="1" kern="0" dirty="0">
                <a:latin typeface="+mj-lt"/>
                <a:cs typeface="Arial" charset="0"/>
              </a:rPr>
              <a:t>REUSABLE</a:t>
            </a:r>
          </a:p>
        </p:txBody>
      </p:sp>
      <p:sp>
        <p:nvSpPr>
          <p:cNvPr id="24" name="Rectangle 23">
            <a:extLst>
              <a:ext uri="{FF2B5EF4-FFF2-40B4-BE49-F238E27FC236}">
                <a16:creationId xmlns:a16="http://schemas.microsoft.com/office/drawing/2014/main" xmlns="" id="{4C3243C1-D35F-4895-AAE9-12E38AFE363C}"/>
              </a:ext>
            </a:extLst>
          </p:cNvPr>
          <p:cNvSpPr/>
          <p:nvPr/>
        </p:nvSpPr>
        <p:spPr>
          <a:xfrm rot="2941930">
            <a:off x="2123766" y="2359165"/>
            <a:ext cx="2041567" cy="1563574"/>
          </a:xfrm>
          <a:prstGeom prst="rect">
            <a:avLst/>
          </a:prstGeom>
        </p:spPr>
        <p:txBody>
          <a:bodyPr wrap="none">
            <a:prstTxWarp prst="textArchUp">
              <a:avLst/>
            </a:prstTxWarp>
            <a:spAutoFit/>
          </a:bodyPr>
          <a:lstStyle/>
          <a:p>
            <a:pPr algn="ctr" defTabSz="798513" eaLnBrk="0" hangingPunct="0">
              <a:spcAft>
                <a:spcPts val="200"/>
              </a:spcAft>
              <a:defRPr/>
            </a:pPr>
            <a:r>
              <a:rPr lang="en-GB" b="1" kern="0" dirty="0">
                <a:latin typeface="+mj-lt"/>
                <a:cs typeface="Arial" charset="0"/>
              </a:rPr>
              <a:t>FINDABLE</a:t>
            </a:r>
          </a:p>
        </p:txBody>
      </p:sp>
      <p:sp>
        <p:nvSpPr>
          <p:cNvPr id="25" name="Rectangle 24">
            <a:extLst>
              <a:ext uri="{FF2B5EF4-FFF2-40B4-BE49-F238E27FC236}">
                <a16:creationId xmlns:a16="http://schemas.microsoft.com/office/drawing/2014/main" xmlns="" id="{C539628E-E0B9-4037-81EA-D29088FE9F07}"/>
              </a:ext>
            </a:extLst>
          </p:cNvPr>
          <p:cNvSpPr/>
          <p:nvPr/>
        </p:nvSpPr>
        <p:spPr>
          <a:xfrm rot="2800694">
            <a:off x="1120739" y="3424540"/>
            <a:ext cx="2041567" cy="1563574"/>
          </a:xfrm>
          <a:prstGeom prst="rect">
            <a:avLst/>
          </a:prstGeom>
        </p:spPr>
        <p:txBody>
          <a:bodyPr wrap="none">
            <a:prstTxWarp prst="textArchDown">
              <a:avLst/>
            </a:prstTxWarp>
            <a:spAutoFit/>
          </a:bodyPr>
          <a:lstStyle/>
          <a:p>
            <a:pPr algn="ctr" defTabSz="798513" eaLnBrk="0" hangingPunct="0">
              <a:spcAft>
                <a:spcPts val="200"/>
              </a:spcAft>
              <a:defRPr/>
            </a:pPr>
            <a:r>
              <a:rPr lang="en-GB" b="1" kern="0" dirty="0">
                <a:latin typeface="+mj-lt"/>
                <a:cs typeface="Arial" charset="0"/>
              </a:rPr>
              <a:t>INTEROPERABLE</a:t>
            </a:r>
          </a:p>
        </p:txBody>
      </p:sp>
      <p:sp>
        <p:nvSpPr>
          <p:cNvPr id="26" name="Rectangle 25">
            <a:extLst>
              <a:ext uri="{FF2B5EF4-FFF2-40B4-BE49-F238E27FC236}">
                <a16:creationId xmlns:a16="http://schemas.microsoft.com/office/drawing/2014/main" xmlns="" id="{285E8A6C-AEB2-4AA9-8CC3-9328458D14E4}"/>
              </a:ext>
            </a:extLst>
          </p:cNvPr>
          <p:cNvSpPr/>
          <p:nvPr/>
        </p:nvSpPr>
        <p:spPr>
          <a:xfrm rot="18781003">
            <a:off x="2210973" y="3462687"/>
            <a:ext cx="2041567" cy="1563574"/>
          </a:xfrm>
          <a:prstGeom prst="rect">
            <a:avLst/>
          </a:prstGeom>
        </p:spPr>
        <p:txBody>
          <a:bodyPr wrap="none">
            <a:prstTxWarp prst="textArchDown">
              <a:avLst/>
            </a:prstTxWarp>
            <a:spAutoFit/>
          </a:bodyPr>
          <a:lstStyle/>
          <a:p>
            <a:pPr algn="ctr" defTabSz="798513" eaLnBrk="0" hangingPunct="0">
              <a:spcAft>
                <a:spcPts val="200"/>
              </a:spcAft>
              <a:defRPr/>
            </a:pPr>
            <a:r>
              <a:rPr lang="en-GB" b="1" kern="0" dirty="0">
                <a:latin typeface="+mj-lt"/>
                <a:cs typeface="Arial" charset="0"/>
              </a:rPr>
              <a:t>ACCESSIBLE</a:t>
            </a:r>
          </a:p>
        </p:txBody>
      </p:sp>
      <p:sp>
        <p:nvSpPr>
          <p:cNvPr id="27" name="Title 1">
            <a:extLst>
              <a:ext uri="{FF2B5EF4-FFF2-40B4-BE49-F238E27FC236}">
                <a16:creationId xmlns:a16="http://schemas.microsoft.com/office/drawing/2014/main" xmlns="" id="{12B75100-45B1-45DF-B25C-A3906F243E51}"/>
              </a:ext>
            </a:extLst>
          </p:cNvPr>
          <p:cNvSpPr txBox="1">
            <a:spLocks/>
          </p:cNvSpPr>
          <p:nvPr/>
        </p:nvSpPr>
        <p:spPr>
          <a:xfrm>
            <a:off x="1093076" y="26126"/>
            <a:ext cx="5788491" cy="1080000"/>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r>
              <a:rPr lang="nl-BE" altLang="nl-BE" b="1" dirty="0"/>
              <a:t>Overview | Indicators &amp; levels</a:t>
            </a:r>
          </a:p>
        </p:txBody>
      </p:sp>
      <p:sp>
        <p:nvSpPr>
          <p:cNvPr id="29" name="Segnaposto data 3">
            <a:extLst>
              <a:ext uri="{FF2B5EF4-FFF2-40B4-BE49-F238E27FC236}">
                <a16:creationId xmlns:a16="http://schemas.microsoft.com/office/drawing/2014/main" xmlns="" id="{2B0D9C1B-8A1C-416E-B3A6-C1CADDB772F5}"/>
              </a:ext>
            </a:extLst>
          </p:cNvPr>
          <p:cNvSpPr>
            <a:spLocks noGrp="1"/>
          </p:cNvSpPr>
          <p:nvPr>
            <p:ph type="dt" sz="half" idx="10"/>
          </p:nvPr>
        </p:nvSpPr>
        <p:spPr>
          <a:xfrm>
            <a:off x="628650" y="6492875"/>
            <a:ext cx="2057400" cy="365125"/>
          </a:xfrm>
        </p:spPr>
        <p:txBody>
          <a:bodyPr numCol="1"/>
          <a:lstStyle/>
          <a:p>
            <a:r>
              <a:rPr lang="en-GB" altLang="en-GB" dirty="0"/>
              <a:t>2019-10-23</a:t>
            </a:r>
          </a:p>
        </p:txBody>
      </p:sp>
      <p:sp>
        <p:nvSpPr>
          <p:cNvPr id="30" name="Rectangle 29">
            <a:extLst>
              <a:ext uri="{FF2B5EF4-FFF2-40B4-BE49-F238E27FC236}">
                <a16:creationId xmlns:a16="http://schemas.microsoft.com/office/drawing/2014/main" xmlns="" id="{FAAE8988-316E-4420-800E-E5F80B4FF321}"/>
              </a:ext>
            </a:extLst>
          </p:cNvPr>
          <p:cNvSpPr/>
          <p:nvPr/>
        </p:nvSpPr>
        <p:spPr>
          <a:xfrm>
            <a:off x="1093076" y="5801205"/>
            <a:ext cx="7422274" cy="276999"/>
          </a:xfrm>
          <a:prstGeom prst="rect">
            <a:avLst/>
          </a:prstGeom>
        </p:spPr>
        <p:txBody>
          <a:bodyPr wrap="square">
            <a:spAutoFit/>
          </a:bodyPr>
          <a:lstStyle/>
          <a:p>
            <a:pPr marL="0" lvl="1" indent="0" algn="just">
              <a:spcBef>
                <a:spcPts val="1000"/>
              </a:spcBef>
              <a:buNone/>
            </a:pPr>
            <a:r>
              <a:rPr lang="en-GB" sz="1200" dirty="0">
                <a:latin typeface="+mj-lt"/>
              </a:rPr>
              <a:t>* The full list of indicators can be found on the following </a:t>
            </a:r>
            <a:r>
              <a:rPr lang="en-GB" sz="1200" dirty="0">
                <a:latin typeface="+mj-lt"/>
                <a:hlinkClick r:id="rId2"/>
              </a:rPr>
              <a:t>GSheet</a:t>
            </a:r>
            <a:endParaRPr lang="en-GB" sz="1200" dirty="0">
              <a:latin typeface="+mj-lt"/>
            </a:endParaRPr>
          </a:p>
        </p:txBody>
      </p:sp>
    </p:spTree>
    <p:extLst>
      <p:ext uri="{BB962C8B-B14F-4D97-AF65-F5344CB8AC3E}">
        <p14:creationId xmlns:p14="http://schemas.microsoft.com/office/powerpoint/2010/main" val="1685040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Weighting</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42</a:t>
            </a:fld>
            <a:endParaRPr lang="it-IT" altLang="it-IT"/>
          </a:p>
        </p:txBody>
      </p:sp>
      <p:grpSp>
        <p:nvGrpSpPr>
          <p:cNvPr id="7" name="Group 6">
            <a:extLst>
              <a:ext uri="{FF2B5EF4-FFF2-40B4-BE49-F238E27FC236}">
                <a16:creationId xmlns:a16="http://schemas.microsoft.com/office/drawing/2014/main" xmlns="" id="{23D36A4F-F5B4-4325-86FD-0EDEC15FE20D}"/>
              </a:ext>
            </a:extLst>
          </p:cNvPr>
          <p:cNvGrpSpPr/>
          <p:nvPr/>
        </p:nvGrpSpPr>
        <p:grpSpPr>
          <a:xfrm>
            <a:off x="6179556" y="5349030"/>
            <a:ext cx="2335794" cy="597977"/>
            <a:chOff x="2009869" y="5269117"/>
            <a:chExt cx="2335794" cy="597977"/>
          </a:xfrm>
        </p:grpSpPr>
        <p:sp>
          <p:nvSpPr>
            <p:cNvPr id="9" name="Rectangle: Rounded Corners 8">
              <a:extLst>
                <a:ext uri="{FF2B5EF4-FFF2-40B4-BE49-F238E27FC236}">
                  <a16:creationId xmlns:a16="http://schemas.microsoft.com/office/drawing/2014/main" xmlns="" id="{1B0D143A-5E74-4C1C-8F94-C04CEB1CAC6C}"/>
                </a:ext>
              </a:extLst>
            </p:cNvPr>
            <p:cNvSpPr/>
            <p:nvPr/>
          </p:nvSpPr>
          <p:spPr>
            <a:xfrm>
              <a:off x="2009869" y="5269117"/>
              <a:ext cx="2335794" cy="59797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BE" b="1" dirty="0">
                  <a:solidFill>
                    <a:schemeClr val="accent6"/>
                  </a:solidFill>
                  <a:latin typeface="+mj-lt"/>
                </a:rPr>
                <a:t>slido.com #8935</a:t>
              </a:r>
            </a:p>
          </p:txBody>
        </p:sp>
        <p:pic>
          <p:nvPicPr>
            <p:cNvPr id="10" name="Picture 9">
              <a:extLst>
                <a:ext uri="{FF2B5EF4-FFF2-40B4-BE49-F238E27FC236}">
                  <a16:creationId xmlns:a16="http://schemas.microsoft.com/office/drawing/2014/main" xmlns="" id="{2966E36E-25AD-41D1-AD8C-0B0F028155B9}"/>
                </a:ext>
              </a:extLst>
            </p:cNvPr>
            <p:cNvPicPr>
              <a:picLocks noChangeAspect="1"/>
            </p:cNvPicPr>
            <p:nvPr/>
          </p:nvPicPr>
          <p:blipFill>
            <a:blip r:embed="rId3">
              <a:duotone>
                <a:schemeClr val="accent6">
                  <a:shade val="45000"/>
                  <a:satMod val="135000"/>
                </a:schemeClr>
                <a:prstClr val="white"/>
              </a:duotone>
            </a:blip>
            <a:stretch>
              <a:fillRect/>
            </a:stretch>
          </p:blipFill>
          <p:spPr>
            <a:xfrm>
              <a:off x="2133905" y="5306901"/>
              <a:ext cx="522407" cy="522407"/>
            </a:xfrm>
            <a:prstGeom prst="rect">
              <a:avLst/>
            </a:prstGeom>
          </p:spPr>
        </p:pic>
      </p:grpSp>
      <p:sp>
        <p:nvSpPr>
          <p:cNvPr id="11" name="Segnaposto data 3">
            <a:extLst>
              <a:ext uri="{FF2B5EF4-FFF2-40B4-BE49-F238E27FC236}">
                <a16:creationId xmlns:a16="http://schemas.microsoft.com/office/drawing/2014/main" xmlns="" id="{46B32F21-5840-4D4C-92B8-BD5A09783A1F}"/>
              </a:ext>
            </a:extLst>
          </p:cNvPr>
          <p:cNvSpPr>
            <a:spLocks noGrp="1"/>
          </p:cNvSpPr>
          <p:nvPr>
            <p:ph type="dt" sz="half" idx="10"/>
          </p:nvPr>
        </p:nvSpPr>
        <p:spPr>
          <a:xfrm>
            <a:off x="628650" y="6492875"/>
            <a:ext cx="2057400" cy="365125"/>
          </a:xfrm>
        </p:spPr>
        <p:txBody>
          <a:bodyPr numCol="1"/>
          <a:lstStyle/>
          <a:p>
            <a:r>
              <a:rPr lang="en-GB" altLang="en-GB" dirty="0"/>
              <a:t>2019-10-23</a:t>
            </a:r>
          </a:p>
        </p:txBody>
      </p:sp>
      <p:sp>
        <p:nvSpPr>
          <p:cNvPr id="3" name="Rectangle 2">
            <a:extLst>
              <a:ext uri="{FF2B5EF4-FFF2-40B4-BE49-F238E27FC236}">
                <a16:creationId xmlns:a16="http://schemas.microsoft.com/office/drawing/2014/main" xmlns="" id="{0F807723-FBF1-4A6D-B8E3-8C0E8F0536C4}"/>
              </a:ext>
            </a:extLst>
          </p:cNvPr>
          <p:cNvSpPr/>
          <p:nvPr/>
        </p:nvSpPr>
        <p:spPr>
          <a:xfrm>
            <a:off x="1093076" y="1385157"/>
            <a:ext cx="3562350" cy="380047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A2EEB97-F853-467A-8BE0-46CD6B26A85B}"/>
              </a:ext>
            </a:extLst>
          </p:cNvPr>
          <p:cNvSpPr/>
          <p:nvPr/>
        </p:nvSpPr>
        <p:spPr>
          <a:xfrm>
            <a:off x="4953000" y="1385158"/>
            <a:ext cx="3562350" cy="380047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xmlns="" id="{06009F3F-5B7C-4182-8144-B5F8DD3B4038}"/>
              </a:ext>
            </a:extLst>
          </p:cNvPr>
          <p:cNvGraphicFramePr/>
          <p:nvPr/>
        </p:nvGraphicFramePr>
        <p:xfrm>
          <a:off x="1297852" y="1639046"/>
          <a:ext cx="3197948" cy="339564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xmlns="" id="{4B42EE89-2D19-4881-8F7F-E952BFB9346B}"/>
              </a:ext>
            </a:extLst>
          </p:cNvPr>
          <p:cNvSpPr/>
          <p:nvPr/>
        </p:nvSpPr>
        <p:spPr>
          <a:xfrm>
            <a:off x="5051834" y="1503251"/>
            <a:ext cx="1654071" cy="704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j-lt"/>
              </a:rPr>
              <a:t>30</a:t>
            </a:r>
            <a:endParaRPr lang="en-US" dirty="0">
              <a:latin typeface="+mj-lt"/>
            </a:endParaRPr>
          </a:p>
          <a:p>
            <a:pPr algn="ctr"/>
            <a:r>
              <a:rPr lang="en-US" sz="1200" dirty="0">
                <a:latin typeface="+mj-lt"/>
              </a:rPr>
              <a:t>participants</a:t>
            </a:r>
          </a:p>
        </p:txBody>
      </p:sp>
      <p:sp>
        <p:nvSpPr>
          <p:cNvPr id="16" name="Rectangle 15">
            <a:extLst>
              <a:ext uri="{FF2B5EF4-FFF2-40B4-BE49-F238E27FC236}">
                <a16:creationId xmlns:a16="http://schemas.microsoft.com/office/drawing/2014/main" xmlns="" id="{C34C6D3B-33C9-4F04-A469-4B636CFA84B9}"/>
              </a:ext>
            </a:extLst>
          </p:cNvPr>
          <p:cNvSpPr/>
          <p:nvPr/>
        </p:nvSpPr>
        <p:spPr>
          <a:xfrm>
            <a:off x="6783592" y="1503251"/>
            <a:ext cx="1654071" cy="704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dirty="0">
                <a:latin typeface="+mj-lt"/>
              </a:rPr>
              <a:t>Notable results*</a:t>
            </a:r>
            <a:endParaRPr lang="en-US" sz="1600" dirty="0">
              <a:latin typeface="+mj-lt"/>
            </a:endParaRPr>
          </a:p>
        </p:txBody>
      </p:sp>
      <p:sp>
        <p:nvSpPr>
          <p:cNvPr id="17" name="Rectangle 16">
            <a:extLst>
              <a:ext uri="{FF2B5EF4-FFF2-40B4-BE49-F238E27FC236}">
                <a16:creationId xmlns:a16="http://schemas.microsoft.com/office/drawing/2014/main" xmlns="" id="{FCB09EDB-1851-4CA7-AF32-4E94EBEF2754}"/>
              </a:ext>
            </a:extLst>
          </p:cNvPr>
          <p:cNvSpPr/>
          <p:nvPr/>
        </p:nvSpPr>
        <p:spPr>
          <a:xfrm>
            <a:off x="5051833" y="2296091"/>
            <a:ext cx="3385830" cy="28007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400" b="1" dirty="0">
              <a:solidFill>
                <a:schemeClr val="tx1"/>
              </a:solidFill>
              <a:latin typeface="+mj-lt"/>
            </a:endParaRPr>
          </a:p>
          <a:p>
            <a:pPr marL="285750" indent="-285750">
              <a:buFont typeface="Arial" panose="020B0604020202020204" pitchFamily="34" charset="0"/>
              <a:buChar char="•"/>
            </a:pPr>
            <a:r>
              <a:rPr lang="en-US" sz="1600" dirty="0">
                <a:solidFill>
                  <a:schemeClr val="tx1"/>
                </a:solidFill>
                <a:latin typeface="+mj-lt"/>
              </a:rPr>
              <a:t>Metadata for discovery &gt; </a:t>
            </a:r>
            <a:r>
              <a:rPr lang="en-US" sz="1600" b="1" dirty="0">
                <a:solidFill>
                  <a:schemeClr val="tx1"/>
                </a:solidFill>
                <a:latin typeface="+mj-lt"/>
              </a:rPr>
              <a:t>recommended</a:t>
            </a:r>
            <a:r>
              <a:rPr lang="en-US" sz="1600" dirty="0">
                <a:solidFill>
                  <a:schemeClr val="tx1"/>
                </a:solidFill>
                <a:latin typeface="+mj-lt"/>
              </a:rPr>
              <a:t> (F2)</a:t>
            </a:r>
          </a:p>
          <a:p>
            <a:pPr marL="285750" indent="-285750">
              <a:buFont typeface="Arial" panose="020B0604020202020204" pitchFamily="34" charset="0"/>
              <a:buChar char="•"/>
            </a:pPr>
            <a:r>
              <a:rPr lang="en-US" sz="1600" dirty="0">
                <a:solidFill>
                  <a:schemeClr val="tx1"/>
                </a:solidFill>
                <a:latin typeface="+mj-lt"/>
              </a:rPr>
              <a:t>Metadata for reuse &gt; </a:t>
            </a:r>
            <a:r>
              <a:rPr lang="en-US" sz="1600" b="1" dirty="0">
                <a:solidFill>
                  <a:schemeClr val="tx1"/>
                </a:solidFill>
                <a:latin typeface="+mj-lt"/>
              </a:rPr>
              <a:t>mandatory</a:t>
            </a:r>
            <a:r>
              <a:rPr lang="en-US" sz="1600" dirty="0">
                <a:solidFill>
                  <a:schemeClr val="tx1"/>
                </a:solidFill>
                <a:latin typeface="+mj-lt"/>
              </a:rPr>
              <a:t> (R1)</a:t>
            </a:r>
          </a:p>
          <a:p>
            <a:pPr marL="285750" indent="-285750">
              <a:buFont typeface="Arial" panose="020B0604020202020204" pitchFamily="34" charset="0"/>
              <a:buChar char="•"/>
            </a:pPr>
            <a:r>
              <a:rPr lang="en-US" sz="1600" dirty="0">
                <a:solidFill>
                  <a:schemeClr val="tx1"/>
                </a:solidFill>
                <a:latin typeface="+mj-lt"/>
              </a:rPr>
              <a:t>(Machine-understandable) knowledge representation &gt;  </a:t>
            </a:r>
            <a:r>
              <a:rPr lang="en-US" sz="1600" b="1" dirty="0">
                <a:solidFill>
                  <a:schemeClr val="tx1"/>
                </a:solidFill>
                <a:latin typeface="+mj-lt"/>
              </a:rPr>
              <a:t>mandatory</a:t>
            </a:r>
            <a:r>
              <a:rPr lang="en-US" sz="1600" dirty="0">
                <a:solidFill>
                  <a:schemeClr val="tx1"/>
                </a:solidFill>
                <a:latin typeface="+mj-lt"/>
              </a:rPr>
              <a:t> for metadata &amp; </a:t>
            </a:r>
            <a:r>
              <a:rPr lang="en-US" sz="1600" b="1" dirty="0">
                <a:solidFill>
                  <a:schemeClr val="tx1"/>
                </a:solidFill>
                <a:latin typeface="+mj-lt"/>
              </a:rPr>
              <a:t>recommended</a:t>
            </a:r>
            <a:r>
              <a:rPr lang="en-US" sz="1600" dirty="0">
                <a:solidFill>
                  <a:schemeClr val="tx1"/>
                </a:solidFill>
                <a:latin typeface="+mj-lt"/>
              </a:rPr>
              <a:t> for data (I1)</a:t>
            </a:r>
          </a:p>
          <a:p>
            <a:pPr marL="285750" indent="-285750">
              <a:buFont typeface="Arial" panose="020B0604020202020204" pitchFamily="34" charset="0"/>
              <a:buChar char="•"/>
            </a:pPr>
            <a:r>
              <a:rPr lang="en-US" sz="1600" dirty="0">
                <a:solidFill>
                  <a:schemeClr val="tx1"/>
                </a:solidFill>
                <a:latin typeface="+mj-lt"/>
              </a:rPr>
              <a:t>All references to data &gt; </a:t>
            </a:r>
            <a:r>
              <a:rPr lang="en-US" sz="1600" b="1" dirty="0">
                <a:solidFill>
                  <a:schemeClr val="tx1"/>
                </a:solidFill>
                <a:latin typeface="+mj-lt"/>
              </a:rPr>
              <a:t>optional</a:t>
            </a:r>
            <a:r>
              <a:rPr lang="en-US" sz="1600" dirty="0">
                <a:solidFill>
                  <a:schemeClr val="tx1"/>
                </a:solidFill>
                <a:latin typeface="+mj-lt"/>
              </a:rPr>
              <a:t> (I3) </a:t>
            </a:r>
          </a:p>
        </p:txBody>
      </p:sp>
      <p:sp>
        <p:nvSpPr>
          <p:cNvPr id="18" name="Rectangle 17">
            <a:extLst>
              <a:ext uri="{FF2B5EF4-FFF2-40B4-BE49-F238E27FC236}">
                <a16:creationId xmlns:a16="http://schemas.microsoft.com/office/drawing/2014/main" xmlns="" id="{D3A56E08-5372-4D98-8C20-5EA17F6CEED8}"/>
              </a:ext>
            </a:extLst>
          </p:cNvPr>
          <p:cNvSpPr/>
          <p:nvPr/>
        </p:nvSpPr>
        <p:spPr>
          <a:xfrm>
            <a:off x="1093076" y="5669976"/>
            <a:ext cx="3259849" cy="338554"/>
          </a:xfrm>
          <a:prstGeom prst="rect">
            <a:avLst/>
          </a:prstGeom>
        </p:spPr>
        <p:txBody>
          <a:bodyPr wrap="square">
            <a:spAutoFit/>
          </a:bodyPr>
          <a:lstStyle/>
          <a:p>
            <a:pPr marL="0" lvl="1" indent="0" algn="just">
              <a:spcBef>
                <a:spcPts val="1000"/>
              </a:spcBef>
              <a:buNone/>
            </a:pPr>
            <a:r>
              <a:rPr lang="en-GB" sz="1600" dirty="0">
                <a:latin typeface="+mj-lt"/>
              </a:rPr>
              <a:t>* Results can be accessed </a:t>
            </a:r>
            <a:r>
              <a:rPr lang="en-GB" sz="1600" dirty="0">
                <a:latin typeface="+mj-lt"/>
                <a:hlinkClick r:id="rId5"/>
              </a:rPr>
              <a:t>here</a:t>
            </a:r>
            <a:endParaRPr lang="en-GB" sz="1600" dirty="0">
              <a:latin typeface="+mj-lt"/>
            </a:endParaRPr>
          </a:p>
        </p:txBody>
      </p:sp>
    </p:spTree>
    <p:extLst>
      <p:ext uri="{BB962C8B-B14F-4D97-AF65-F5344CB8AC3E}">
        <p14:creationId xmlns:p14="http://schemas.microsoft.com/office/powerpoint/2010/main" val="1000677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Development | Weighting Stats </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43</a:t>
            </a:fld>
            <a:endParaRPr lang="it-IT" altLang="it-IT"/>
          </a:p>
        </p:txBody>
      </p:sp>
      <p:sp>
        <p:nvSpPr>
          <p:cNvPr id="11" name="Content Placeholder 2">
            <a:extLst>
              <a:ext uri="{FF2B5EF4-FFF2-40B4-BE49-F238E27FC236}">
                <a16:creationId xmlns:a16="http://schemas.microsoft.com/office/drawing/2014/main" xmlns="" id="{C84A2AC1-32D1-4AA5-8481-16CAA21698ED}"/>
              </a:ext>
            </a:extLst>
          </p:cNvPr>
          <p:cNvSpPr>
            <a:spLocks noGrp="1"/>
          </p:cNvSpPr>
          <p:nvPr>
            <p:ph idx="1"/>
          </p:nvPr>
        </p:nvSpPr>
        <p:spPr>
          <a:xfrm>
            <a:off x="2331829" y="990275"/>
            <a:ext cx="4740055" cy="369143"/>
          </a:xfrm>
        </p:spPr>
        <p:txBody>
          <a:bodyPr>
            <a:normAutofit/>
          </a:bodyPr>
          <a:lstStyle/>
          <a:p>
            <a:pPr marL="0" lvl="1" indent="0">
              <a:buNone/>
            </a:pPr>
            <a:r>
              <a:rPr lang="en-GB" sz="2000" dirty="0">
                <a:latin typeface="+mj-lt"/>
              </a:rPr>
              <a:t>Distribution of the weight of the indicators </a:t>
            </a:r>
          </a:p>
          <a:p>
            <a:pPr marL="0" lvl="1" indent="0" algn="just">
              <a:buNone/>
            </a:pPr>
            <a:endParaRPr lang="en-GB" sz="2000" dirty="0"/>
          </a:p>
        </p:txBody>
      </p:sp>
      <p:graphicFrame>
        <p:nvGraphicFramePr>
          <p:cNvPr id="13" name="Chart 12">
            <a:extLst>
              <a:ext uri="{FF2B5EF4-FFF2-40B4-BE49-F238E27FC236}">
                <a16:creationId xmlns:a16="http://schemas.microsoft.com/office/drawing/2014/main" xmlns="" id="{56F3E967-58E9-49A0-B4D6-0817F1CC518E}"/>
              </a:ext>
            </a:extLst>
          </p:cNvPr>
          <p:cNvGraphicFramePr/>
          <p:nvPr/>
        </p:nvGraphicFramePr>
        <p:xfrm>
          <a:off x="3591952" y="1081709"/>
          <a:ext cx="2219810" cy="24366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xmlns="" id="{A5E39445-2EE2-4B5A-AB4A-271D9CA1C465}"/>
              </a:ext>
            </a:extLst>
          </p:cNvPr>
          <p:cNvGraphicFramePr/>
          <p:nvPr/>
        </p:nvGraphicFramePr>
        <p:xfrm>
          <a:off x="1093076" y="3493893"/>
          <a:ext cx="1702036" cy="23213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xmlns="" id="{EE0696CA-0D2B-46CD-BC1B-1C54307BD5CA}"/>
              </a:ext>
            </a:extLst>
          </p:cNvPr>
          <p:cNvGraphicFramePr/>
          <p:nvPr/>
        </p:nvGraphicFramePr>
        <p:xfrm>
          <a:off x="2999822" y="3493893"/>
          <a:ext cx="1702036" cy="23213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xmlns="" id="{18F394F8-2214-4B07-895F-F15C288C60A1}"/>
              </a:ext>
            </a:extLst>
          </p:cNvPr>
          <p:cNvGraphicFramePr/>
          <p:nvPr/>
        </p:nvGraphicFramePr>
        <p:xfrm>
          <a:off x="6813314" y="3493893"/>
          <a:ext cx="1702036" cy="2321377"/>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xmlns="" id="{56B160D5-2412-4553-BE0A-A3B953A1C39E}"/>
              </a:ext>
            </a:extLst>
          </p:cNvPr>
          <p:cNvSpPr txBox="1"/>
          <p:nvPr/>
        </p:nvSpPr>
        <p:spPr>
          <a:xfrm>
            <a:off x="1328458" y="5598989"/>
            <a:ext cx="1231271" cy="369332"/>
          </a:xfrm>
          <a:prstGeom prst="rect">
            <a:avLst/>
          </a:prstGeom>
          <a:noFill/>
        </p:spPr>
        <p:txBody>
          <a:bodyPr wrap="square" rtlCol="0">
            <a:spAutoFit/>
          </a:bodyPr>
          <a:lstStyle/>
          <a:p>
            <a:pPr algn="ctr"/>
            <a:r>
              <a:rPr lang="nl-BE" b="1" dirty="0">
                <a:latin typeface="+mj-lt"/>
              </a:rPr>
              <a:t>FINDABLE</a:t>
            </a:r>
          </a:p>
        </p:txBody>
      </p:sp>
      <p:sp>
        <p:nvSpPr>
          <p:cNvPr id="18" name="TextBox 17">
            <a:extLst>
              <a:ext uri="{FF2B5EF4-FFF2-40B4-BE49-F238E27FC236}">
                <a16:creationId xmlns:a16="http://schemas.microsoft.com/office/drawing/2014/main" xmlns="" id="{12C3557F-B648-4CF6-ABCE-0BC3C856976F}"/>
              </a:ext>
            </a:extLst>
          </p:cNvPr>
          <p:cNvSpPr txBox="1"/>
          <p:nvPr/>
        </p:nvSpPr>
        <p:spPr>
          <a:xfrm>
            <a:off x="3127226" y="5598989"/>
            <a:ext cx="1381613" cy="369332"/>
          </a:xfrm>
          <a:prstGeom prst="rect">
            <a:avLst/>
          </a:prstGeom>
          <a:noFill/>
        </p:spPr>
        <p:txBody>
          <a:bodyPr wrap="square" rtlCol="0">
            <a:spAutoFit/>
          </a:bodyPr>
          <a:lstStyle/>
          <a:p>
            <a:pPr algn="ctr"/>
            <a:r>
              <a:rPr lang="nl-BE" b="1" dirty="0">
                <a:latin typeface="+mj-lt"/>
              </a:rPr>
              <a:t>ACCESSIBLE</a:t>
            </a:r>
          </a:p>
        </p:txBody>
      </p:sp>
      <p:sp>
        <p:nvSpPr>
          <p:cNvPr id="19" name="TextBox 18">
            <a:extLst>
              <a:ext uri="{FF2B5EF4-FFF2-40B4-BE49-F238E27FC236}">
                <a16:creationId xmlns:a16="http://schemas.microsoft.com/office/drawing/2014/main" xmlns="" id="{F4790E89-F0DE-4875-9B3B-C341EF1CA8B3}"/>
              </a:ext>
            </a:extLst>
          </p:cNvPr>
          <p:cNvSpPr txBox="1"/>
          <p:nvPr/>
        </p:nvSpPr>
        <p:spPr>
          <a:xfrm>
            <a:off x="4906568" y="5598989"/>
            <a:ext cx="1702036" cy="369332"/>
          </a:xfrm>
          <a:prstGeom prst="rect">
            <a:avLst/>
          </a:prstGeom>
          <a:noFill/>
        </p:spPr>
        <p:txBody>
          <a:bodyPr wrap="square" rtlCol="0">
            <a:spAutoFit/>
          </a:bodyPr>
          <a:lstStyle/>
          <a:p>
            <a:pPr algn="ctr"/>
            <a:r>
              <a:rPr lang="nl-BE" b="1" dirty="0">
                <a:latin typeface="+mj-lt"/>
              </a:rPr>
              <a:t>INTEROPERABLE</a:t>
            </a:r>
          </a:p>
        </p:txBody>
      </p:sp>
      <p:sp>
        <p:nvSpPr>
          <p:cNvPr id="20" name="TextBox 19">
            <a:extLst>
              <a:ext uri="{FF2B5EF4-FFF2-40B4-BE49-F238E27FC236}">
                <a16:creationId xmlns:a16="http://schemas.microsoft.com/office/drawing/2014/main" xmlns="" id="{13B477C6-D486-46AA-8B6C-9688000E970F}"/>
              </a:ext>
            </a:extLst>
          </p:cNvPr>
          <p:cNvSpPr txBox="1"/>
          <p:nvPr/>
        </p:nvSpPr>
        <p:spPr>
          <a:xfrm>
            <a:off x="6813314" y="5583087"/>
            <a:ext cx="1702036" cy="369332"/>
          </a:xfrm>
          <a:prstGeom prst="rect">
            <a:avLst/>
          </a:prstGeom>
          <a:noFill/>
        </p:spPr>
        <p:txBody>
          <a:bodyPr wrap="square" rtlCol="0">
            <a:spAutoFit/>
          </a:bodyPr>
          <a:lstStyle/>
          <a:p>
            <a:pPr algn="ctr"/>
            <a:r>
              <a:rPr lang="nl-BE" b="1" dirty="0">
                <a:latin typeface="+mj-lt"/>
              </a:rPr>
              <a:t>REUSABLE</a:t>
            </a:r>
          </a:p>
        </p:txBody>
      </p:sp>
      <p:sp>
        <p:nvSpPr>
          <p:cNvPr id="21" name="TextBox 20">
            <a:extLst>
              <a:ext uri="{FF2B5EF4-FFF2-40B4-BE49-F238E27FC236}">
                <a16:creationId xmlns:a16="http://schemas.microsoft.com/office/drawing/2014/main" xmlns="" id="{CA5076A9-69F6-45DD-BFB8-7429AFFB5757}"/>
              </a:ext>
            </a:extLst>
          </p:cNvPr>
          <p:cNvSpPr txBox="1"/>
          <p:nvPr/>
        </p:nvSpPr>
        <p:spPr>
          <a:xfrm>
            <a:off x="3922833" y="3233790"/>
            <a:ext cx="1702036" cy="369332"/>
          </a:xfrm>
          <a:prstGeom prst="rect">
            <a:avLst/>
          </a:prstGeom>
          <a:noFill/>
        </p:spPr>
        <p:txBody>
          <a:bodyPr wrap="square" rtlCol="0">
            <a:spAutoFit/>
          </a:bodyPr>
          <a:lstStyle/>
          <a:p>
            <a:pPr algn="ctr"/>
            <a:r>
              <a:rPr lang="nl-BE" b="1" dirty="0">
                <a:latin typeface="+mj-lt"/>
              </a:rPr>
              <a:t>FAIR PRINCIPLES</a:t>
            </a:r>
          </a:p>
        </p:txBody>
      </p:sp>
      <p:grpSp>
        <p:nvGrpSpPr>
          <p:cNvPr id="26" name="Group 25">
            <a:extLst>
              <a:ext uri="{FF2B5EF4-FFF2-40B4-BE49-F238E27FC236}">
                <a16:creationId xmlns:a16="http://schemas.microsoft.com/office/drawing/2014/main" xmlns="" id="{70DA83A5-BE1F-42E9-8B30-81AC9286D67D}"/>
              </a:ext>
            </a:extLst>
          </p:cNvPr>
          <p:cNvGrpSpPr/>
          <p:nvPr/>
        </p:nvGrpSpPr>
        <p:grpSpPr>
          <a:xfrm>
            <a:off x="1706395" y="2024399"/>
            <a:ext cx="1706668" cy="643722"/>
            <a:chOff x="1573146" y="1883972"/>
            <a:chExt cx="1706668" cy="643722"/>
          </a:xfrm>
        </p:grpSpPr>
        <p:sp>
          <p:nvSpPr>
            <p:cNvPr id="22" name="Oval 21">
              <a:extLst>
                <a:ext uri="{FF2B5EF4-FFF2-40B4-BE49-F238E27FC236}">
                  <a16:creationId xmlns:a16="http://schemas.microsoft.com/office/drawing/2014/main" xmlns="" id="{50BC7200-10D4-4415-B1A9-8E8B542A511A}"/>
                </a:ext>
              </a:extLst>
            </p:cNvPr>
            <p:cNvSpPr/>
            <p:nvPr/>
          </p:nvSpPr>
          <p:spPr>
            <a:xfrm>
              <a:off x="1573146" y="1913096"/>
              <a:ext cx="144000" cy="144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xmlns="" id="{CA9378EB-2C34-4E92-963C-A9F69217D442}"/>
                </a:ext>
              </a:extLst>
            </p:cNvPr>
            <p:cNvSpPr/>
            <p:nvPr/>
          </p:nvSpPr>
          <p:spPr>
            <a:xfrm>
              <a:off x="1573146" y="2348962"/>
              <a:ext cx="144000" cy="14400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xmlns="" id="{F71D7658-2D70-4BBE-ACDC-FB910BF3BAD2}"/>
                </a:ext>
              </a:extLst>
            </p:cNvPr>
            <p:cNvSpPr/>
            <p:nvPr/>
          </p:nvSpPr>
          <p:spPr>
            <a:xfrm>
              <a:off x="1573146" y="2123911"/>
              <a:ext cx="144000" cy="144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a:extLst>
                <a:ext uri="{FF2B5EF4-FFF2-40B4-BE49-F238E27FC236}">
                  <a16:creationId xmlns:a16="http://schemas.microsoft.com/office/drawing/2014/main" xmlns="" id="{D81653D0-DBF6-4882-923B-0E54211119B7}"/>
                </a:ext>
              </a:extLst>
            </p:cNvPr>
            <p:cNvSpPr txBox="1">
              <a:spLocks/>
            </p:cNvSpPr>
            <p:nvPr/>
          </p:nvSpPr>
          <p:spPr>
            <a:xfrm>
              <a:off x="1712595" y="1883972"/>
              <a:ext cx="1567219" cy="643722"/>
            </a:xfrm>
            <a:prstGeom prst="rect">
              <a:avLst/>
            </a:prstGeom>
          </p:spPr>
          <p:txBody>
            <a:bodyPr vert="horz" lIns="91440" tIns="45720" rIns="91440" bIns="45720" numCol="1" rtlCol="0">
              <a:normAutofit fontScale="62500" lnSpcReduction="20000"/>
            </a:bodyPr>
            <a:lstStyle>
              <a:lvl1pPr marL="228600" indent="-228600"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7"/>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Tx/>
                <a:buNone/>
              </a:pPr>
              <a:r>
                <a:rPr lang="en-GB" sz="2000" dirty="0">
                  <a:latin typeface="+mj-lt"/>
                </a:rPr>
                <a:t>Mandatory</a:t>
              </a:r>
            </a:p>
            <a:p>
              <a:pPr marL="0" lvl="1" indent="0">
                <a:buFontTx/>
                <a:buNone/>
              </a:pPr>
              <a:r>
                <a:rPr lang="en-GB" sz="2000" dirty="0">
                  <a:latin typeface="+mj-lt"/>
                </a:rPr>
                <a:t>Recommended</a:t>
              </a:r>
            </a:p>
            <a:p>
              <a:pPr marL="0" lvl="1" indent="0">
                <a:buFontTx/>
                <a:buNone/>
              </a:pPr>
              <a:r>
                <a:rPr lang="en-GB" sz="2000" dirty="0">
                  <a:latin typeface="+mj-lt"/>
                </a:rPr>
                <a:t>Optional </a:t>
              </a:r>
            </a:p>
            <a:p>
              <a:pPr marL="0" lvl="1" indent="0" algn="just">
                <a:buFontTx/>
                <a:buNone/>
              </a:pPr>
              <a:endParaRPr lang="en-GB" sz="2000" dirty="0"/>
            </a:p>
          </p:txBody>
        </p:sp>
      </p:grpSp>
      <p:sp>
        <p:nvSpPr>
          <p:cNvPr id="28" name="Segnaposto data 3">
            <a:extLst>
              <a:ext uri="{FF2B5EF4-FFF2-40B4-BE49-F238E27FC236}">
                <a16:creationId xmlns:a16="http://schemas.microsoft.com/office/drawing/2014/main" xmlns="" id="{0A72652B-BA08-4722-AC8A-AD36CC640261}"/>
              </a:ext>
            </a:extLst>
          </p:cNvPr>
          <p:cNvSpPr>
            <a:spLocks noGrp="1"/>
          </p:cNvSpPr>
          <p:nvPr>
            <p:ph type="dt" sz="half" idx="10"/>
          </p:nvPr>
        </p:nvSpPr>
        <p:spPr>
          <a:xfrm>
            <a:off x="628650" y="6492875"/>
            <a:ext cx="2057400" cy="365125"/>
          </a:xfrm>
        </p:spPr>
        <p:txBody>
          <a:bodyPr numCol="1"/>
          <a:lstStyle/>
          <a:p>
            <a:r>
              <a:rPr lang="en-GB" altLang="en-GB" dirty="0"/>
              <a:t>2019-10-23</a:t>
            </a:r>
          </a:p>
        </p:txBody>
      </p:sp>
      <p:graphicFrame>
        <p:nvGraphicFramePr>
          <p:cNvPr id="27" name="Chart 26">
            <a:extLst>
              <a:ext uri="{FF2B5EF4-FFF2-40B4-BE49-F238E27FC236}">
                <a16:creationId xmlns:a16="http://schemas.microsoft.com/office/drawing/2014/main" xmlns="" id="{FA4C4F68-3D99-4A16-9BC5-7F8D017A8B40}"/>
              </a:ext>
            </a:extLst>
          </p:cNvPr>
          <p:cNvGraphicFramePr/>
          <p:nvPr/>
        </p:nvGraphicFramePr>
        <p:xfrm>
          <a:off x="4903074" y="3493893"/>
          <a:ext cx="1702036" cy="232137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29591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it-IT"/>
              <a:t>2020-02-13</a:t>
            </a:r>
            <a:endParaRPr lang="it-IT" altLang="it-IT"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44</a:t>
            </a:fld>
            <a:endParaRPr lang="it-IT" altLang="it-IT"/>
          </a:p>
        </p:txBody>
      </p:sp>
      <p:sp>
        <p:nvSpPr>
          <p:cNvPr id="8" name="Rectangle 7"/>
          <p:cNvSpPr/>
          <p:nvPr/>
        </p:nvSpPr>
        <p:spPr>
          <a:xfrm>
            <a:off x="0" y="0"/>
            <a:ext cx="9144000" cy="6858000"/>
          </a:xfrm>
          <a:prstGeom prst="rect">
            <a:avLst/>
          </a:prstGeom>
          <a:solidFill>
            <a:srgbClr val="9CC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6860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070575" y="2813525"/>
            <a:ext cx="1230949" cy="1230949"/>
            <a:chOff x="589752" y="3474401"/>
            <a:chExt cx="612000" cy="612000"/>
          </a:xfrm>
          <a:solidFill>
            <a:schemeClr val="bg1"/>
          </a:solidFill>
        </p:grpSpPr>
        <p:sp>
          <p:nvSpPr>
            <p:cNvPr id="13" name="Oval 12"/>
            <p:cNvSpPr/>
            <p:nvPr/>
          </p:nvSpPr>
          <p:spPr bwMode="ltGray">
            <a:xfrm>
              <a:off x="589752" y="3474401"/>
              <a:ext cx="612000" cy="61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sp>
          <p:nvSpPr>
            <p:cNvPr id="14" name="Freeform 4814"/>
            <p:cNvSpPr>
              <a:spLocks noEditPoints="1"/>
            </p:cNvSpPr>
            <p:nvPr/>
          </p:nvSpPr>
          <p:spPr bwMode="auto">
            <a:xfrm>
              <a:off x="723501" y="3564741"/>
              <a:ext cx="344502" cy="457696"/>
            </a:xfrm>
            <a:custGeom>
              <a:avLst/>
              <a:gdLst>
                <a:gd name="T0" fmla="*/ 148 w 280"/>
                <a:gd name="T1" fmla="*/ 304 h 372"/>
                <a:gd name="T2" fmla="*/ 148 w 280"/>
                <a:gd name="T3" fmla="*/ 98 h 372"/>
                <a:gd name="T4" fmla="*/ 164 w 280"/>
                <a:gd name="T5" fmla="*/ 92 h 372"/>
                <a:gd name="T6" fmla="*/ 180 w 280"/>
                <a:gd name="T7" fmla="*/ 72 h 372"/>
                <a:gd name="T8" fmla="*/ 186 w 280"/>
                <a:gd name="T9" fmla="*/ 48 h 372"/>
                <a:gd name="T10" fmla="*/ 178 w 280"/>
                <a:gd name="T11" fmla="*/ 20 h 372"/>
                <a:gd name="T12" fmla="*/ 160 w 280"/>
                <a:gd name="T13" fmla="*/ 48 h 372"/>
                <a:gd name="T14" fmla="*/ 106 w 280"/>
                <a:gd name="T15" fmla="*/ 0 h 372"/>
                <a:gd name="T16" fmla="*/ 80 w 280"/>
                <a:gd name="T17" fmla="*/ 32 h 372"/>
                <a:gd name="T18" fmla="*/ 78 w 280"/>
                <a:gd name="T19" fmla="*/ 56 h 372"/>
                <a:gd name="T20" fmla="*/ 88 w 280"/>
                <a:gd name="T21" fmla="*/ 80 h 372"/>
                <a:gd name="T22" fmla="*/ 108 w 280"/>
                <a:gd name="T23" fmla="*/ 96 h 372"/>
                <a:gd name="T24" fmla="*/ 116 w 280"/>
                <a:gd name="T25" fmla="*/ 300 h 372"/>
                <a:gd name="T26" fmla="*/ 108 w 280"/>
                <a:gd name="T27" fmla="*/ 308 h 372"/>
                <a:gd name="T28" fmla="*/ 96 w 280"/>
                <a:gd name="T29" fmla="*/ 336 h 372"/>
                <a:gd name="T30" fmla="*/ 98 w 280"/>
                <a:gd name="T31" fmla="*/ 350 h 372"/>
                <a:gd name="T32" fmla="*/ 106 w 280"/>
                <a:gd name="T33" fmla="*/ 360 h 372"/>
                <a:gd name="T34" fmla="*/ 124 w 280"/>
                <a:gd name="T35" fmla="*/ 370 h 372"/>
                <a:gd name="T36" fmla="*/ 140 w 280"/>
                <a:gd name="T37" fmla="*/ 370 h 372"/>
                <a:gd name="T38" fmla="*/ 158 w 280"/>
                <a:gd name="T39" fmla="*/ 360 h 372"/>
                <a:gd name="T40" fmla="*/ 168 w 280"/>
                <a:gd name="T41" fmla="*/ 342 h 372"/>
                <a:gd name="T42" fmla="*/ 168 w 280"/>
                <a:gd name="T43" fmla="*/ 328 h 372"/>
                <a:gd name="T44" fmla="*/ 158 w 280"/>
                <a:gd name="T45" fmla="*/ 310 h 372"/>
                <a:gd name="T46" fmla="*/ 144 w 280"/>
                <a:gd name="T47" fmla="*/ 346 h 372"/>
                <a:gd name="T48" fmla="*/ 132 w 280"/>
                <a:gd name="T49" fmla="*/ 352 h 372"/>
                <a:gd name="T50" fmla="*/ 120 w 280"/>
                <a:gd name="T51" fmla="*/ 346 h 372"/>
                <a:gd name="T52" fmla="*/ 116 w 280"/>
                <a:gd name="T53" fmla="*/ 336 h 372"/>
                <a:gd name="T54" fmla="*/ 120 w 280"/>
                <a:gd name="T55" fmla="*/ 324 h 372"/>
                <a:gd name="T56" fmla="*/ 132 w 280"/>
                <a:gd name="T57" fmla="*/ 320 h 372"/>
                <a:gd name="T58" fmla="*/ 144 w 280"/>
                <a:gd name="T59" fmla="*/ 324 h 372"/>
                <a:gd name="T60" fmla="*/ 148 w 280"/>
                <a:gd name="T61" fmla="*/ 336 h 372"/>
                <a:gd name="T62" fmla="*/ 144 w 280"/>
                <a:gd name="T63" fmla="*/ 346 h 372"/>
                <a:gd name="T64" fmla="*/ 186 w 280"/>
                <a:gd name="T65" fmla="*/ 318 h 372"/>
                <a:gd name="T66" fmla="*/ 172 w 280"/>
                <a:gd name="T67" fmla="*/ 296 h 372"/>
                <a:gd name="T68" fmla="*/ 168 w 280"/>
                <a:gd name="T69" fmla="*/ 286 h 372"/>
                <a:gd name="T70" fmla="*/ 168 w 280"/>
                <a:gd name="T71" fmla="*/ 250 h 372"/>
                <a:gd name="T72" fmla="*/ 172 w 280"/>
                <a:gd name="T73" fmla="*/ 190 h 372"/>
                <a:gd name="T74" fmla="*/ 178 w 280"/>
                <a:gd name="T75" fmla="*/ 194 h 372"/>
                <a:gd name="T76" fmla="*/ 186 w 280"/>
                <a:gd name="T77" fmla="*/ 190 h 372"/>
                <a:gd name="T78" fmla="*/ 188 w 280"/>
                <a:gd name="T79" fmla="*/ 180 h 372"/>
                <a:gd name="T80" fmla="*/ 168 w 280"/>
                <a:gd name="T81" fmla="*/ 150 h 372"/>
                <a:gd name="T82" fmla="*/ 204 w 280"/>
                <a:gd name="T83" fmla="*/ 158 h 372"/>
                <a:gd name="T84" fmla="*/ 212 w 280"/>
                <a:gd name="T85" fmla="*/ 160 h 372"/>
                <a:gd name="T86" fmla="*/ 218 w 280"/>
                <a:gd name="T87" fmla="*/ 158 h 372"/>
                <a:gd name="T88" fmla="*/ 220 w 280"/>
                <a:gd name="T89" fmla="*/ 146 h 372"/>
                <a:gd name="T90" fmla="*/ 216 w 280"/>
                <a:gd name="T91" fmla="*/ 102 h 372"/>
                <a:gd name="T92" fmla="*/ 240 w 280"/>
                <a:gd name="T93" fmla="*/ 126 h 372"/>
                <a:gd name="T94" fmla="*/ 248 w 280"/>
                <a:gd name="T95" fmla="*/ 126 h 372"/>
                <a:gd name="T96" fmla="*/ 254 w 280"/>
                <a:gd name="T97" fmla="*/ 122 h 372"/>
                <a:gd name="T98" fmla="*/ 252 w 280"/>
                <a:gd name="T99" fmla="*/ 110 h 372"/>
                <a:gd name="T100" fmla="*/ 84 w 280"/>
                <a:gd name="T101" fmla="*/ 234 h 372"/>
                <a:gd name="T102" fmla="*/ 96 w 280"/>
                <a:gd name="T103" fmla="*/ 292 h 372"/>
                <a:gd name="T104" fmla="*/ 0 w 280"/>
                <a:gd name="T105" fmla="*/ 318 h 372"/>
                <a:gd name="T106" fmla="*/ 72 w 280"/>
                <a:gd name="T107" fmla="*/ 290 h 372"/>
                <a:gd name="T108" fmla="*/ 80 w 280"/>
                <a:gd name="T109" fmla="*/ 292 h 372"/>
                <a:gd name="T110" fmla="*/ 86 w 280"/>
                <a:gd name="T111" fmla="*/ 290 h 372"/>
                <a:gd name="T112" fmla="*/ 88 w 280"/>
                <a:gd name="T113" fmla="*/ 278 h 372"/>
                <a:gd name="T114" fmla="*/ 84 w 280"/>
                <a:gd name="T115" fmla="*/ 23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 h="372">
                  <a:moveTo>
                    <a:pt x="158" y="310"/>
                  </a:moveTo>
                  <a:lnTo>
                    <a:pt x="158" y="310"/>
                  </a:lnTo>
                  <a:lnTo>
                    <a:pt x="148" y="304"/>
                  </a:lnTo>
                  <a:lnTo>
                    <a:pt x="148" y="304"/>
                  </a:lnTo>
                  <a:lnTo>
                    <a:pt x="148" y="300"/>
                  </a:lnTo>
                  <a:lnTo>
                    <a:pt x="148" y="98"/>
                  </a:lnTo>
                  <a:lnTo>
                    <a:pt x="148" y="98"/>
                  </a:lnTo>
                  <a:lnTo>
                    <a:pt x="156" y="96"/>
                  </a:lnTo>
                  <a:lnTo>
                    <a:pt x="164" y="92"/>
                  </a:lnTo>
                  <a:lnTo>
                    <a:pt x="170" y="86"/>
                  </a:lnTo>
                  <a:lnTo>
                    <a:pt x="176" y="80"/>
                  </a:lnTo>
                  <a:lnTo>
                    <a:pt x="180" y="72"/>
                  </a:lnTo>
                  <a:lnTo>
                    <a:pt x="184" y="64"/>
                  </a:lnTo>
                  <a:lnTo>
                    <a:pt x="186" y="56"/>
                  </a:lnTo>
                  <a:lnTo>
                    <a:pt x="186" y="48"/>
                  </a:lnTo>
                  <a:lnTo>
                    <a:pt x="186" y="48"/>
                  </a:lnTo>
                  <a:lnTo>
                    <a:pt x="184" y="32"/>
                  </a:lnTo>
                  <a:lnTo>
                    <a:pt x="178" y="20"/>
                  </a:lnTo>
                  <a:lnTo>
                    <a:pt x="170" y="10"/>
                  </a:lnTo>
                  <a:lnTo>
                    <a:pt x="160" y="0"/>
                  </a:lnTo>
                  <a:lnTo>
                    <a:pt x="160" y="48"/>
                  </a:lnTo>
                  <a:lnTo>
                    <a:pt x="106" y="48"/>
                  </a:lnTo>
                  <a:lnTo>
                    <a:pt x="106" y="0"/>
                  </a:lnTo>
                  <a:lnTo>
                    <a:pt x="106" y="0"/>
                  </a:lnTo>
                  <a:lnTo>
                    <a:pt x="94" y="10"/>
                  </a:lnTo>
                  <a:lnTo>
                    <a:pt x="86" y="20"/>
                  </a:lnTo>
                  <a:lnTo>
                    <a:pt x="80" y="32"/>
                  </a:lnTo>
                  <a:lnTo>
                    <a:pt x="78" y="48"/>
                  </a:lnTo>
                  <a:lnTo>
                    <a:pt x="78" y="48"/>
                  </a:lnTo>
                  <a:lnTo>
                    <a:pt x="78" y="56"/>
                  </a:lnTo>
                  <a:lnTo>
                    <a:pt x="82" y="64"/>
                  </a:lnTo>
                  <a:lnTo>
                    <a:pt x="84" y="72"/>
                  </a:lnTo>
                  <a:lnTo>
                    <a:pt x="88" y="80"/>
                  </a:lnTo>
                  <a:lnTo>
                    <a:pt x="94" y="86"/>
                  </a:lnTo>
                  <a:lnTo>
                    <a:pt x="100" y="92"/>
                  </a:lnTo>
                  <a:lnTo>
                    <a:pt x="108" y="96"/>
                  </a:lnTo>
                  <a:lnTo>
                    <a:pt x="116" y="98"/>
                  </a:lnTo>
                  <a:lnTo>
                    <a:pt x="116" y="300"/>
                  </a:lnTo>
                  <a:lnTo>
                    <a:pt x="116" y="300"/>
                  </a:lnTo>
                  <a:lnTo>
                    <a:pt x="116" y="304"/>
                  </a:lnTo>
                  <a:lnTo>
                    <a:pt x="116" y="304"/>
                  </a:lnTo>
                  <a:lnTo>
                    <a:pt x="108" y="308"/>
                  </a:lnTo>
                  <a:lnTo>
                    <a:pt x="102" y="316"/>
                  </a:lnTo>
                  <a:lnTo>
                    <a:pt x="98" y="326"/>
                  </a:lnTo>
                  <a:lnTo>
                    <a:pt x="96" y="336"/>
                  </a:lnTo>
                  <a:lnTo>
                    <a:pt x="96" y="336"/>
                  </a:lnTo>
                  <a:lnTo>
                    <a:pt x="96" y="342"/>
                  </a:lnTo>
                  <a:lnTo>
                    <a:pt x="98" y="350"/>
                  </a:lnTo>
                  <a:lnTo>
                    <a:pt x="102" y="356"/>
                  </a:lnTo>
                  <a:lnTo>
                    <a:pt x="106" y="360"/>
                  </a:lnTo>
                  <a:lnTo>
                    <a:pt x="106" y="360"/>
                  </a:lnTo>
                  <a:lnTo>
                    <a:pt x="112" y="366"/>
                  </a:lnTo>
                  <a:lnTo>
                    <a:pt x="118" y="368"/>
                  </a:lnTo>
                  <a:lnTo>
                    <a:pt x="124" y="370"/>
                  </a:lnTo>
                  <a:lnTo>
                    <a:pt x="132" y="372"/>
                  </a:lnTo>
                  <a:lnTo>
                    <a:pt x="132" y="372"/>
                  </a:lnTo>
                  <a:lnTo>
                    <a:pt x="140" y="370"/>
                  </a:lnTo>
                  <a:lnTo>
                    <a:pt x="146" y="368"/>
                  </a:lnTo>
                  <a:lnTo>
                    <a:pt x="152" y="366"/>
                  </a:lnTo>
                  <a:lnTo>
                    <a:pt x="158" y="360"/>
                  </a:lnTo>
                  <a:lnTo>
                    <a:pt x="162" y="356"/>
                  </a:lnTo>
                  <a:lnTo>
                    <a:pt x="166" y="350"/>
                  </a:lnTo>
                  <a:lnTo>
                    <a:pt x="168" y="342"/>
                  </a:lnTo>
                  <a:lnTo>
                    <a:pt x="168" y="336"/>
                  </a:lnTo>
                  <a:lnTo>
                    <a:pt x="168" y="336"/>
                  </a:lnTo>
                  <a:lnTo>
                    <a:pt x="168" y="328"/>
                  </a:lnTo>
                  <a:lnTo>
                    <a:pt x="166" y="322"/>
                  </a:lnTo>
                  <a:lnTo>
                    <a:pt x="162" y="316"/>
                  </a:lnTo>
                  <a:lnTo>
                    <a:pt x="158" y="310"/>
                  </a:lnTo>
                  <a:lnTo>
                    <a:pt x="158" y="310"/>
                  </a:lnTo>
                  <a:close/>
                  <a:moveTo>
                    <a:pt x="144" y="346"/>
                  </a:moveTo>
                  <a:lnTo>
                    <a:pt x="144" y="346"/>
                  </a:lnTo>
                  <a:lnTo>
                    <a:pt x="138" y="350"/>
                  </a:lnTo>
                  <a:lnTo>
                    <a:pt x="132" y="352"/>
                  </a:lnTo>
                  <a:lnTo>
                    <a:pt x="132" y="352"/>
                  </a:lnTo>
                  <a:lnTo>
                    <a:pt x="126" y="350"/>
                  </a:lnTo>
                  <a:lnTo>
                    <a:pt x="120" y="346"/>
                  </a:lnTo>
                  <a:lnTo>
                    <a:pt x="120" y="346"/>
                  </a:lnTo>
                  <a:lnTo>
                    <a:pt x="118" y="342"/>
                  </a:lnTo>
                  <a:lnTo>
                    <a:pt x="116" y="336"/>
                  </a:lnTo>
                  <a:lnTo>
                    <a:pt x="116" y="336"/>
                  </a:lnTo>
                  <a:lnTo>
                    <a:pt x="118" y="330"/>
                  </a:lnTo>
                  <a:lnTo>
                    <a:pt x="120" y="324"/>
                  </a:lnTo>
                  <a:lnTo>
                    <a:pt x="120" y="324"/>
                  </a:lnTo>
                  <a:lnTo>
                    <a:pt x="126" y="320"/>
                  </a:lnTo>
                  <a:lnTo>
                    <a:pt x="132" y="320"/>
                  </a:lnTo>
                  <a:lnTo>
                    <a:pt x="132" y="320"/>
                  </a:lnTo>
                  <a:lnTo>
                    <a:pt x="138" y="320"/>
                  </a:lnTo>
                  <a:lnTo>
                    <a:pt x="144" y="324"/>
                  </a:lnTo>
                  <a:lnTo>
                    <a:pt x="144" y="324"/>
                  </a:lnTo>
                  <a:lnTo>
                    <a:pt x="146" y="330"/>
                  </a:lnTo>
                  <a:lnTo>
                    <a:pt x="148" y="336"/>
                  </a:lnTo>
                  <a:lnTo>
                    <a:pt x="148" y="336"/>
                  </a:lnTo>
                  <a:lnTo>
                    <a:pt x="146" y="342"/>
                  </a:lnTo>
                  <a:lnTo>
                    <a:pt x="144" y="346"/>
                  </a:lnTo>
                  <a:lnTo>
                    <a:pt x="144" y="346"/>
                  </a:lnTo>
                  <a:close/>
                  <a:moveTo>
                    <a:pt x="280" y="38"/>
                  </a:moveTo>
                  <a:lnTo>
                    <a:pt x="280" y="318"/>
                  </a:lnTo>
                  <a:lnTo>
                    <a:pt x="186" y="318"/>
                  </a:lnTo>
                  <a:lnTo>
                    <a:pt x="186" y="318"/>
                  </a:lnTo>
                  <a:lnTo>
                    <a:pt x="180" y="306"/>
                  </a:lnTo>
                  <a:lnTo>
                    <a:pt x="172" y="296"/>
                  </a:lnTo>
                  <a:lnTo>
                    <a:pt x="172" y="296"/>
                  </a:lnTo>
                  <a:lnTo>
                    <a:pt x="168" y="292"/>
                  </a:lnTo>
                  <a:lnTo>
                    <a:pt x="168" y="286"/>
                  </a:lnTo>
                  <a:lnTo>
                    <a:pt x="248" y="286"/>
                  </a:lnTo>
                  <a:lnTo>
                    <a:pt x="248" y="170"/>
                  </a:lnTo>
                  <a:lnTo>
                    <a:pt x="168" y="250"/>
                  </a:lnTo>
                  <a:lnTo>
                    <a:pt x="168" y="188"/>
                  </a:lnTo>
                  <a:lnTo>
                    <a:pt x="172" y="190"/>
                  </a:lnTo>
                  <a:lnTo>
                    <a:pt x="172" y="190"/>
                  </a:lnTo>
                  <a:lnTo>
                    <a:pt x="174" y="192"/>
                  </a:lnTo>
                  <a:lnTo>
                    <a:pt x="178" y="194"/>
                  </a:lnTo>
                  <a:lnTo>
                    <a:pt x="178" y="194"/>
                  </a:lnTo>
                  <a:lnTo>
                    <a:pt x="182" y="192"/>
                  </a:lnTo>
                  <a:lnTo>
                    <a:pt x="186" y="190"/>
                  </a:lnTo>
                  <a:lnTo>
                    <a:pt x="186" y="190"/>
                  </a:lnTo>
                  <a:lnTo>
                    <a:pt x="188" y="186"/>
                  </a:lnTo>
                  <a:lnTo>
                    <a:pt x="188" y="184"/>
                  </a:lnTo>
                  <a:lnTo>
                    <a:pt x="188" y="180"/>
                  </a:lnTo>
                  <a:lnTo>
                    <a:pt x="186" y="176"/>
                  </a:lnTo>
                  <a:lnTo>
                    <a:pt x="168" y="160"/>
                  </a:lnTo>
                  <a:lnTo>
                    <a:pt x="168" y="150"/>
                  </a:lnTo>
                  <a:lnTo>
                    <a:pt x="182" y="136"/>
                  </a:lnTo>
                  <a:lnTo>
                    <a:pt x="204" y="158"/>
                  </a:lnTo>
                  <a:lnTo>
                    <a:pt x="204" y="158"/>
                  </a:lnTo>
                  <a:lnTo>
                    <a:pt x="208" y="160"/>
                  </a:lnTo>
                  <a:lnTo>
                    <a:pt x="212" y="160"/>
                  </a:lnTo>
                  <a:lnTo>
                    <a:pt x="212" y="160"/>
                  </a:lnTo>
                  <a:lnTo>
                    <a:pt x="214" y="160"/>
                  </a:lnTo>
                  <a:lnTo>
                    <a:pt x="218" y="158"/>
                  </a:lnTo>
                  <a:lnTo>
                    <a:pt x="218" y="158"/>
                  </a:lnTo>
                  <a:lnTo>
                    <a:pt x="220" y="154"/>
                  </a:lnTo>
                  <a:lnTo>
                    <a:pt x="222" y="150"/>
                  </a:lnTo>
                  <a:lnTo>
                    <a:pt x="220" y="146"/>
                  </a:lnTo>
                  <a:lnTo>
                    <a:pt x="218" y="144"/>
                  </a:lnTo>
                  <a:lnTo>
                    <a:pt x="196" y="122"/>
                  </a:lnTo>
                  <a:lnTo>
                    <a:pt x="216" y="102"/>
                  </a:lnTo>
                  <a:lnTo>
                    <a:pt x="236" y="124"/>
                  </a:lnTo>
                  <a:lnTo>
                    <a:pt x="236" y="124"/>
                  </a:lnTo>
                  <a:lnTo>
                    <a:pt x="240" y="126"/>
                  </a:lnTo>
                  <a:lnTo>
                    <a:pt x="244" y="128"/>
                  </a:lnTo>
                  <a:lnTo>
                    <a:pt x="244" y="128"/>
                  </a:lnTo>
                  <a:lnTo>
                    <a:pt x="248" y="126"/>
                  </a:lnTo>
                  <a:lnTo>
                    <a:pt x="252" y="124"/>
                  </a:lnTo>
                  <a:lnTo>
                    <a:pt x="252" y="124"/>
                  </a:lnTo>
                  <a:lnTo>
                    <a:pt x="254" y="122"/>
                  </a:lnTo>
                  <a:lnTo>
                    <a:pt x="254" y="118"/>
                  </a:lnTo>
                  <a:lnTo>
                    <a:pt x="254" y="114"/>
                  </a:lnTo>
                  <a:lnTo>
                    <a:pt x="252" y="110"/>
                  </a:lnTo>
                  <a:lnTo>
                    <a:pt x="230" y="88"/>
                  </a:lnTo>
                  <a:lnTo>
                    <a:pt x="280" y="38"/>
                  </a:lnTo>
                  <a:close/>
                  <a:moveTo>
                    <a:pt x="84" y="234"/>
                  </a:moveTo>
                  <a:lnTo>
                    <a:pt x="96" y="248"/>
                  </a:lnTo>
                  <a:lnTo>
                    <a:pt x="96" y="292"/>
                  </a:lnTo>
                  <a:lnTo>
                    <a:pt x="96" y="292"/>
                  </a:lnTo>
                  <a:lnTo>
                    <a:pt x="86" y="304"/>
                  </a:lnTo>
                  <a:lnTo>
                    <a:pt x="80" y="318"/>
                  </a:lnTo>
                  <a:lnTo>
                    <a:pt x="0" y="318"/>
                  </a:lnTo>
                  <a:lnTo>
                    <a:pt x="50" y="268"/>
                  </a:lnTo>
                  <a:lnTo>
                    <a:pt x="72" y="290"/>
                  </a:lnTo>
                  <a:lnTo>
                    <a:pt x="72" y="290"/>
                  </a:lnTo>
                  <a:lnTo>
                    <a:pt x="76" y="292"/>
                  </a:lnTo>
                  <a:lnTo>
                    <a:pt x="80" y="292"/>
                  </a:lnTo>
                  <a:lnTo>
                    <a:pt x="80" y="292"/>
                  </a:lnTo>
                  <a:lnTo>
                    <a:pt x="84" y="292"/>
                  </a:lnTo>
                  <a:lnTo>
                    <a:pt x="86" y="290"/>
                  </a:lnTo>
                  <a:lnTo>
                    <a:pt x="86" y="290"/>
                  </a:lnTo>
                  <a:lnTo>
                    <a:pt x="88" y="286"/>
                  </a:lnTo>
                  <a:lnTo>
                    <a:pt x="90" y="282"/>
                  </a:lnTo>
                  <a:lnTo>
                    <a:pt x="88" y="278"/>
                  </a:lnTo>
                  <a:lnTo>
                    <a:pt x="86" y="274"/>
                  </a:lnTo>
                  <a:lnTo>
                    <a:pt x="64" y="254"/>
                  </a:lnTo>
                  <a:lnTo>
                    <a:pt x="84"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TextBox 15"/>
          <p:cNvSpPr txBox="1"/>
          <p:nvPr/>
        </p:nvSpPr>
        <p:spPr>
          <a:xfrm>
            <a:off x="3492500" y="2900157"/>
            <a:ext cx="5022850" cy="2862322"/>
          </a:xfrm>
          <a:prstGeom prst="rect">
            <a:avLst/>
          </a:prstGeom>
          <a:noFill/>
        </p:spPr>
        <p:txBody>
          <a:bodyPr wrap="square" rtlCol="0">
            <a:spAutoFit/>
          </a:bodyPr>
          <a:lstStyle/>
          <a:p>
            <a:r>
              <a:rPr lang="en-GB" sz="6000" dirty="0">
                <a:solidFill>
                  <a:schemeClr val="bg1"/>
                </a:solidFill>
                <a:latin typeface="Eau" pitchFamily="2" charset="0"/>
              </a:rPr>
              <a:t>State of play</a:t>
            </a:r>
            <a:endParaRPr lang="hu-HU" sz="6000" dirty="0">
              <a:solidFill>
                <a:schemeClr val="bg1"/>
              </a:solidFill>
              <a:latin typeface="Eau" pitchFamily="2" charset="0"/>
            </a:endParaRPr>
          </a:p>
          <a:p>
            <a:r>
              <a:rPr lang="hu-HU" sz="6000" dirty="0">
                <a:solidFill>
                  <a:schemeClr val="bg1"/>
                </a:solidFill>
                <a:latin typeface="Eau" pitchFamily="2" charset="0"/>
              </a:rPr>
              <a:t>Part III.TESTING PHASE</a:t>
            </a:r>
            <a:endParaRPr lang="en-US" sz="6000" dirty="0">
              <a:solidFill>
                <a:schemeClr val="bg1"/>
              </a:solidFill>
              <a:latin typeface="Eau" pitchFamily="2" charset="0"/>
            </a:endParaRPr>
          </a:p>
        </p:txBody>
      </p:sp>
    </p:spTree>
    <p:extLst>
      <p:ext uri="{BB962C8B-B14F-4D97-AF65-F5344CB8AC3E}">
        <p14:creationId xmlns:p14="http://schemas.microsoft.com/office/powerpoint/2010/main" val="447487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State of play</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45</a:t>
            </a:fld>
            <a:endParaRPr lang="it-IT" altLang="it-IT"/>
          </a:p>
        </p:txBody>
      </p:sp>
      <p:graphicFrame>
        <p:nvGraphicFramePr>
          <p:cNvPr id="3" name="Table 2"/>
          <p:cNvGraphicFramePr>
            <a:graphicFrameLocks noGrp="1"/>
          </p:cNvGraphicFramePr>
          <p:nvPr/>
        </p:nvGraphicFramePr>
        <p:xfrm>
          <a:off x="1880478" y="1851412"/>
          <a:ext cx="5637924" cy="3019710"/>
        </p:xfrm>
        <a:graphic>
          <a:graphicData uri="http://schemas.openxmlformats.org/drawingml/2006/table">
            <a:tbl>
              <a:tblPr firstRow="1" bandRow="1">
                <a:tableStyleId>{5940675A-B579-460E-94D1-54222C63F5DA}</a:tableStyleId>
              </a:tblPr>
              <a:tblGrid>
                <a:gridCol w="1934247">
                  <a:extLst>
                    <a:ext uri="{9D8B030D-6E8A-4147-A177-3AD203B41FA5}">
                      <a16:colId xmlns:a16="http://schemas.microsoft.com/office/drawing/2014/main" xmlns="" val="4197995806"/>
                    </a:ext>
                  </a:extLst>
                </a:gridCol>
                <a:gridCol w="3703677">
                  <a:extLst>
                    <a:ext uri="{9D8B030D-6E8A-4147-A177-3AD203B41FA5}">
                      <a16:colId xmlns:a16="http://schemas.microsoft.com/office/drawing/2014/main" xmlns="" val="368027112"/>
                    </a:ext>
                  </a:extLst>
                </a:gridCol>
              </a:tblGrid>
              <a:tr h="503285">
                <a:tc>
                  <a:txBody>
                    <a:bodyPr/>
                    <a:lstStyle/>
                    <a:p>
                      <a:r>
                        <a:rPr lang="en-GB" dirty="0">
                          <a:latin typeface="+mj-lt"/>
                        </a:rPr>
                        <a:t>1. Definition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1507141"/>
                  </a:ext>
                </a:extLst>
              </a:tr>
              <a:tr h="503285">
                <a:tc>
                  <a:txBody>
                    <a:bodyPr/>
                    <a:lstStyle/>
                    <a:p>
                      <a:r>
                        <a:rPr lang="en-GB" dirty="0">
                          <a:latin typeface="+mj-lt"/>
                        </a:rPr>
                        <a:t>2. Development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22980233"/>
                  </a:ext>
                </a:extLst>
              </a:tr>
              <a:tr h="503285">
                <a:tc>
                  <a:txBody>
                    <a:bodyPr/>
                    <a:lstStyle/>
                    <a:p>
                      <a:r>
                        <a:rPr lang="en-GB" sz="1600" dirty="0">
                          <a:latin typeface="+mj-lt"/>
                        </a:rPr>
                        <a:t>       i)</a:t>
                      </a:r>
                      <a:r>
                        <a:rPr lang="en-GB" sz="1600" baseline="0" dirty="0">
                          <a:latin typeface="+mj-lt"/>
                        </a:rPr>
                        <a:t> First phase</a:t>
                      </a:r>
                      <a:endParaRPr lang="en-GB" sz="1600"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55367417"/>
                  </a:ext>
                </a:extLst>
              </a:tr>
              <a:tr h="503285">
                <a:tc>
                  <a:txBody>
                    <a:bodyPr/>
                    <a:lstStyle/>
                    <a:p>
                      <a:r>
                        <a:rPr lang="en-GB" sz="1600" dirty="0">
                          <a:latin typeface="+mj-lt"/>
                        </a:rPr>
                        <a:t>       ii)</a:t>
                      </a:r>
                      <a:r>
                        <a:rPr lang="en-GB" sz="1600" baseline="0" dirty="0">
                          <a:latin typeface="+mj-lt"/>
                        </a:rPr>
                        <a:t> Second phase</a:t>
                      </a:r>
                      <a:endParaRPr lang="en-GB" sz="1600"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93037792"/>
                  </a:ext>
                </a:extLst>
              </a:tr>
              <a:tr h="503285">
                <a:tc>
                  <a:txBody>
                    <a:bodyPr/>
                    <a:lstStyle/>
                    <a:p>
                      <a:r>
                        <a:rPr lang="en-GB" dirty="0">
                          <a:latin typeface="+mj-lt"/>
                        </a:rPr>
                        <a:t>3. Testing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117633687"/>
                  </a:ext>
                </a:extLst>
              </a:tr>
              <a:tr h="503285">
                <a:tc>
                  <a:txBody>
                    <a:bodyPr/>
                    <a:lstStyle/>
                    <a:p>
                      <a:r>
                        <a:rPr lang="en-GB" dirty="0">
                          <a:latin typeface="+mj-lt"/>
                        </a:rPr>
                        <a:t>4.</a:t>
                      </a:r>
                      <a:r>
                        <a:rPr lang="en-GB" baseline="0" dirty="0">
                          <a:latin typeface="+mj-lt"/>
                        </a:rPr>
                        <a:t> </a:t>
                      </a:r>
                      <a:r>
                        <a:rPr lang="en-GB" dirty="0">
                          <a:latin typeface="+mj-lt"/>
                        </a:rPr>
                        <a:t>Delivery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767811273"/>
                  </a:ext>
                </a:extLst>
              </a:tr>
            </a:tbl>
          </a:graphicData>
        </a:graphic>
      </p:graphicFrame>
      <p:sp>
        <p:nvSpPr>
          <p:cNvPr id="10" name="Rectangle 9"/>
          <p:cNvSpPr/>
          <p:nvPr/>
        </p:nvSpPr>
        <p:spPr>
          <a:xfrm>
            <a:off x="4642948" y="1987837"/>
            <a:ext cx="1728000" cy="224853"/>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DONE</a:t>
            </a:r>
          </a:p>
        </p:txBody>
      </p:sp>
      <p:sp>
        <p:nvSpPr>
          <p:cNvPr id="12" name="Rectangle 11"/>
          <p:cNvSpPr/>
          <p:nvPr/>
        </p:nvSpPr>
        <p:spPr>
          <a:xfrm>
            <a:off x="4642948" y="3018215"/>
            <a:ext cx="1728000" cy="224853"/>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DONE</a:t>
            </a:r>
          </a:p>
        </p:txBody>
      </p:sp>
      <p:sp>
        <p:nvSpPr>
          <p:cNvPr id="15" name="Rectangle 14"/>
          <p:cNvSpPr/>
          <p:nvPr/>
        </p:nvSpPr>
        <p:spPr>
          <a:xfrm>
            <a:off x="4642948" y="3986425"/>
            <a:ext cx="1728000" cy="22485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ONGOING</a:t>
            </a:r>
          </a:p>
        </p:txBody>
      </p:sp>
      <p:sp>
        <p:nvSpPr>
          <p:cNvPr id="16" name="Rectangle 15"/>
          <p:cNvSpPr/>
          <p:nvPr/>
        </p:nvSpPr>
        <p:spPr>
          <a:xfrm>
            <a:off x="4642948" y="4499685"/>
            <a:ext cx="1728000" cy="22485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ON HOLD</a:t>
            </a:r>
          </a:p>
        </p:txBody>
      </p:sp>
      <p:sp>
        <p:nvSpPr>
          <p:cNvPr id="4" name="Rectangle 3">
            <a:extLst>
              <a:ext uri="{FF2B5EF4-FFF2-40B4-BE49-F238E27FC236}">
                <a16:creationId xmlns:a16="http://schemas.microsoft.com/office/drawing/2014/main" xmlns="" id="{9C3E5799-F903-4F88-ABC2-562FAB380C86}"/>
              </a:ext>
            </a:extLst>
          </p:cNvPr>
          <p:cNvSpPr/>
          <p:nvPr/>
        </p:nvSpPr>
        <p:spPr>
          <a:xfrm>
            <a:off x="1012667" y="5925364"/>
            <a:ext cx="7118667" cy="276999"/>
          </a:xfrm>
          <a:prstGeom prst="rect">
            <a:avLst/>
          </a:prstGeom>
        </p:spPr>
        <p:txBody>
          <a:bodyPr wrap="square">
            <a:spAutoFit/>
          </a:bodyPr>
          <a:lstStyle/>
          <a:p>
            <a:pPr>
              <a:spcBef>
                <a:spcPts val="600"/>
              </a:spcBef>
              <a:spcAft>
                <a:spcPts val="600"/>
              </a:spcAft>
            </a:pPr>
            <a:r>
              <a:rPr lang="en-GB" sz="1200" dirty="0">
                <a:solidFill>
                  <a:srgbClr val="000000"/>
                </a:solidFill>
                <a:latin typeface="+mj-lt"/>
              </a:rPr>
              <a:t>* Any comments are still welcomed with regards to the output produced during the first phase | </a:t>
            </a:r>
            <a:r>
              <a:rPr lang="en-GB" sz="1200" u="sng" dirty="0">
                <a:solidFill>
                  <a:srgbClr val="000000"/>
                </a:solidFill>
                <a:latin typeface="+mj-lt"/>
                <a:hlinkClick r:id="rId3"/>
              </a:rPr>
              <a:t>GitHub</a:t>
            </a:r>
            <a:endParaRPr lang="en-GB" sz="1200" dirty="0">
              <a:solidFill>
                <a:srgbClr val="000000"/>
              </a:solidFill>
              <a:latin typeface="+mj-lt"/>
            </a:endParaRPr>
          </a:p>
        </p:txBody>
      </p:sp>
      <p:sp>
        <p:nvSpPr>
          <p:cNvPr id="17" name="Segnaposto data 3">
            <a:extLst>
              <a:ext uri="{FF2B5EF4-FFF2-40B4-BE49-F238E27FC236}">
                <a16:creationId xmlns:a16="http://schemas.microsoft.com/office/drawing/2014/main" xmlns="" id="{FDA39CE0-BBC8-42CF-97E5-078D3F0CCC33}"/>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sp>
        <p:nvSpPr>
          <p:cNvPr id="14" name="Rectangle 13">
            <a:extLst>
              <a:ext uri="{FF2B5EF4-FFF2-40B4-BE49-F238E27FC236}">
                <a16:creationId xmlns:a16="http://schemas.microsoft.com/office/drawing/2014/main" xmlns="" id="{6F26299B-84BF-45BC-B332-407A47607A80}"/>
              </a:ext>
            </a:extLst>
          </p:cNvPr>
          <p:cNvSpPr/>
          <p:nvPr/>
        </p:nvSpPr>
        <p:spPr>
          <a:xfrm>
            <a:off x="4642948" y="3503890"/>
            <a:ext cx="1728000" cy="224853"/>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DONE</a:t>
            </a:r>
          </a:p>
        </p:txBody>
      </p:sp>
      <p:sp>
        <p:nvSpPr>
          <p:cNvPr id="18" name="Rectangle 17">
            <a:extLst>
              <a:ext uri="{FF2B5EF4-FFF2-40B4-BE49-F238E27FC236}">
                <a16:creationId xmlns:a16="http://schemas.microsoft.com/office/drawing/2014/main" xmlns="" id="{AF640B72-CB4F-45F4-899A-B779E4AF77FE}"/>
              </a:ext>
            </a:extLst>
          </p:cNvPr>
          <p:cNvSpPr/>
          <p:nvPr/>
        </p:nvSpPr>
        <p:spPr>
          <a:xfrm>
            <a:off x="4642948" y="2503757"/>
            <a:ext cx="1728000" cy="224853"/>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DONE</a:t>
            </a:r>
          </a:p>
        </p:txBody>
      </p:sp>
    </p:spTree>
    <p:extLst>
      <p:ext uri="{BB962C8B-B14F-4D97-AF65-F5344CB8AC3E}">
        <p14:creationId xmlns:p14="http://schemas.microsoft.com/office/powerpoint/2010/main" val="1290127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State of play</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46</a:t>
            </a:fld>
            <a:endParaRPr lang="it-IT" altLang="it-IT"/>
          </a:p>
        </p:txBody>
      </p:sp>
      <p:sp>
        <p:nvSpPr>
          <p:cNvPr id="4" name="TextBox 3">
            <a:extLst>
              <a:ext uri="{FF2B5EF4-FFF2-40B4-BE49-F238E27FC236}">
                <a16:creationId xmlns:a16="http://schemas.microsoft.com/office/drawing/2014/main" xmlns="" id="{294D22D5-DA6D-434C-8659-2914D616841C}"/>
              </a:ext>
            </a:extLst>
          </p:cNvPr>
          <p:cNvSpPr txBox="1"/>
          <p:nvPr/>
        </p:nvSpPr>
        <p:spPr>
          <a:xfrm>
            <a:off x="1093077" y="2362200"/>
            <a:ext cx="7422274" cy="1631216"/>
          </a:xfrm>
          <a:prstGeom prst="rect">
            <a:avLst/>
          </a:prstGeom>
          <a:noFill/>
        </p:spPr>
        <p:txBody>
          <a:bodyPr wrap="square" rtlCol="0">
            <a:spAutoFit/>
          </a:bodyPr>
          <a:lstStyle/>
          <a:p>
            <a:pPr marL="285750" indent="-285750">
              <a:spcAft>
                <a:spcPts val="2400"/>
              </a:spcAft>
              <a:buSzPct val="125000"/>
              <a:buBlip>
                <a:blip r:embed="rId3"/>
              </a:buBlip>
            </a:pPr>
            <a:r>
              <a:rPr lang="en-US" sz="2000" dirty="0">
                <a:latin typeface="+mj-lt"/>
              </a:rPr>
              <a:t>Goal is to </a:t>
            </a:r>
            <a:r>
              <a:rPr lang="en-US" sz="2000" b="1" u="sng" dirty="0">
                <a:latin typeface="+mj-lt"/>
              </a:rPr>
              <a:t>finalise</a:t>
            </a:r>
            <a:r>
              <a:rPr lang="en-US" sz="2000" dirty="0">
                <a:latin typeface="+mj-lt"/>
              </a:rPr>
              <a:t> indicators and priorities</a:t>
            </a:r>
          </a:p>
          <a:p>
            <a:pPr marL="285750" indent="-285750">
              <a:spcAft>
                <a:spcPts val="2400"/>
              </a:spcAft>
              <a:buSzPct val="125000"/>
              <a:buBlip>
                <a:blip r:embed="rId3"/>
              </a:buBlip>
            </a:pPr>
            <a:r>
              <a:rPr lang="en-US" sz="2000" dirty="0">
                <a:latin typeface="+mj-lt"/>
              </a:rPr>
              <a:t>Indicators and priorities will be further </a:t>
            </a:r>
            <a:r>
              <a:rPr lang="en-US" sz="2000" b="1" u="sng" dirty="0">
                <a:latin typeface="+mj-lt"/>
              </a:rPr>
              <a:t>used in their current state</a:t>
            </a:r>
          </a:p>
          <a:p>
            <a:pPr marL="285750" indent="-285750">
              <a:spcAft>
                <a:spcPts val="2400"/>
              </a:spcAft>
              <a:buSzPct val="125000"/>
              <a:buBlip>
                <a:blip r:embed="rId3"/>
              </a:buBlip>
            </a:pPr>
            <a:r>
              <a:rPr lang="en-US" sz="2000" dirty="0">
                <a:latin typeface="+mj-lt"/>
              </a:rPr>
              <a:t>Indicators and priorities </a:t>
            </a:r>
            <a:r>
              <a:rPr lang="en-US" sz="2000" b="1" u="sng" dirty="0">
                <a:latin typeface="+mj-lt"/>
              </a:rPr>
              <a:t>will be re-evaluated</a:t>
            </a:r>
            <a:r>
              <a:rPr lang="en-US" sz="2000" b="1" dirty="0">
                <a:latin typeface="+mj-lt"/>
              </a:rPr>
              <a:t> </a:t>
            </a:r>
            <a:r>
              <a:rPr lang="en-US" sz="2000" dirty="0">
                <a:latin typeface="+mj-lt"/>
              </a:rPr>
              <a:t>after the testing phase</a:t>
            </a:r>
          </a:p>
        </p:txBody>
      </p:sp>
      <p:sp>
        <p:nvSpPr>
          <p:cNvPr id="7" name="Segnaposto data 3">
            <a:extLst>
              <a:ext uri="{FF2B5EF4-FFF2-40B4-BE49-F238E27FC236}">
                <a16:creationId xmlns:a16="http://schemas.microsoft.com/office/drawing/2014/main" xmlns="" id="{233DE123-1096-4618-B418-ADF5CEA306FB}"/>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spTree>
    <p:extLst>
      <p:ext uri="{BB962C8B-B14F-4D97-AF65-F5344CB8AC3E}">
        <p14:creationId xmlns:p14="http://schemas.microsoft.com/office/powerpoint/2010/main" val="1476086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47</a:t>
            </a:fld>
            <a:endParaRPr lang="it-IT" altLang="it-IT"/>
          </a:p>
        </p:txBody>
      </p:sp>
      <p:sp>
        <p:nvSpPr>
          <p:cNvPr id="7"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5788491" cy="1080000"/>
          </a:xfrm>
        </p:spPr>
        <p:txBody>
          <a:bodyPr numCol="1">
            <a:normAutofit/>
          </a:bodyPr>
          <a:lstStyle/>
          <a:p>
            <a:r>
              <a:rPr lang="nl-BE" altLang="nl-BE" b="1" dirty="0"/>
              <a:t>Testing phase | </a:t>
            </a:r>
            <a:r>
              <a:rPr lang="nl-BE" altLang="nl-BE" dirty="0"/>
              <a:t>Overview</a:t>
            </a:r>
          </a:p>
        </p:txBody>
      </p:sp>
      <p:sp>
        <p:nvSpPr>
          <p:cNvPr id="29" name="Segnaposto data 3">
            <a:extLst>
              <a:ext uri="{FF2B5EF4-FFF2-40B4-BE49-F238E27FC236}">
                <a16:creationId xmlns:a16="http://schemas.microsoft.com/office/drawing/2014/main" xmlns="" id="{35F8A455-70BA-44BE-9FB8-87B46B11C0E7}"/>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sp>
        <p:nvSpPr>
          <p:cNvPr id="28" name="Chevron 77">
            <a:extLst>
              <a:ext uri="{FF2B5EF4-FFF2-40B4-BE49-F238E27FC236}">
                <a16:creationId xmlns:a16="http://schemas.microsoft.com/office/drawing/2014/main" xmlns="" id="{F2AF0D90-81F5-422B-8467-7548913ADE8A}"/>
              </a:ext>
            </a:extLst>
          </p:cNvPr>
          <p:cNvSpPr/>
          <p:nvPr/>
        </p:nvSpPr>
        <p:spPr bwMode="ltGray">
          <a:xfrm>
            <a:off x="2587232" y="2705163"/>
            <a:ext cx="1976004" cy="1341455"/>
          </a:xfrm>
          <a:prstGeom prst="chevron">
            <a:avLst>
              <a:gd name="adj" fmla="val 31595"/>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err="1">
              <a:solidFill>
                <a:schemeClr val="bg1"/>
              </a:solidFill>
              <a:latin typeface="+mj-lt"/>
            </a:endParaRPr>
          </a:p>
        </p:txBody>
      </p:sp>
      <p:sp>
        <p:nvSpPr>
          <p:cNvPr id="30" name="Pentagon 76">
            <a:extLst>
              <a:ext uri="{FF2B5EF4-FFF2-40B4-BE49-F238E27FC236}">
                <a16:creationId xmlns:a16="http://schemas.microsoft.com/office/drawing/2014/main" xmlns="" id="{FDB9510F-4957-408A-B846-283F12261D15}"/>
              </a:ext>
            </a:extLst>
          </p:cNvPr>
          <p:cNvSpPr/>
          <p:nvPr/>
        </p:nvSpPr>
        <p:spPr bwMode="ltGray">
          <a:xfrm>
            <a:off x="717970" y="2714307"/>
            <a:ext cx="2022892" cy="1332311"/>
          </a:xfrm>
          <a:prstGeom prst="homePlate">
            <a:avLst>
              <a:gd name="adj" fmla="val 31469"/>
            </a:avLst>
          </a:prstGeom>
          <a:solidFill>
            <a:schemeClr val="tx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err="1">
              <a:solidFill>
                <a:schemeClr val="bg1"/>
              </a:solidFill>
              <a:latin typeface="+mj-lt"/>
            </a:endParaRPr>
          </a:p>
        </p:txBody>
      </p:sp>
      <p:sp>
        <p:nvSpPr>
          <p:cNvPr id="31" name="Chevron 78">
            <a:extLst>
              <a:ext uri="{FF2B5EF4-FFF2-40B4-BE49-F238E27FC236}">
                <a16:creationId xmlns:a16="http://schemas.microsoft.com/office/drawing/2014/main" xmlns="" id="{F5813A42-0CFB-4C30-AC9F-28E46D060F2E}"/>
              </a:ext>
            </a:extLst>
          </p:cNvPr>
          <p:cNvSpPr/>
          <p:nvPr/>
        </p:nvSpPr>
        <p:spPr bwMode="ltGray">
          <a:xfrm>
            <a:off x="4409606" y="2705163"/>
            <a:ext cx="1976004" cy="1341455"/>
          </a:xfrm>
          <a:prstGeom prst="chevron">
            <a:avLst>
              <a:gd name="adj" fmla="val 31595"/>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err="1">
              <a:solidFill>
                <a:schemeClr val="bg1"/>
              </a:solidFill>
              <a:latin typeface="+mj-lt"/>
            </a:endParaRPr>
          </a:p>
        </p:txBody>
      </p:sp>
      <p:sp>
        <p:nvSpPr>
          <p:cNvPr id="32" name="Chevron 79">
            <a:extLst>
              <a:ext uri="{FF2B5EF4-FFF2-40B4-BE49-F238E27FC236}">
                <a16:creationId xmlns:a16="http://schemas.microsoft.com/office/drawing/2014/main" xmlns="" id="{0042A859-E5F5-4127-AE15-44820499621C}"/>
              </a:ext>
            </a:extLst>
          </p:cNvPr>
          <p:cNvSpPr/>
          <p:nvPr/>
        </p:nvSpPr>
        <p:spPr bwMode="ltGray">
          <a:xfrm>
            <a:off x="6231980" y="2705163"/>
            <a:ext cx="1976004" cy="1341455"/>
          </a:xfrm>
          <a:prstGeom prst="chevron">
            <a:avLst>
              <a:gd name="adj" fmla="val 31595"/>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err="1">
              <a:solidFill>
                <a:schemeClr val="bg1"/>
              </a:solidFill>
              <a:latin typeface="+mj-lt"/>
            </a:endParaRPr>
          </a:p>
        </p:txBody>
      </p:sp>
      <p:sp>
        <p:nvSpPr>
          <p:cNvPr id="34" name="Text Box 6">
            <a:extLst>
              <a:ext uri="{FF2B5EF4-FFF2-40B4-BE49-F238E27FC236}">
                <a16:creationId xmlns:a16="http://schemas.microsoft.com/office/drawing/2014/main" xmlns="" id="{1DEE16CA-40E8-4FEB-9E7C-96AAA397B15B}"/>
              </a:ext>
            </a:extLst>
          </p:cNvPr>
          <p:cNvSpPr txBox="1">
            <a:spLocks noChangeAspect="1" noChangeArrowheads="1"/>
          </p:cNvSpPr>
          <p:nvPr/>
        </p:nvSpPr>
        <p:spPr bwMode="gray">
          <a:xfrm>
            <a:off x="877925" y="2947161"/>
            <a:ext cx="1433365" cy="397201"/>
          </a:xfrm>
          <a:prstGeom prst="rect">
            <a:avLst/>
          </a:prstGeom>
          <a:noFill/>
          <a:ln w="9525">
            <a:noFill/>
            <a:miter lim="800000"/>
            <a:headEnd/>
            <a:tailEnd/>
          </a:ln>
        </p:spPr>
        <p:txBody>
          <a:bodyPr wrap="square" lIns="90000" tIns="90000" rIns="72000" bIns="90000">
            <a:spAutoFit/>
          </a:bodyPr>
          <a:lstStyle/>
          <a:p>
            <a:pPr defTabSz="801688">
              <a:spcBef>
                <a:spcPct val="20000"/>
              </a:spcBef>
            </a:pPr>
            <a:r>
              <a:rPr lang="de-DE" sz="1400" b="1" i="1" dirty="0">
                <a:solidFill>
                  <a:schemeClr val="bg1"/>
                </a:solidFill>
                <a:latin typeface="+mj-lt"/>
                <a:cs typeface="Arial" charset="0"/>
              </a:rPr>
              <a:t>December 2019</a:t>
            </a:r>
          </a:p>
        </p:txBody>
      </p:sp>
      <p:sp>
        <p:nvSpPr>
          <p:cNvPr id="35" name="Text Box 11">
            <a:extLst>
              <a:ext uri="{FF2B5EF4-FFF2-40B4-BE49-F238E27FC236}">
                <a16:creationId xmlns:a16="http://schemas.microsoft.com/office/drawing/2014/main" xmlns="" id="{E353D09A-C91E-4A19-B821-6778AF70DCBC}"/>
              </a:ext>
            </a:extLst>
          </p:cNvPr>
          <p:cNvSpPr txBox="1">
            <a:spLocks noChangeAspect="1" noChangeArrowheads="1"/>
          </p:cNvSpPr>
          <p:nvPr/>
        </p:nvSpPr>
        <p:spPr bwMode="gray">
          <a:xfrm>
            <a:off x="3014651" y="2947161"/>
            <a:ext cx="1312863" cy="397201"/>
          </a:xfrm>
          <a:prstGeom prst="rect">
            <a:avLst/>
          </a:prstGeom>
          <a:noFill/>
          <a:ln w="9525">
            <a:noFill/>
            <a:miter lim="800000"/>
            <a:headEnd/>
            <a:tailEnd/>
          </a:ln>
        </p:spPr>
        <p:txBody>
          <a:bodyPr lIns="90000" tIns="90000" rIns="72000" bIns="90000">
            <a:spAutoFit/>
          </a:bodyPr>
          <a:lstStyle/>
          <a:p>
            <a:pPr algn="ctr" defTabSz="801688">
              <a:spcBef>
                <a:spcPct val="20000"/>
              </a:spcBef>
            </a:pPr>
            <a:r>
              <a:rPr lang="de-DE" sz="1400" b="1" i="1" dirty="0">
                <a:solidFill>
                  <a:schemeClr val="bg1"/>
                </a:solidFill>
                <a:latin typeface="+mj-lt"/>
                <a:cs typeface="Arial" charset="0"/>
              </a:rPr>
              <a:t>January 2020</a:t>
            </a:r>
          </a:p>
        </p:txBody>
      </p:sp>
      <p:sp>
        <p:nvSpPr>
          <p:cNvPr id="36" name="Text Box 16">
            <a:extLst>
              <a:ext uri="{FF2B5EF4-FFF2-40B4-BE49-F238E27FC236}">
                <a16:creationId xmlns:a16="http://schemas.microsoft.com/office/drawing/2014/main" xmlns="" id="{0306D588-3250-40CD-99BC-80A6BE69BC7F}"/>
              </a:ext>
            </a:extLst>
          </p:cNvPr>
          <p:cNvSpPr txBox="1">
            <a:spLocks noChangeAspect="1" noChangeArrowheads="1"/>
          </p:cNvSpPr>
          <p:nvPr/>
        </p:nvSpPr>
        <p:spPr bwMode="gray">
          <a:xfrm>
            <a:off x="4746589" y="2947161"/>
            <a:ext cx="1381125" cy="397201"/>
          </a:xfrm>
          <a:prstGeom prst="rect">
            <a:avLst/>
          </a:prstGeom>
          <a:noFill/>
          <a:ln w="9525">
            <a:noFill/>
            <a:miter lim="800000"/>
            <a:headEnd/>
            <a:tailEnd/>
          </a:ln>
        </p:spPr>
        <p:txBody>
          <a:bodyPr lIns="90000" tIns="90000" rIns="72000" bIns="90000">
            <a:spAutoFit/>
          </a:bodyPr>
          <a:lstStyle/>
          <a:p>
            <a:pPr algn="ctr" defTabSz="801688">
              <a:spcBef>
                <a:spcPct val="20000"/>
              </a:spcBef>
            </a:pPr>
            <a:r>
              <a:rPr lang="de-DE" sz="1400" b="1" i="1" dirty="0">
                <a:solidFill>
                  <a:schemeClr val="bg1"/>
                </a:solidFill>
                <a:latin typeface="+mj-lt"/>
                <a:cs typeface="Arial" charset="0"/>
              </a:rPr>
              <a:t>February 2020</a:t>
            </a:r>
          </a:p>
        </p:txBody>
      </p:sp>
      <p:sp>
        <p:nvSpPr>
          <p:cNvPr id="39" name="Line 28">
            <a:extLst>
              <a:ext uri="{FF2B5EF4-FFF2-40B4-BE49-F238E27FC236}">
                <a16:creationId xmlns:a16="http://schemas.microsoft.com/office/drawing/2014/main" xmlns="" id="{61AC05D2-418C-43D6-B8CB-6D8D4217C096}"/>
              </a:ext>
            </a:extLst>
          </p:cNvPr>
          <p:cNvSpPr>
            <a:spLocks noChangeShapeType="1"/>
          </p:cNvSpPr>
          <p:nvPr/>
        </p:nvSpPr>
        <p:spPr bwMode="gray">
          <a:xfrm flipV="1">
            <a:off x="2559469" y="1357219"/>
            <a:ext cx="0" cy="1258887"/>
          </a:xfrm>
          <a:prstGeom prst="line">
            <a:avLst/>
          </a:prstGeom>
          <a:noFill/>
          <a:ln w="3175">
            <a:solidFill>
              <a:schemeClr val="tx2">
                <a:lumMod val="75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Text" lastClr="000000"/>
              </a:solidFill>
              <a:effectLst/>
              <a:uLnTx/>
              <a:uFillTx/>
              <a:latin typeface="+mj-lt"/>
            </a:endParaRPr>
          </a:p>
        </p:txBody>
      </p:sp>
      <p:sp>
        <p:nvSpPr>
          <p:cNvPr id="40" name="Text Box 29">
            <a:extLst>
              <a:ext uri="{FF2B5EF4-FFF2-40B4-BE49-F238E27FC236}">
                <a16:creationId xmlns:a16="http://schemas.microsoft.com/office/drawing/2014/main" xmlns="" id="{F0A2F8AF-B271-4C54-AE48-CA093050E441}"/>
              </a:ext>
            </a:extLst>
          </p:cNvPr>
          <p:cNvSpPr txBox="1">
            <a:spLocks noChangeArrowheads="1"/>
          </p:cNvSpPr>
          <p:nvPr/>
        </p:nvSpPr>
        <p:spPr bwMode="gray">
          <a:xfrm>
            <a:off x="2622969" y="1357219"/>
            <a:ext cx="1851025" cy="1530350"/>
          </a:xfrm>
          <a:prstGeom prst="rect">
            <a:avLst/>
          </a:prstGeom>
          <a:noFill/>
          <a:ln w="9525">
            <a:noFill/>
            <a:miter lim="800000"/>
            <a:headEnd/>
            <a:tailEnd/>
          </a:ln>
        </p:spPr>
        <p:txBody>
          <a:bodyPr lIns="0" tIns="0" rIns="0" bIns="0"/>
          <a:lstStyle/>
          <a:p>
            <a:pPr marL="285750" indent="-285750" defTabSz="801688">
              <a:spcBef>
                <a:spcPct val="20000"/>
              </a:spcBef>
              <a:buFont typeface="Arial" panose="020B0604020202020204" pitchFamily="34" charset="0"/>
              <a:buChar char="•"/>
            </a:pPr>
            <a:r>
              <a:rPr lang="de-DE" sz="1400" b="1" dirty="0">
                <a:latin typeface="+mj-lt"/>
                <a:cs typeface="Arial" charset="0"/>
              </a:rPr>
              <a:t>Testing phase</a:t>
            </a:r>
          </a:p>
          <a:p>
            <a:pPr marL="285750" indent="-285750" defTabSz="801688">
              <a:spcBef>
                <a:spcPct val="20000"/>
              </a:spcBef>
              <a:buFont typeface="Arial" panose="020B0604020202020204" pitchFamily="34" charset="0"/>
              <a:buChar char="•"/>
            </a:pPr>
            <a:r>
              <a:rPr lang="de-DE" sz="1400" b="1" dirty="0">
                <a:latin typeface="+mj-lt"/>
                <a:cs typeface="Arial" charset="0"/>
              </a:rPr>
              <a:t>1st level of testing </a:t>
            </a:r>
            <a:r>
              <a:rPr lang="de-DE" sz="1400" dirty="0">
                <a:latin typeface="+mj-lt"/>
                <a:cs typeface="Arial" charset="0"/>
              </a:rPr>
              <a:t>(i.e. comparing indicators against methodologies)</a:t>
            </a:r>
          </a:p>
        </p:txBody>
      </p:sp>
      <p:sp>
        <p:nvSpPr>
          <p:cNvPr id="41" name="Text Box 30">
            <a:extLst>
              <a:ext uri="{FF2B5EF4-FFF2-40B4-BE49-F238E27FC236}">
                <a16:creationId xmlns:a16="http://schemas.microsoft.com/office/drawing/2014/main" xmlns="" id="{60E7F0D7-CFC5-4A32-BF30-B33BFC73CCE0}"/>
              </a:ext>
            </a:extLst>
          </p:cNvPr>
          <p:cNvSpPr txBox="1">
            <a:spLocks noChangeArrowheads="1"/>
          </p:cNvSpPr>
          <p:nvPr/>
        </p:nvSpPr>
        <p:spPr bwMode="gray">
          <a:xfrm>
            <a:off x="4397794" y="4703009"/>
            <a:ext cx="1870075" cy="755593"/>
          </a:xfrm>
          <a:prstGeom prst="rect">
            <a:avLst/>
          </a:prstGeom>
          <a:noFill/>
          <a:ln w="9525">
            <a:noFill/>
            <a:miter lim="800000"/>
            <a:headEnd/>
            <a:tailEnd/>
          </a:ln>
        </p:spPr>
        <p:txBody>
          <a:bodyPr lIns="72000" tIns="0" rIns="0" bIns="0"/>
          <a:lstStyle/>
          <a:p>
            <a:pPr marL="285750" indent="-285750" defTabSz="801688">
              <a:spcBef>
                <a:spcPct val="20000"/>
              </a:spcBef>
              <a:buFont typeface="Arial" panose="020B0604020202020204" pitchFamily="34" charset="0"/>
              <a:buChar char="•"/>
            </a:pPr>
            <a:r>
              <a:rPr lang="de-DE" sz="1400" b="1" dirty="0">
                <a:latin typeface="+mj-lt"/>
                <a:cs typeface="Arial" charset="0"/>
              </a:rPr>
              <a:t>Aggreating feeback</a:t>
            </a:r>
          </a:p>
          <a:p>
            <a:pPr marL="285750" indent="-285750" defTabSz="801688">
              <a:spcBef>
                <a:spcPct val="20000"/>
              </a:spcBef>
              <a:buFont typeface="Arial" panose="020B0604020202020204" pitchFamily="34" charset="0"/>
              <a:buChar char="•"/>
            </a:pPr>
            <a:r>
              <a:rPr lang="de-DE" sz="1400" b="1" dirty="0">
                <a:latin typeface="+mj-lt"/>
                <a:cs typeface="Arial" charset="0"/>
              </a:rPr>
              <a:t>Request for changes</a:t>
            </a:r>
          </a:p>
          <a:p>
            <a:pPr marL="285750" indent="-285750" defTabSz="801688">
              <a:spcBef>
                <a:spcPct val="20000"/>
              </a:spcBef>
              <a:buFont typeface="Arial" panose="020B0604020202020204" pitchFamily="34" charset="0"/>
              <a:buChar char="•"/>
            </a:pPr>
            <a:r>
              <a:rPr lang="de-DE" sz="1400" b="1" dirty="0">
                <a:latin typeface="+mj-lt"/>
                <a:cs typeface="Arial" charset="0"/>
              </a:rPr>
              <a:t>General issues</a:t>
            </a:r>
          </a:p>
        </p:txBody>
      </p:sp>
      <p:sp>
        <p:nvSpPr>
          <p:cNvPr id="42" name="Line 31">
            <a:extLst>
              <a:ext uri="{FF2B5EF4-FFF2-40B4-BE49-F238E27FC236}">
                <a16:creationId xmlns:a16="http://schemas.microsoft.com/office/drawing/2014/main" xmlns="" id="{5CEF5248-E0EB-437C-9DA2-A985354478C0}"/>
              </a:ext>
            </a:extLst>
          </p:cNvPr>
          <p:cNvSpPr>
            <a:spLocks noChangeShapeType="1"/>
          </p:cNvSpPr>
          <p:nvPr/>
        </p:nvSpPr>
        <p:spPr bwMode="gray">
          <a:xfrm flipV="1">
            <a:off x="4389856" y="4125019"/>
            <a:ext cx="0" cy="1224000"/>
          </a:xfrm>
          <a:prstGeom prst="line">
            <a:avLst/>
          </a:prstGeom>
          <a:noFill/>
          <a:ln w="3175">
            <a:solidFill>
              <a:schemeClr val="tx2">
                <a:lumMod val="60000"/>
                <a:lumOff val="40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Text" lastClr="000000"/>
              </a:solidFill>
              <a:effectLst/>
              <a:uLnTx/>
              <a:uFillTx/>
              <a:latin typeface="+mj-lt"/>
            </a:endParaRPr>
          </a:p>
        </p:txBody>
      </p:sp>
      <p:sp>
        <p:nvSpPr>
          <p:cNvPr id="43" name="Text Box 32">
            <a:extLst>
              <a:ext uri="{FF2B5EF4-FFF2-40B4-BE49-F238E27FC236}">
                <a16:creationId xmlns:a16="http://schemas.microsoft.com/office/drawing/2014/main" xmlns="" id="{219327C4-51A9-4C83-8E62-DC992F92AFCE}"/>
              </a:ext>
            </a:extLst>
          </p:cNvPr>
          <p:cNvSpPr txBox="1">
            <a:spLocks noChangeArrowheads="1"/>
          </p:cNvSpPr>
          <p:nvPr/>
        </p:nvSpPr>
        <p:spPr bwMode="gray">
          <a:xfrm>
            <a:off x="6221831" y="1357219"/>
            <a:ext cx="2027238" cy="1512887"/>
          </a:xfrm>
          <a:prstGeom prst="rect">
            <a:avLst/>
          </a:prstGeom>
          <a:noFill/>
          <a:ln w="9525">
            <a:noFill/>
            <a:miter lim="800000"/>
            <a:headEnd/>
            <a:tailEnd/>
          </a:ln>
        </p:spPr>
        <p:txBody>
          <a:bodyPr lIns="72000" tIns="0" rIns="0" bIns="0"/>
          <a:lstStyle/>
          <a:p>
            <a:pPr marL="285750" indent="-285750" defTabSz="801688">
              <a:spcBef>
                <a:spcPct val="20000"/>
              </a:spcBef>
              <a:buFont typeface="Arial" panose="020B0604020202020204" pitchFamily="34" charset="0"/>
              <a:buChar char="•"/>
            </a:pPr>
            <a:r>
              <a:rPr lang="de-DE" sz="1400" b="1" dirty="0">
                <a:latin typeface="+mj-lt"/>
                <a:cs typeface="Arial" charset="0"/>
              </a:rPr>
              <a:t>Second run of tests</a:t>
            </a:r>
          </a:p>
          <a:p>
            <a:pPr marL="285750" indent="-285750" defTabSz="801688">
              <a:spcBef>
                <a:spcPct val="20000"/>
              </a:spcBef>
              <a:buFont typeface="Arial" panose="020B0604020202020204" pitchFamily="34" charset="0"/>
              <a:buChar char="•"/>
            </a:pPr>
            <a:r>
              <a:rPr lang="de-DE" sz="1400" b="1" dirty="0">
                <a:latin typeface="+mj-lt"/>
                <a:cs typeface="Arial" charset="0"/>
              </a:rPr>
              <a:t>Feedback integration in the FAIR data maturity model </a:t>
            </a:r>
          </a:p>
          <a:p>
            <a:pPr marL="285750" indent="-285750" defTabSz="801688">
              <a:spcBef>
                <a:spcPct val="20000"/>
              </a:spcBef>
              <a:buFont typeface="Arial" panose="020B0604020202020204" pitchFamily="34" charset="0"/>
              <a:buChar char="•"/>
            </a:pPr>
            <a:endParaRPr lang="de-DE" sz="1400" b="1" dirty="0">
              <a:latin typeface="+mj-lt"/>
              <a:cs typeface="Arial" charset="0"/>
            </a:endParaRPr>
          </a:p>
        </p:txBody>
      </p:sp>
      <p:sp>
        <p:nvSpPr>
          <p:cNvPr id="44" name="Line 33">
            <a:extLst>
              <a:ext uri="{FF2B5EF4-FFF2-40B4-BE49-F238E27FC236}">
                <a16:creationId xmlns:a16="http://schemas.microsoft.com/office/drawing/2014/main" xmlns="" id="{6930039C-5B31-4438-A8E4-7DFBF9E28510}"/>
              </a:ext>
            </a:extLst>
          </p:cNvPr>
          <p:cNvSpPr>
            <a:spLocks noChangeShapeType="1"/>
          </p:cNvSpPr>
          <p:nvPr/>
        </p:nvSpPr>
        <p:spPr bwMode="gray">
          <a:xfrm flipV="1">
            <a:off x="6221831" y="1357219"/>
            <a:ext cx="0" cy="1258887"/>
          </a:xfrm>
          <a:prstGeom prst="line">
            <a:avLst/>
          </a:prstGeom>
          <a:noFill/>
          <a:ln w="3175">
            <a:solidFill>
              <a:schemeClr val="tx2">
                <a:lumMod val="40000"/>
                <a:lumOff val="60000"/>
              </a:scheme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Text" lastClr="000000"/>
              </a:solidFill>
              <a:effectLst/>
              <a:uLnTx/>
              <a:uFillTx/>
              <a:latin typeface="+mj-lt"/>
            </a:endParaRPr>
          </a:p>
        </p:txBody>
      </p:sp>
      <p:sp>
        <p:nvSpPr>
          <p:cNvPr id="45" name="Line 35">
            <a:extLst>
              <a:ext uri="{FF2B5EF4-FFF2-40B4-BE49-F238E27FC236}">
                <a16:creationId xmlns:a16="http://schemas.microsoft.com/office/drawing/2014/main" xmlns="" id="{59B155A9-F46B-4DEB-AEC4-4B9BEF332EAE}"/>
              </a:ext>
            </a:extLst>
          </p:cNvPr>
          <p:cNvSpPr>
            <a:spLocks noChangeShapeType="1"/>
          </p:cNvSpPr>
          <p:nvPr/>
        </p:nvSpPr>
        <p:spPr bwMode="gray">
          <a:xfrm flipV="1">
            <a:off x="716762" y="4125019"/>
            <a:ext cx="0" cy="1224000"/>
          </a:xfrm>
          <a:prstGeom prst="line">
            <a:avLst/>
          </a:prstGeom>
          <a:noFill/>
          <a:ln w="3175">
            <a:solidFill>
              <a:schemeClr val="tx2">
                <a:lumMod val="50000"/>
              </a:schemeClr>
            </a:solidFill>
            <a:round/>
            <a:headEnd/>
            <a:tailEnd/>
          </a:ln>
        </p:spPr>
        <p:txBody>
          <a:bodyPr lIns="72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a:ln>
                <a:noFill/>
              </a:ln>
              <a:solidFill>
                <a:sysClr val="windowText" lastClr="000000"/>
              </a:solidFill>
              <a:effectLst/>
              <a:uLnTx/>
              <a:uFillTx/>
              <a:latin typeface="+mj-lt"/>
            </a:endParaRPr>
          </a:p>
        </p:txBody>
      </p:sp>
      <p:sp>
        <p:nvSpPr>
          <p:cNvPr id="46" name="Text Box 36">
            <a:extLst>
              <a:ext uri="{FF2B5EF4-FFF2-40B4-BE49-F238E27FC236}">
                <a16:creationId xmlns:a16="http://schemas.microsoft.com/office/drawing/2014/main" xmlns="" id="{33D6B402-4F36-48F3-A31B-E012D556F02A}"/>
              </a:ext>
            </a:extLst>
          </p:cNvPr>
          <p:cNvSpPr txBox="1">
            <a:spLocks noChangeArrowheads="1"/>
          </p:cNvSpPr>
          <p:nvPr/>
        </p:nvSpPr>
        <p:spPr bwMode="gray">
          <a:xfrm>
            <a:off x="716762" y="4685546"/>
            <a:ext cx="1876425" cy="765918"/>
          </a:xfrm>
          <a:prstGeom prst="rect">
            <a:avLst/>
          </a:prstGeom>
          <a:noFill/>
          <a:ln w="9525">
            <a:noFill/>
            <a:miter lim="800000"/>
            <a:headEnd/>
            <a:tailEnd/>
          </a:ln>
        </p:spPr>
        <p:txBody>
          <a:bodyPr lIns="72000" tIns="0" rIns="0" bIns="0"/>
          <a:lstStyle/>
          <a:p>
            <a:pPr marL="285750" indent="-285750" defTabSz="801688">
              <a:spcBef>
                <a:spcPct val="20000"/>
              </a:spcBef>
              <a:buFont typeface="Arial" panose="020B0604020202020204" pitchFamily="34" charset="0"/>
              <a:buChar char="•"/>
            </a:pPr>
            <a:r>
              <a:rPr lang="de-DE" sz="1400" b="1" dirty="0">
                <a:latin typeface="+mj-lt"/>
                <a:cs typeface="Arial" charset="0"/>
              </a:rPr>
              <a:t>Pilot testing</a:t>
            </a:r>
          </a:p>
          <a:p>
            <a:pPr marL="285750" indent="-285750" defTabSz="801688">
              <a:spcBef>
                <a:spcPct val="20000"/>
              </a:spcBef>
              <a:buFont typeface="Arial" panose="020B0604020202020204" pitchFamily="34" charset="0"/>
              <a:buChar char="•"/>
            </a:pPr>
            <a:r>
              <a:rPr lang="de-DE" sz="1400" b="1" dirty="0">
                <a:latin typeface="+mj-lt"/>
                <a:cs typeface="Arial" charset="0"/>
              </a:rPr>
              <a:t>Early results</a:t>
            </a:r>
          </a:p>
        </p:txBody>
      </p:sp>
      <p:sp>
        <p:nvSpPr>
          <p:cNvPr id="49" name="Text Box 16">
            <a:extLst>
              <a:ext uri="{FF2B5EF4-FFF2-40B4-BE49-F238E27FC236}">
                <a16:creationId xmlns:a16="http://schemas.microsoft.com/office/drawing/2014/main" xmlns="" id="{B00C9926-43CC-4E46-9B99-5E1F288E3C34}"/>
              </a:ext>
            </a:extLst>
          </p:cNvPr>
          <p:cNvSpPr txBox="1">
            <a:spLocks noChangeAspect="1" noChangeArrowheads="1"/>
          </p:cNvSpPr>
          <p:nvPr/>
        </p:nvSpPr>
        <p:spPr bwMode="gray">
          <a:xfrm>
            <a:off x="6606234" y="2947161"/>
            <a:ext cx="1381125" cy="397201"/>
          </a:xfrm>
          <a:prstGeom prst="rect">
            <a:avLst/>
          </a:prstGeom>
          <a:noFill/>
          <a:ln w="9525">
            <a:noFill/>
            <a:miter lim="800000"/>
            <a:headEnd/>
            <a:tailEnd/>
          </a:ln>
        </p:spPr>
        <p:txBody>
          <a:bodyPr lIns="90000" tIns="90000" rIns="72000" bIns="90000">
            <a:spAutoFit/>
          </a:bodyPr>
          <a:lstStyle/>
          <a:p>
            <a:pPr algn="ctr" defTabSz="801688">
              <a:spcBef>
                <a:spcPct val="20000"/>
              </a:spcBef>
            </a:pPr>
            <a:r>
              <a:rPr lang="de-DE" sz="1400" b="1" i="1" dirty="0">
                <a:solidFill>
                  <a:schemeClr val="bg1"/>
                </a:solidFill>
                <a:latin typeface="+mj-lt"/>
                <a:cs typeface="Arial" charset="0"/>
              </a:rPr>
              <a:t>March 2020</a:t>
            </a:r>
          </a:p>
        </p:txBody>
      </p:sp>
    </p:spTree>
    <p:extLst>
      <p:ext uri="{BB962C8B-B14F-4D97-AF65-F5344CB8AC3E}">
        <p14:creationId xmlns:p14="http://schemas.microsoft.com/office/powerpoint/2010/main" val="1539458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29B7E-0C49-46A8-87AC-A947EFF57768}"/>
              </a:ext>
            </a:extLst>
          </p:cNvPr>
          <p:cNvSpPr>
            <a:spLocks noGrp="1"/>
          </p:cNvSpPr>
          <p:nvPr>
            <p:ph type="title"/>
          </p:nvPr>
        </p:nvSpPr>
        <p:spPr/>
        <p:txBody>
          <a:bodyPr/>
          <a:lstStyle/>
          <a:p>
            <a:r>
              <a:rPr lang="en-US" b="1" dirty="0"/>
              <a:t>Testing phase |</a:t>
            </a:r>
            <a:r>
              <a:rPr lang="en-US" dirty="0"/>
              <a:t>Overview</a:t>
            </a:r>
          </a:p>
        </p:txBody>
      </p:sp>
      <p:sp>
        <p:nvSpPr>
          <p:cNvPr id="4" name="Date Placeholder 3">
            <a:extLst>
              <a:ext uri="{FF2B5EF4-FFF2-40B4-BE49-F238E27FC236}">
                <a16:creationId xmlns:a16="http://schemas.microsoft.com/office/drawing/2014/main" xmlns="" id="{96BA5317-3083-4EDF-885F-80737A22D40B}"/>
              </a:ext>
            </a:extLst>
          </p:cNvPr>
          <p:cNvSpPr>
            <a:spLocks noGrp="1"/>
          </p:cNvSpPr>
          <p:nvPr>
            <p:ph type="dt" sz="half" idx="10"/>
          </p:nvPr>
        </p:nvSpPr>
        <p:spPr/>
        <p:txBody>
          <a:bodyPr/>
          <a:lstStyle/>
          <a:p>
            <a:r>
              <a:rPr lang="en-US" altLang="en-GB"/>
              <a:t>2020-02-13</a:t>
            </a:r>
            <a:endParaRPr lang="en-GB" altLang="en-GB" dirty="0"/>
          </a:p>
        </p:txBody>
      </p:sp>
      <p:sp>
        <p:nvSpPr>
          <p:cNvPr id="5" name="Footer Placeholder 4">
            <a:extLst>
              <a:ext uri="{FF2B5EF4-FFF2-40B4-BE49-F238E27FC236}">
                <a16:creationId xmlns:a16="http://schemas.microsoft.com/office/drawing/2014/main" xmlns="" id="{1695AA0D-3C03-49B4-A5EE-B9D6CF14B5CB}"/>
              </a:ext>
            </a:extLst>
          </p:cNvPr>
          <p:cNvSpPr>
            <a:spLocks noGrp="1"/>
          </p:cNvSpPr>
          <p:nvPr>
            <p:ph type="ftr" sz="quarter" idx="11"/>
          </p:nvPr>
        </p:nvSpPr>
        <p:spPr/>
        <p:txBody>
          <a:bodyPr/>
          <a:lstStyle/>
          <a:p>
            <a:r>
              <a:rPr lang="it-IT" altLang="it-IT"/>
              <a:t>www.rd-alliance.org -  @resdatall</a:t>
            </a:r>
          </a:p>
        </p:txBody>
      </p:sp>
      <p:sp>
        <p:nvSpPr>
          <p:cNvPr id="6" name="Slide Number Placeholder 5">
            <a:extLst>
              <a:ext uri="{FF2B5EF4-FFF2-40B4-BE49-F238E27FC236}">
                <a16:creationId xmlns:a16="http://schemas.microsoft.com/office/drawing/2014/main" xmlns="" id="{81DF9572-C41F-41BE-8A06-2A4F2BC1C759}"/>
              </a:ext>
            </a:extLst>
          </p:cNvPr>
          <p:cNvSpPr>
            <a:spLocks noGrp="1"/>
          </p:cNvSpPr>
          <p:nvPr>
            <p:ph type="sldNum" sz="quarter" idx="12"/>
          </p:nvPr>
        </p:nvSpPr>
        <p:spPr/>
        <p:txBody>
          <a:bodyPr/>
          <a:lstStyle/>
          <a:p>
            <a:fld id="{61BA5777-89E2-0C42-9BCE-298721AA9BBD}" type="slidenum">
              <a:rPr lang="it-IT" altLang="it-IT" smtClean="0"/>
              <a:t>48</a:t>
            </a:fld>
            <a:endParaRPr lang="it-IT" altLang="it-IT"/>
          </a:p>
        </p:txBody>
      </p:sp>
      <p:sp>
        <p:nvSpPr>
          <p:cNvPr id="27" name="Rectangle 26">
            <a:extLst>
              <a:ext uri="{FF2B5EF4-FFF2-40B4-BE49-F238E27FC236}">
                <a16:creationId xmlns:a16="http://schemas.microsoft.com/office/drawing/2014/main" xmlns="" id="{B06A6116-4D2E-4C60-978C-FEA931CD1041}"/>
              </a:ext>
            </a:extLst>
          </p:cNvPr>
          <p:cNvSpPr/>
          <p:nvPr/>
        </p:nvSpPr>
        <p:spPr>
          <a:xfrm>
            <a:off x="767661" y="720009"/>
            <a:ext cx="8047363" cy="1877437"/>
          </a:xfrm>
          <a:prstGeom prst="rect">
            <a:avLst/>
          </a:prstGeom>
        </p:spPr>
        <p:txBody>
          <a:bodyPr wrap="square">
            <a:spAutoFit/>
          </a:bodyPr>
          <a:lstStyle/>
          <a:p>
            <a:pPr marL="342900" indent="-342900">
              <a:spcAft>
                <a:spcPts val="600"/>
              </a:spcAft>
              <a:buFont typeface="Arial" panose="020B0604020202020204" pitchFamily="34" charset="0"/>
              <a:buChar char="•"/>
            </a:pPr>
            <a:r>
              <a:rPr lang="en-GB" altLang="en-GB" sz="1600" dirty="0">
                <a:latin typeface="+mj-lt"/>
              </a:rPr>
              <a:t>Thanks to all testers for their contribution</a:t>
            </a:r>
          </a:p>
          <a:p>
            <a:pPr marL="342900" indent="-342900">
              <a:spcAft>
                <a:spcPts val="600"/>
              </a:spcAft>
              <a:buFont typeface="Arial" panose="020B0604020202020204" pitchFamily="34" charset="0"/>
              <a:buChar char="•"/>
            </a:pPr>
            <a:r>
              <a:rPr lang="en-GB" altLang="en-GB" sz="1600" dirty="0">
                <a:latin typeface="+mj-lt"/>
              </a:rPr>
              <a:t>13 volunteers having different affiliations</a:t>
            </a:r>
          </a:p>
          <a:p>
            <a:pPr marL="342900" indent="-342900">
              <a:spcAft>
                <a:spcPts val="600"/>
              </a:spcAft>
              <a:buFont typeface="Arial" panose="020B0604020202020204" pitchFamily="34" charset="0"/>
              <a:buChar char="•"/>
            </a:pPr>
            <a:r>
              <a:rPr lang="en-GB" altLang="en-GB" sz="1600" dirty="0">
                <a:latin typeface="+mj-lt"/>
              </a:rPr>
              <a:t>Various range of disciplines and entities</a:t>
            </a:r>
          </a:p>
          <a:p>
            <a:pPr marL="342900" indent="-342900">
              <a:spcAft>
                <a:spcPts val="600"/>
              </a:spcAft>
              <a:buFont typeface="Arial" panose="020B0604020202020204" pitchFamily="34" charset="0"/>
              <a:buChar char="•"/>
            </a:pPr>
            <a:r>
              <a:rPr lang="en-GB" altLang="en-GB" sz="1600" dirty="0">
                <a:latin typeface="+mj-lt"/>
              </a:rPr>
              <a:t>Different approaches to the scoring</a:t>
            </a:r>
          </a:p>
          <a:p>
            <a:pPr>
              <a:spcAft>
                <a:spcPts val="600"/>
              </a:spcAft>
            </a:pPr>
            <a:endParaRPr lang="en-GB" altLang="en-GB" sz="1600" dirty="0">
              <a:latin typeface="+mj-lt"/>
            </a:endParaRPr>
          </a:p>
          <a:p>
            <a:pPr marL="342900" indent="-342900">
              <a:spcAft>
                <a:spcPts val="600"/>
              </a:spcAft>
              <a:buFont typeface="Arial" panose="020B0604020202020204" pitchFamily="34" charset="0"/>
              <a:buChar char="•"/>
            </a:pPr>
            <a:endParaRPr lang="en-GB" altLang="en-GB" sz="1100" dirty="0">
              <a:latin typeface="+mj-lt"/>
            </a:endParaRPr>
          </a:p>
        </p:txBody>
      </p:sp>
      <p:sp>
        <p:nvSpPr>
          <p:cNvPr id="30" name="Google Shape;4116;p100">
            <a:extLst>
              <a:ext uri="{FF2B5EF4-FFF2-40B4-BE49-F238E27FC236}">
                <a16:creationId xmlns:a16="http://schemas.microsoft.com/office/drawing/2014/main" xmlns="" id="{AF3FA161-BA16-4F17-8F61-35786117F955}"/>
              </a:ext>
            </a:extLst>
          </p:cNvPr>
          <p:cNvSpPr txBox="1"/>
          <p:nvPr/>
        </p:nvSpPr>
        <p:spPr>
          <a:xfrm>
            <a:off x="467138" y="2584295"/>
            <a:ext cx="300525" cy="307777"/>
          </a:xfrm>
          <a:prstGeom prst="rect">
            <a:avLst/>
          </a:prstGeom>
          <a:noFill/>
          <a:ln>
            <a:noFill/>
          </a:ln>
        </p:spPr>
        <p:txBody>
          <a:bodyPr spcFirstLastPara="1" wrap="square" lIns="54225" tIns="0" rIns="55325" bIns="0" anchor="ctr" anchorCtr="0">
            <a:noAutofit/>
          </a:bodyPr>
          <a:lstStyle/>
          <a:p>
            <a:pPr marL="0" marR="0" lvl="0" indent="0" algn="l" rtl="0">
              <a:spcBef>
                <a:spcPts val="0"/>
              </a:spcBef>
              <a:spcAft>
                <a:spcPts val="0"/>
              </a:spcAft>
              <a:buNone/>
            </a:pPr>
            <a:r>
              <a:rPr lang="en-GB" sz="2000">
                <a:solidFill>
                  <a:srgbClr val="B1B1B1"/>
                </a:solidFill>
                <a:latin typeface="Arial"/>
                <a:ea typeface="Arial"/>
                <a:cs typeface="Arial"/>
                <a:sym typeface="Arial"/>
              </a:rPr>
              <a:t>1</a:t>
            </a:r>
            <a:endParaRPr/>
          </a:p>
        </p:txBody>
      </p:sp>
      <p:sp>
        <p:nvSpPr>
          <p:cNvPr id="31" name="Google Shape;4117;p100">
            <a:extLst>
              <a:ext uri="{FF2B5EF4-FFF2-40B4-BE49-F238E27FC236}">
                <a16:creationId xmlns:a16="http://schemas.microsoft.com/office/drawing/2014/main" xmlns="" id="{A3F68CE4-43C4-4035-99DB-1BFEFDD39258}"/>
              </a:ext>
            </a:extLst>
          </p:cNvPr>
          <p:cNvSpPr txBox="1"/>
          <p:nvPr/>
        </p:nvSpPr>
        <p:spPr>
          <a:xfrm>
            <a:off x="467138" y="2989500"/>
            <a:ext cx="300525" cy="307777"/>
          </a:xfrm>
          <a:prstGeom prst="rect">
            <a:avLst/>
          </a:prstGeom>
          <a:noFill/>
          <a:ln>
            <a:noFill/>
          </a:ln>
        </p:spPr>
        <p:txBody>
          <a:bodyPr spcFirstLastPara="1" wrap="square" lIns="54225" tIns="0" rIns="55325" bIns="0" anchor="ctr" anchorCtr="0">
            <a:noAutofit/>
          </a:bodyPr>
          <a:lstStyle/>
          <a:p>
            <a:pPr marL="0" marR="0" lvl="0" indent="0" algn="l" rtl="0">
              <a:spcBef>
                <a:spcPts val="0"/>
              </a:spcBef>
              <a:spcAft>
                <a:spcPts val="0"/>
              </a:spcAft>
              <a:buNone/>
            </a:pPr>
            <a:r>
              <a:rPr lang="en-GB" sz="2000">
                <a:solidFill>
                  <a:srgbClr val="B1B1B1"/>
                </a:solidFill>
                <a:latin typeface="Arial"/>
                <a:ea typeface="Arial"/>
                <a:cs typeface="Arial"/>
                <a:sym typeface="Arial"/>
              </a:rPr>
              <a:t>2</a:t>
            </a:r>
            <a:endParaRPr/>
          </a:p>
        </p:txBody>
      </p:sp>
      <p:sp>
        <p:nvSpPr>
          <p:cNvPr id="32" name="Google Shape;4118;p100">
            <a:extLst>
              <a:ext uri="{FF2B5EF4-FFF2-40B4-BE49-F238E27FC236}">
                <a16:creationId xmlns:a16="http://schemas.microsoft.com/office/drawing/2014/main" xmlns="" id="{F9138754-9859-4BD0-8D6A-0E05E46977F1}"/>
              </a:ext>
            </a:extLst>
          </p:cNvPr>
          <p:cNvSpPr txBox="1"/>
          <p:nvPr/>
        </p:nvSpPr>
        <p:spPr>
          <a:xfrm>
            <a:off x="467138" y="3387961"/>
            <a:ext cx="300525" cy="307777"/>
          </a:xfrm>
          <a:prstGeom prst="rect">
            <a:avLst/>
          </a:prstGeom>
          <a:noFill/>
          <a:ln>
            <a:noFill/>
          </a:ln>
        </p:spPr>
        <p:txBody>
          <a:bodyPr spcFirstLastPara="1" wrap="square" lIns="54225" tIns="0" rIns="55325" bIns="0" anchor="ctr" anchorCtr="0">
            <a:noAutofit/>
          </a:bodyPr>
          <a:lstStyle/>
          <a:p>
            <a:pPr marL="0" marR="0" lvl="0" indent="0" algn="l" rtl="0">
              <a:spcBef>
                <a:spcPts val="0"/>
              </a:spcBef>
              <a:spcAft>
                <a:spcPts val="0"/>
              </a:spcAft>
              <a:buNone/>
            </a:pPr>
            <a:r>
              <a:rPr lang="en-GB" sz="2000" dirty="0">
                <a:solidFill>
                  <a:srgbClr val="B1B1B1"/>
                </a:solidFill>
                <a:latin typeface="Arial"/>
                <a:ea typeface="Arial"/>
                <a:cs typeface="Arial"/>
                <a:sym typeface="Arial"/>
              </a:rPr>
              <a:t>3</a:t>
            </a:r>
            <a:endParaRPr dirty="0"/>
          </a:p>
        </p:txBody>
      </p:sp>
      <p:sp>
        <p:nvSpPr>
          <p:cNvPr id="33" name="Google Shape;4119;p100">
            <a:extLst>
              <a:ext uri="{FF2B5EF4-FFF2-40B4-BE49-F238E27FC236}">
                <a16:creationId xmlns:a16="http://schemas.microsoft.com/office/drawing/2014/main" xmlns="" id="{00110843-5494-4005-9C41-196B536E7E1C}"/>
              </a:ext>
            </a:extLst>
          </p:cNvPr>
          <p:cNvSpPr txBox="1"/>
          <p:nvPr/>
        </p:nvSpPr>
        <p:spPr>
          <a:xfrm>
            <a:off x="467138" y="3803656"/>
            <a:ext cx="300525" cy="307777"/>
          </a:xfrm>
          <a:prstGeom prst="rect">
            <a:avLst/>
          </a:prstGeom>
          <a:noFill/>
          <a:ln>
            <a:noFill/>
          </a:ln>
        </p:spPr>
        <p:txBody>
          <a:bodyPr spcFirstLastPara="1" wrap="square" lIns="54225" tIns="0" rIns="55325" bIns="0" anchor="ctr" anchorCtr="0">
            <a:noAutofit/>
          </a:bodyPr>
          <a:lstStyle/>
          <a:p>
            <a:pPr marL="0" marR="0" lvl="0" indent="0" algn="l" rtl="0">
              <a:spcBef>
                <a:spcPts val="0"/>
              </a:spcBef>
              <a:spcAft>
                <a:spcPts val="0"/>
              </a:spcAft>
              <a:buNone/>
            </a:pPr>
            <a:r>
              <a:rPr lang="en-GB" sz="2000" dirty="0">
                <a:solidFill>
                  <a:srgbClr val="B1B1B1"/>
                </a:solidFill>
                <a:latin typeface="Arial"/>
                <a:cs typeface="Arial"/>
                <a:sym typeface="Arial"/>
              </a:rPr>
              <a:t>4</a:t>
            </a:r>
            <a:endParaRPr sz="2000" dirty="0">
              <a:solidFill>
                <a:srgbClr val="B1B1B1"/>
              </a:solidFill>
              <a:latin typeface="Arial"/>
              <a:cs typeface="Arial"/>
            </a:endParaRPr>
          </a:p>
        </p:txBody>
      </p:sp>
      <p:sp>
        <p:nvSpPr>
          <p:cNvPr id="34" name="Google Shape;4120;p100">
            <a:extLst>
              <a:ext uri="{FF2B5EF4-FFF2-40B4-BE49-F238E27FC236}">
                <a16:creationId xmlns:a16="http://schemas.microsoft.com/office/drawing/2014/main" xmlns="" id="{F93E6EF5-7D6E-451B-8062-E3A61A2B6A2A}"/>
              </a:ext>
            </a:extLst>
          </p:cNvPr>
          <p:cNvSpPr txBox="1"/>
          <p:nvPr/>
        </p:nvSpPr>
        <p:spPr>
          <a:xfrm>
            <a:off x="467138" y="4217602"/>
            <a:ext cx="300525" cy="307777"/>
          </a:xfrm>
          <a:prstGeom prst="rect">
            <a:avLst/>
          </a:prstGeom>
          <a:noFill/>
          <a:ln>
            <a:noFill/>
          </a:ln>
        </p:spPr>
        <p:txBody>
          <a:bodyPr spcFirstLastPara="1" wrap="square" lIns="54225" tIns="0" rIns="55325" bIns="0" anchor="ctr" anchorCtr="0">
            <a:noAutofit/>
          </a:bodyPr>
          <a:lstStyle/>
          <a:p>
            <a:pPr marL="0" marR="0" lvl="0" indent="0" algn="l" rtl="0">
              <a:spcBef>
                <a:spcPts val="0"/>
              </a:spcBef>
              <a:spcAft>
                <a:spcPts val="0"/>
              </a:spcAft>
              <a:buNone/>
            </a:pPr>
            <a:r>
              <a:rPr lang="en-GB" sz="2000" dirty="0">
                <a:solidFill>
                  <a:srgbClr val="B1B1B1"/>
                </a:solidFill>
                <a:latin typeface="Arial"/>
                <a:ea typeface="Arial"/>
                <a:cs typeface="Arial"/>
                <a:sym typeface="Arial"/>
              </a:rPr>
              <a:t>5</a:t>
            </a:r>
            <a:endParaRPr dirty="0"/>
          </a:p>
        </p:txBody>
      </p:sp>
      <p:sp>
        <p:nvSpPr>
          <p:cNvPr id="8" name="Google Shape;4094;p100">
            <a:extLst>
              <a:ext uri="{FF2B5EF4-FFF2-40B4-BE49-F238E27FC236}">
                <a16:creationId xmlns:a16="http://schemas.microsoft.com/office/drawing/2014/main" xmlns="" id="{F031AD21-9204-4BE0-9CD6-318B8423EB5D}"/>
              </a:ext>
            </a:extLst>
          </p:cNvPr>
          <p:cNvSpPr txBox="1"/>
          <p:nvPr/>
        </p:nvSpPr>
        <p:spPr>
          <a:xfrm>
            <a:off x="767662" y="2261285"/>
            <a:ext cx="1918388" cy="3946474"/>
          </a:xfrm>
          <a:prstGeom prst="rect">
            <a:avLst/>
          </a:prstGeom>
          <a:solidFill>
            <a:schemeClr val="lt2"/>
          </a:solidFill>
          <a:ln>
            <a:noFill/>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b="1" i="0" u="none" strike="noStrike" cap="none" dirty="0">
                <a:solidFill>
                  <a:srgbClr val="000000"/>
                </a:solidFill>
                <a:latin typeface="+mj-lt"/>
                <a:ea typeface="Arial"/>
                <a:cs typeface="Arial"/>
                <a:sym typeface="Arial"/>
              </a:rPr>
              <a:t>Discipline / Domain</a:t>
            </a:r>
            <a:endParaRPr sz="900" dirty="0">
              <a:latin typeface="+mj-lt"/>
            </a:endParaRPr>
          </a:p>
        </p:txBody>
      </p:sp>
      <p:sp>
        <p:nvSpPr>
          <p:cNvPr id="13" name="Google Shape;4100;p100">
            <a:extLst>
              <a:ext uri="{FF2B5EF4-FFF2-40B4-BE49-F238E27FC236}">
                <a16:creationId xmlns:a16="http://schemas.microsoft.com/office/drawing/2014/main" xmlns="" id="{8216EDEC-B09B-48D7-A5E4-23CBC9D3D56F}"/>
              </a:ext>
            </a:extLst>
          </p:cNvPr>
          <p:cNvSpPr txBox="1"/>
          <p:nvPr/>
        </p:nvSpPr>
        <p:spPr>
          <a:xfrm>
            <a:off x="817462" y="2598380"/>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ctr" anchorCtr="0">
            <a:noAutofit/>
          </a:bodyPr>
          <a:lstStyle/>
          <a:p>
            <a:pPr marL="0" marR="0" lvl="1" indent="0" algn="l" rtl="0">
              <a:spcBef>
                <a:spcPts val="0"/>
              </a:spcBef>
              <a:spcAft>
                <a:spcPts val="0"/>
              </a:spcAft>
              <a:buNone/>
            </a:pPr>
            <a:r>
              <a:rPr lang="en-GB" sz="900" b="0" i="0" u="none" strike="noStrike" cap="none" dirty="0">
                <a:solidFill>
                  <a:srgbClr val="000000"/>
                </a:solidFill>
                <a:latin typeface="+mj-lt"/>
                <a:ea typeface="Arial"/>
                <a:cs typeface="Arial"/>
                <a:sym typeface="Arial"/>
              </a:rPr>
              <a:t>Earth Science</a:t>
            </a:r>
            <a:endParaRPr sz="900" dirty="0">
              <a:latin typeface="+mj-lt"/>
            </a:endParaRPr>
          </a:p>
        </p:txBody>
      </p:sp>
      <p:sp>
        <p:nvSpPr>
          <p:cNvPr id="14" name="Google Shape;4101;p100">
            <a:extLst>
              <a:ext uri="{FF2B5EF4-FFF2-40B4-BE49-F238E27FC236}">
                <a16:creationId xmlns:a16="http://schemas.microsoft.com/office/drawing/2014/main" xmlns="" id="{EC851F97-D6CE-4496-BBBB-47146777F986}"/>
              </a:ext>
            </a:extLst>
          </p:cNvPr>
          <p:cNvSpPr txBox="1"/>
          <p:nvPr/>
        </p:nvSpPr>
        <p:spPr>
          <a:xfrm>
            <a:off x="817461" y="2997228"/>
            <a:ext cx="1724771"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ctr" anchorCtr="0">
            <a:noAutofit/>
          </a:bodyPr>
          <a:lstStyle/>
          <a:p>
            <a:pPr marL="0" marR="0" lvl="1" indent="0" algn="l" rtl="0">
              <a:spcBef>
                <a:spcPts val="0"/>
              </a:spcBef>
              <a:spcAft>
                <a:spcPts val="0"/>
              </a:spcAft>
              <a:buNone/>
            </a:pPr>
            <a:r>
              <a:rPr lang="en-GB" sz="900" b="0" i="0" u="none" strike="noStrike" cap="none" dirty="0">
                <a:solidFill>
                  <a:srgbClr val="000000"/>
                </a:solidFill>
                <a:latin typeface="+mj-lt"/>
                <a:ea typeface="Arial"/>
                <a:cs typeface="Arial"/>
                <a:sym typeface="Arial"/>
              </a:rPr>
              <a:t>Engineering &amp; Technical sciences</a:t>
            </a:r>
            <a:endParaRPr sz="900" dirty="0">
              <a:latin typeface="+mj-lt"/>
            </a:endParaRPr>
          </a:p>
        </p:txBody>
      </p:sp>
      <p:sp>
        <p:nvSpPr>
          <p:cNvPr id="15" name="Google Shape;4102;p100">
            <a:extLst>
              <a:ext uri="{FF2B5EF4-FFF2-40B4-BE49-F238E27FC236}">
                <a16:creationId xmlns:a16="http://schemas.microsoft.com/office/drawing/2014/main" xmlns="" id="{DC3433F6-3CD3-4562-9BC6-A8B942804562}"/>
              </a:ext>
            </a:extLst>
          </p:cNvPr>
          <p:cNvSpPr txBox="1"/>
          <p:nvPr/>
        </p:nvSpPr>
        <p:spPr>
          <a:xfrm>
            <a:off x="817462" y="3400121"/>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ctr" anchorCtr="0">
            <a:noAutofit/>
          </a:bodyPr>
          <a:lstStyle/>
          <a:p>
            <a:pPr marL="0" marR="0" lvl="1" indent="0" algn="l" rtl="0">
              <a:spcBef>
                <a:spcPts val="0"/>
              </a:spcBef>
              <a:spcAft>
                <a:spcPts val="0"/>
              </a:spcAft>
              <a:buNone/>
            </a:pPr>
            <a:r>
              <a:rPr lang="en-GB" sz="900" b="0" i="0" u="none" strike="noStrike" cap="none" dirty="0">
                <a:solidFill>
                  <a:srgbClr val="000000"/>
                </a:solidFill>
                <a:latin typeface="+mj-lt"/>
                <a:ea typeface="Arial"/>
                <a:cs typeface="Arial"/>
                <a:sym typeface="Arial"/>
              </a:rPr>
              <a:t>Humanities, Spatial, Health, etc. </a:t>
            </a:r>
            <a:endParaRPr sz="900" dirty="0">
              <a:latin typeface="+mj-lt"/>
            </a:endParaRPr>
          </a:p>
        </p:txBody>
      </p:sp>
      <p:sp>
        <p:nvSpPr>
          <p:cNvPr id="16" name="Google Shape;4103;p100">
            <a:extLst>
              <a:ext uri="{FF2B5EF4-FFF2-40B4-BE49-F238E27FC236}">
                <a16:creationId xmlns:a16="http://schemas.microsoft.com/office/drawing/2014/main" xmlns="" id="{D6D60C05-2374-49E7-BD78-0FC410783765}"/>
              </a:ext>
            </a:extLst>
          </p:cNvPr>
          <p:cNvSpPr txBox="1"/>
          <p:nvPr/>
        </p:nvSpPr>
        <p:spPr>
          <a:xfrm>
            <a:off x="817462" y="3814941"/>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ctr" anchorCtr="0">
            <a:noAutofit/>
          </a:bodyPr>
          <a:lstStyle>
            <a:defPPr>
              <a:defRPr lang="it-IT" altLang="it-IT"/>
            </a:defPPr>
            <a:lvl2pPr marL="0" marR="0" lvl="1" indent="0">
              <a:spcBef>
                <a:spcPts val="0"/>
              </a:spcBef>
              <a:spcAft>
                <a:spcPts val="0"/>
              </a:spcAft>
              <a:buNone/>
              <a:defRPr sz="800" b="0" i="0" u="none" strike="noStrike" cap="none">
                <a:solidFill>
                  <a:srgbClr val="000000"/>
                </a:solidFill>
                <a:latin typeface="Arial"/>
                <a:ea typeface="Arial"/>
                <a:cs typeface="Arial"/>
              </a:defRPr>
            </a:lvl2pPr>
          </a:lstStyle>
          <a:p>
            <a:pPr lvl="1"/>
            <a:r>
              <a:rPr lang="en-GB" sz="900" dirty="0">
                <a:latin typeface="+mj-lt"/>
                <a:sym typeface="Arial"/>
              </a:rPr>
              <a:t>Human-Environment Observatories (OHMs)</a:t>
            </a:r>
            <a:endParaRPr sz="900" dirty="0">
              <a:latin typeface="+mj-lt"/>
            </a:endParaRPr>
          </a:p>
        </p:txBody>
      </p:sp>
      <p:sp>
        <p:nvSpPr>
          <p:cNvPr id="21" name="Google Shape;4108;p100">
            <a:extLst>
              <a:ext uri="{FF2B5EF4-FFF2-40B4-BE49-F238E27FC236}">
                <a16:creationId xmlns:a16="http://schemas.microsoft.com/office/drawing/2014/main" xmlns="" id="{1E287DBA-BC74-40FC-80F9-855225779A32}"/>
              </a:ext>
            </a:extLst>
          </p:cNvPr>
          <p:cNvSpPr txBox="1"/>
          <p:nvPr/>
        </p:nvSpPr>
        <p:spPr>
          <a:xfrm>
            <a:off x="817462" y="4233555"/>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b="0" i="0" u="none" strike="noStrike" cap="none" dirty="0">
                <a:solidFill>
                  <a:srgbClr val="000000"/>
                </a:solidFill>
                <a:latin typeface="+mj-lt"/>
                <a:ea typeface="Arial"/>
                <a:cs typeface="Arial"/>
                <a:sym typeface="Arial"/>
              </a:rPr>
              <a:t>Biology</a:t>
            </a:r>
            <a:endParaRPr sz="900" dirty="0">
              <a:latin typeface="+mj-lt"/>
            </a:endParaRPr>
          </a:p>
        </p:txBody>
      </p:sp>
      <p:sp>
        <p:nvSpPr>
          <p:cNvPr id="79" name="Google Shape;4108;p100">
            <a:extLst>
              <a:ext uri="{FF2B5EF4-FFF2-40B4-BE49-F238E27FC236}">
                <a16:creationId xmlns:a16="http://schemas.microsoft.com/office/drawing/2014/main" xmlns="" id="{596E5998-AC6A-423B-BC26-BDC4173FCA2B}"/>
              </a:ext>
            </a:extLst>
          </p:cNvPr>
          <p:cNvSpPr txBox="1"/>
          <p:nvPr/>
        </p:nvSpPr>
        <p:spPr>
          <a:xfrm>
            <a:off x="817462" y="4667105"/>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b="0" i="0" u="none" strike="noStrike" cap="none" dirty="0">
                <a:solidFill>
                  <a:srgbClr val="000000"/>
                </a:solidFill>
                <a:latin typeface="+mj-lt"/>
                <a:ea typeface="Arial"/>
                <a:cs typeface="Arial"/>
                <a:sym typeface="Arial"/>
              </a:rPr>
              <a:t>Agronomic &amp; Biomedical</a:t>
            </a:r>
            <a:endParaRPr sz="900" dirty="0">
              <a:latin typeface="+mj-lt"/>
            </a:endParaRPr>
          </a:p>
        </p:txBody>
      </p:sp>
      <p:sp>
        <p:nvSpPr>
          <p:cNvPr id="80" name="Google Shape;4108;p100">
            <a:extLst>
              <a:ext uri="{FF2B5EF4-FFF2-40B4-BE49-F238E27FC236}">
                <a16:creationId xmlns:a16="http://schemas.microsoft.com/office/drawing/2014/main" xmlns="" id="{01DFC40D-E8A9-49D7-B613-C9DF6CA17C23}"/>
              </a:ext>
            </a:extLst>
          </p:cNvPr>
          <p:cNvSpPr txBox="1"/>
          <p:nvPr/>
        </p:nvSpPr>
        <p:spPr>
          <a:xfrm>
            <a:off x="817462" y="5087680"/>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nl-BE" sz="900" b="1" u="sng" dirty="0">
                <a:latin typeface="+mj-lt"/>
                <a:cs typeface="Arial" panose="020B0604020202020204" pitchFamily="34" charset="0"/>
              </a:rPr>
              <a:t>ALL</a:t>
            </a:r>
            <a:r>
              <a:rPr lang="nl-BE" sz="900" dirty="0">
                <a:latin typeface="+mj-lt"/>
                <a:cs typeface="Arial" panose="020B0604020202020204" pitchFamily="34" charset="0"/>
              </a:rPr>
              <a:t> disciplines / domains</a:t>
            </a:r>
            <a:endParaRPr sz="900" dirty="0">
              <a:latin typeface="+mj-lt"/>
              <a:cs typeface="Arial" panose="020B0604020202020204" pitchFamily="34" charset="0"/>
            </a:endParaRPr>
          </a:p>
        </p:txBody>
      </p:sp>
      <p:sp>
        <p:nvSpPr>
          <p:cNvPr id="81" name="Google Shape;4120;p100">
            <a:extLst>
              <a:ext uri="{FF2B5EF4-FFF2-40B4-BE49-F238E27FC236}">
                <a16:creationId xmlns:a16="http://schemas.microsoft.com/office/drawing/2014/main" xmlns="" id="{60D9B33B-F0E7-4E13-9833-FB344B8BA2D4}"/>
              </a:ext>
            </a:extLst>
          </p:cNvPr>
          <p:cNvSpPr txBox="1"/>
          <p:nvPr/>
        </p:nvSpPr>
        <p:spPr>
          <a:xfrm>
            <a:off x="467136" y="4641673"/>
            <a:ext cx="300525" cy="307777"/>
          </a:xfrm>
          <a:prstGeom prst="rect">
            <a:avLst/>
          </a:prstGeom>
          <a:noFill/>
          <a:ln>
            <a:noFill/>
          </a:ln>
        </p:spPr>
        <p:txBody>
          <a:bodyPr spcFirstLastPara="1" wrap="square" lIns="54225" tIns="0" rIns="55325" bIns="0" anchor="ctr" anchorCtr="0">
            <a:noAutofit/>
          </a:bodyPr>
          <a:lstStyle/>
          <a:p>
            <a:pPr marL="0" marR="0" lvl="0" indent="0" algn="l" rtl="0">
              <a:spcBef>
                <a:spcPts val="0"/>
              </a:spcBef>
              <a:spcAft>
                <a:spcPts val="0"/>
              </a:spcAft>
              <a:buNone/>
            </a:pPr>
            <a:r>
              <a:rPr lang="en-GB" sz="2000" dirty="0">
                <a:solidFill>
                  <a:srgbClr val="B1B1B1"/>
                </a:solidFill>
                <a:latin typeface="Arial"/>
                <a:ea typeface="Arial"/>
                <a:cs typeface="Arial"/>
                <a:sym typeface="Arial"/>
              </a:rPr>
              <a:t>6</a:t>
            </a:r>
            <a:endParaRPr dirty="0"/>
          </a:p>
        </p:txBody>
      </p:sp>
      <p:sp>
        <p:nvSpPr>
          <p:cNvPr id="82" name="Google Shape;4120;p100">
            <a:extLst>
              <a:ext uri="{FF2B5EF4-FFF2-40B4-BE49-F238E27FC236}">
                <a16:creationId xmlns:a16="http://schemas.microsoft.com/office/drawing/2014/main" xmlns="" id="{0A259109-A9BD-4653-9CEE-24D03B905429}"/>
              </a:ext>
            </a:extLst>
          </p:cNvPr>
          <p:cNvSpPr txBox="1"/>
          <p:nvPr/>
        </p:nvSpPr>
        <p:spPr>
          <a:xfrm>
            <a:off x="469273" y="5055619"/>
            <a:ext cx="300525" cy="307777"/>
          </a:xfrm>
          <a:prstGeom prst="rect">
            <a:avLst/>
          </a:prstGeom>
          <a:noFill/>
          <a:ln>
            <a:noFill/>
          </a:ln>
        </p:spPr>
        <p:txBody>
          <a:bodyPr spcFirstLastPara="1" wrap="square" lIns="54225" tIns="0" rIns="55325" bIns="0" anchor="ctr" anchorCtr="0">
            <a:noAutofit/>
          </a:bodyPr>
          <a:lstStyle/>
          <a:p>
            <a:pPr marL="0" marR="0" lvl="0" indent="0" algn="l" rtl="0">
              <a:spcBef>
                <a:spcPts val="0"/>
              </a:spcBef>
              <a:spcAft>
                <a:spcPts val="0"/>
              </a:spcAft>
              <a:buNone/>
            </a:pPr>
            <a:r>
              <a:rPr lang="en-GB" sz="2000" dirty="0">
                <a:solidFill>
                  <a:srgbClr val="B1B1B1"/>
                </a:solidFill>
                <a:latin typeface="Arial"/>
                <a:cs typeface="Arial"/>
                <a:sym typeface="Arial"/>
              </a:rPr>
              <a:t>7</a:t>
            </a:r>
            <a:endParaRPr dirty="0"/>
          </a:p>
        </p:txBody>
      </p:sp>
      <p:sp>
        <p:nvSpPr>
          <p:cNvPr id="94" name="Google Shape;4094;p100">
            <a:extLst>
              <a:ext uri="{FF2B5EF4-FFF2-40B4-BE49-F238E27FC236}">
                <a16:creationId xmlns:a16="http://schemas.microsoft.com/office/drawing/2014/main" xmlns="" id="{127FC96B-4D3E-4626-8868-DAD56C0940CF}"/>
              </a:ext>
            </a:extLst>
          </p:cNvPr>
          <p:cNvSpPr txBox="1"/>
          <p:nvPr/>
        </p:nvSpPr>
        <p:spPr>
          <a:xfrm>
            <a:off x="2810653" y="2261285"/>
            <a:ext cx="1918388" cy="3946474"/>
          </a:xfrm>
          <a:prstGeom prst="rect">
            <a:avLst/>
          </a:prstGeom>
          <a:solidFill>
            <a:schemeClr val="lt2"/>
          </a:solidFill>
          <a:ln>
            <a:noFill/>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b="1" i="0" u="none" strike="noStrike" cap="none" dirty="0">
                <a:solidFill>
                  <a:srgbClr val="000000"/>
                </a:solidFill>
                <a:latin typeface="+mj-lt"/>
                <a:ea typeface="Arial"/>
                <a:cs typeface="Arial"/>
                <a:sym typeface="Arial"/>
              </a:rPr>
              <a:t>Affiliation / Tool</a:t>
            </a:r>
            <a:r>
              <a:rPr lang="en-GB" sz="900" b="1" dirty="0">
                <a:solidFill>
                  <a:srgbClr val="000000"/>
                </a:solidFill>
                <a:latin typeface="+mj-lt"/>
                <a:ea typeface="Arial"/>
                <a:cs typeface="Arial"/>
                <a:sym typeface="Arial"/>
              </a:rPr>
              <a:t> </a:t>
            </a:r>
            <a:endParaRPr sz="900" dirty="0">
              <a:latin typeface="+mj-lt"/>
            </a:endParaRPr>
          </a:p>
        </p:txBody>
      </p:sp>
      <p:sp>
        <p:nvSpPr>
          <p:cNvPr id="95" name="Google Shape;4100;p100">
            <a:extLst>
              <a:ext uri="{FF2B5EF4-FFF2-40B4-BE49-F238E27FC236}">
                <a16:creationId xmlns:a16="http://schemas.microsoft.com/office/drawing/2014/main" xmlns="" id="{1B04CD3E-E8E6-410B-A09D-D1094E17D726}"/>
              </a:ext>
            </a:extLst>
          </p:cNvPr>
          <p:cNvSpPr txBox="1"/>
          <p:nvPr/>
        </p:nvSpPr>
        <p:spPr>
          <a:xfrm>
            <a:off x="2860453" y="2598380"/>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lvl="1"/>
            <a:r>
              <a:rPr lang="en-GB" sz="900" dirty="0">
                <a:solidFill>
                  <a:srgbClr val="000000"/>
                </a:solidFill>
                <a:latin typeface="+mj-lt"/>
                <a:ea typeface="Arial"/>
                <a:cs typeface="Arial"/>
                <a:sym typeface="Arial"/>
              </a:rPr>
              <a:t>NCEI of NOAA </a:t>
            </a:r>
          </a:p>
        </p:txBody>
      </p:sp>
      <p:sp>
        <p:nvSpPr>
          <p:cNvPr id="96" name="Google Shape;4101;p100">
            <a:extLst>
              <a:ext uri="{FF2B5EF4-FFF2-40B4-BE49-F238E27FC236}">
                <a16:creationId xmlns:a16="http://schemas.microsoft.com/office/drawing/2014/main" xmlns="" id="{9D3BD144-E7DE-4006-81F9-E96E6C0DD313}"/>
              </a:ext>
            </a:extLst>
          </p:cNvPr>
          <p:cNvSpPr txBox="1"/>
          <p:nvPr/>
        </p:nvSpPr>
        <p:spPr>
          <a:xfrm>
            <a:off x="2860452" y="2997228"/>
            <a:ext cx="1724771"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lvl="1"/>
            <a:r>
              <a:rPr lang="en-GB" sz="900" dirty="0">
                <a:solidFill>
                  <a:srgbClr val="000000"/>
                </a:solidFill>
                <a:latin typeface="+mj-lt"/>
                <a:ea typeface="Arial"/>
                <a:cs typeface="Arial"/>
                <a:sym typeface="Arial"/>
              </a:rPr>
              <a:t>4TU.ResearchData </a:t>
            </a:r>
          </a:p>
        </p:txBody>
      </p:sp>
      <p:sp>
        <p:nvSpPr>
          <p:cNvPr id="97" name="Google Shape;4102;p100">
            <a:extLst>
              <a:ext uri="{FF2B5EF4-FFF2-40B4-BE49-F238E27FC236}">
                <a16:creationId xmlns:a16="http://schemas.microsoft.com/office/drawing/2014/main" xmlns="" id="{AD474175-1D29-4E7F-BBD8-79A09136C19D}"/>
              </a:ext>
            </a:extLst>
          </p:cNvPr>
          <p:cNvSpPr txBox="1"/>
          <p:nvPr/>
        </p:nvSpPr>
        <p:spPr>
          <a:xfrm>
            <a:off x="2860453" y="3400121"/>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lvl="1"/>
            <a:r>
              <a:rPr lang="en-GB" sz="900" dirty="0" err="1">
                <a:solidFill>
                  <a:srgbClr val="000000"/>
                </a:solidFill>
                <a:latin typeface="+mj-lt"/>
                <a:ea typeface="Arial"/>
                <a:cs typeface="Arial"/>
                <a:sym typeface="Arial"/>
              </a:rPr>
              <a:t>FAIRsFAIR</a:t>
            </a:r>
            <a:endParaRPr lang="en-GB" sz="900" dirty="0">
              <a:solidFill>
                <a:srgbClr val="000000"/>
              </a:solidFill>
              <a:latin typeface="+mj-lt"/>
              <a:ea typeface="Arial"/>
              <a:cs typeface="Arial"/>
              <a:sym typeface="Arial"/>
            </a:endParaRPr>
          </a:p>
        </p:txBody>
      </p:sp>
      <p:sp>
        <p:nvSpPr>
          <p:cNvPr id="98" name="Google Shape;4103;p100">
            <a:extLst>
              <a:ext uri="{FF2B5EF4-FFF2-40B4-BE49-F238E27FC236}">
                <a16:creationId xmlns:a16="http://schemas.microsoft.com/office/drawing/2014/main" xmlns="" id="{EE204EDB-AB37-4A05-ABC4-E185E82ED93E}"/>
              </a:ext>
            </a:extLst>
          </p:cNvPr>
          <p:cNvSpPr txBox="1"/>
          <p:nvPr/>
        </p:nvSpPr>
        <p:spPr>
          <a:xfrm>
            <a:off x="2860453" y="3814941"/>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800" b="0" i="0" u="none" strike="noStrike" cap="none">
                <a:solidFill>
                  <a:srgbClr val="000000"/>
                </a:solidFill>
                <a:latin typeface="Arial"/>
                <a:ea typeface="Arial"/>
                <a:cs typeface="Arial"/>
              </a:defRPr>
            </a:lvl2pPr>
          </a:lstStyle>
          <a:p>
            <a:pPr lvl="1"/>
            <a:r>
              <a:rPr lang="en-GB" sz="900" dirty="0">
                <a:latin typeface="+mj-lt"/>
                <a:sym typeface="Arial"/>
              </a:rPr>
              <a:t>DRIIHM infrastructure</a:t>
            </a:r>
          </a:p>
        </p:txBody>
      </p:sp>
      <p:sp>
        <p:nvSpPr>
          <p:cNvPr id="99" name="Google Shape;4108;p100">
            <a:extLst>
              <a:ext uri="{FF2B5EF4-FFF2-40B4-BE49-F238E27FC236}">
                <a16:creationId xmlns:a16="http://schemas.microsoft.com/office/drawing/2014/main" xmlns="" id="{FFA1811B-3EDE-4598-B819-90169F0B0B42}"/>
              </a:ext>
            </a:extLst>
          </p:cNvPr>
          <p:cNvSpPr txBox="1"/>
          <p:nvPr/>
        </p:nvSpPr>
        <p:spPr>
          <a:xfrm>
            <a:off x="2860453" y="4233555"/>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b="0" i="0" u="none" strike="noStrike" cap="none" dirty="0">
                <a:solidFill>
                  <a:srgbClr val="000000"/>
                </a:solidFill>
                <a:latin typeface="+mj-lt"/>
                <a:ea typeface="Arial"/>
                <a:cs typeface="Arial"/>
                <a:sym typeface="Arial"/>
              </a:rPr>
              <a:t>ODAM information system</a:t>
            </a:r>
            <a:endParaRPr sz="900" dirty="0">
              <a:latin typeface="+mj-lt"/>
            </a:endParaRPr>
          </a:p>
        </p:txBody>
      </p:sp>
      <p:sp>
        <p:nvSpPr>
          <p:cNvPr id="100" name="Google Shape;4108;p100">
            <a:extLst>
              <a:ext uri="{FF2B5EF4-FFF2-40B4-BE49-F238E27FC236}">
                <a16:creationId xmlns:a16="http://schemas.microsoft.com/office/drawing/2014/main" xmlns="" id="{511B3D6E-B489-4158-9B6E-DCFEB3D02DB7}"/>
              </a:ext>
            </a:extLst>
          </p:cNvPr>
          <p:cNvSpPr txBox="1"/>
          <p:nvPr/>
        </p:nvSpPr>
        <p:spPr>
          <a:xfrm>
            <a:off x="2860453" y="4667105"/>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b="0" i="0" u="none" strike="noStrike" cap="none" dirty="0" err="1">
                <a:solidFill>
                  <a:srgbClr val="000000"/>
                </a:solidFill>
                <a:latin typeface="+mj-lt"/>
                <a:ea typeface="Arial"/>
                <a:cs typeface="Arial"/>
                <a:sym typeface="Arial"/>
              </a:rPr>
              <a:t>Agroportal</a:t>
            </a:r>
            <a:endParaRPr sz="900" dirty="0">
              <a:latin typeface="+mj-lt"/>
            </a:endParaRPr>
          </a:p>
        </p:txBody>
      </p:sp>
      <p:sp>
        <p:nvSpPr>
          <p:cNvPr id="101" name="Google Shape;4108;p100">
            <a:extLst>
              <a:ext uri="{FF2B5EF4-FFF2-40B4-BE49-F238E27FC236}">
                <a16:creationId xmlns:a16="http://schemas.microsoft.com/office/drawing/2014/main" xmlns="" id="{2F30C85A-00C9-4E1B-A84E-C6AE0228A043}"/>
              </a:ext>
            </a:extLst>
          </p:cNvPr>
          <p:cNvSpPr txBox="1"/>
          <p:nvPr/>
        </p:nvSpPr>
        <p:spPr>
          <a:xfrm>
            <a:off x="2860453" y="5087680"/>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lvl="1"/>
            <a:r>
              <a:rPr lang="en-GB" sz="900" dirty="0">
                <a:solidFill>
                  <a:srgbClr val="000000"/>
                </a:solidFill>
                <a:latin typeface="+mj-lt"/>
                <a:ea typeface="Arial"/>
                <a:cs typeface="Arial"/>
                <a:sym typeface="Arial"/>
              </a:rPr>
              <a:t>ARDC FAIR self-assessment tool </a:t>
            </a:r>
          </a:p>
        </p:txBody>
      </p:sp>
      <p:sp>
        <p:nvSpPr>
          <p:cNvPr id="103" name="Google Shape;4094;p100">
            <a:extLst>
              <a:ext uri="{FF2B5EF4-FFF2-40B4-BE49-F238E27FC236}">
                <a16:creationId xmlns:a16="http://schemas.microsoft.com/office/drawing/2014/main" xmlns="" id="{0221F822-D287-4EEB-AA92-69E90C530DBA}"/>
              </a:ext>
            </a:extLst>
          </p:cNvPr>
          <p:cNvSpPr txBox="1"/>
          <p:nvPr/>
        </p:nvSpPr>
        <p:spPr>
          <a:xfrm>
            <a:off x="4853644" y="2261285"/>
            <a:ext cx="1918388" cy="3946474"/>
          </a:xfrm>
          <a:prstGeom prst="rect">
            <a:avLst/>
          </a:prstGeom>
          <a:solidFill>
            <a:schemeClr val="lt2"/>
          </a:solidFill>
          <a:ln>
            <a:noFill/>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b="1" i="0" u="none" strike="noStrike" cap="none" dirty="0">
                <a:solidFill>
                  <a:srgbClr val="000000"/>
                </a:solidFill>
                <a:latin typeface="+mj-lt"/>
                <a:ea typeface="Arial"/>
                <a:cs typeface="Arial"/>
                <a:sym typeface="Arial"/>
              </a:rPr>
              <a:t>Tester</a:t>
            </a:r>
            <a:endParaRPr sz="900" dirty="0">
              <a:latin typeface="+mj-lt"/>
            </a:endParaRPr>
          </a:p>
        </p:txBody>
      </p:sp>
      <p:sp>
        <p:nvSpPr>
          <p:cNvPr id="104" name="Google Shape;4100;p100">
            <a:extLst>
              <a:ext uri="{FF2B5EF4-FFF2-40B4-BE49-F238E27FC236}">
                <a16:creationId xmlns:a16="http://schemas.microsoft.com/office/drawing/2014/main" xmlns="" id="{E9CEAA71-BA26-4850-AF40-D81E38EC9496}"/>
              </a:ext>
            </a:extLst>
          </p:cNvPr>
          <p:cNvSpPr txBox="1"/>
          <p:nvPr/>
        </p:nvSpPr>
        <p:spPr>
          <a:xfrm>
            <a:off x="4903444" y="2598380"/>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i="0" u="none" strike="noStrike" cap="none" dirty="0">
                <a:solidFill>
                  <a:srgbClr val="000000"/>
                </a:solidFill>
                <a:latin typeface="+mj-lt"/>
                <a:ea typeface="Arial"/>
                <a:cs typeface="Arial"/>
                <a:sym typeface="Arial"/>
              </a:rPr>
              <a:t>Ge Peng</a:t>
            </a:r>
            <a:endParaRPr sz="900" dirty="0">
              <a:latin typeface="+mj-lt"/>
            </a:endParaRPr>
          </a:p>
        </p:txBody>
      </p:sp>
      <p:sp>
        <p:nvSpPr>
          <p:cNvPr id="105" name="Google Shape;4101;p100">
            <a:extLst>
              <a:ext uri="{FF2B5EF4-FFF2-40B4-BE49-F238E27FC236}">
                <a16:creationId xmlns:a16="http://schemas.microsoft.com/office/drawing/2014/main" xmlns="" id="{77FAD8CE-4E65-40E2-B9B6-4DC840FD2A4E}"/>
              </a:ext>
            </a:extLst>
          </p:cNvPr>
          <p:cNvSpPr txBox="1"/>
          <p:nvPr/>
        </p:nvSpPr>
        <p:spPr>
          <a:xfrm>
            <a:off x="4903443" y="2997228"/>
            <a:ext cx="1724771"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nl-BE" sz="600" dirty="0">
                <a:latin typeface="+mj-lt"/>
              </a:rPr>
              <a:t>Egbert Gramsbergen, Paula Martinez-Lavanchy, Madeleine de Smaele, Marta Teperek</a:t>
            </a:r>
            <a:endParaRPr sz="600" dirty="0">
              <a:latin typeface="+mj-lt"/>
            </a:endParaRPr>
          </a:p>
        </p:txBody>
      </p:sp>
      <p:sp>
        <p:nvSpPr>
          <p:cNvPr id="106" name="Google Shape;4102;p100">
            <a:extLst>
              <a:ext uri="{FF2B5EF4-FFF2-40B4-BE49-F238E27FC236}">
                <a16:creationId xmlns:a16="http://schemas.microsoft.com/office/drawing/2014/main" xmlns="" id="{D7E17E93-7A4E-4FB2-B313-B80E703A3F73}"/>
              </a:ext>
            </a:extLst>
          </p:cNvPr>
          <p:cNvSpPr txBox="1"/>
          <p:nvPr/>
        </p:nvSpPr>
        <p:spPr>
          <a:xfrm>
            <a:off x="4903444" y="3400121"/>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nl-BE" sz="900" dirty="0">
                <a:latin typeface="+mj-lt"/>
              </a:rPr>
              <a:t>Anusuriya Devaraju</a:t>
            </a:r>
            <a:endParaRPr sz="900" dirty="0">
              <a:latin typeface="+mj-lt"/>
            </a:endParaRPr>
          </a:p>
        </p:txBody>
      </p:sp>
      <p:sp>
        <p:nvSpPr>
          <p:cNvPr id="107" name="Google Shape;4103;p100">
            <a:extLst>
              <a:ext uri="{FF2B5EF4-FFF2-40B4-BE49-F238E27FC236}">
                <a16:creationId xmlns:a16="http://schemas.microsoft.com/office/drawing/2014/main" xmlns="" id="{1E144C4F-6E79-41BD-9D2E-FD365A0CEDB3}"/>
              </a:ext>
            </a:extLst>
          </p:cNvPr>
          <p:cNvSpPr txBox="1"/>
          <p:nvPr/>
        </p:nvSpPr>
        <p:spPr>
          <a:xfrm>
            <a:off x="4903444" y="3814941"/>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800" i="0" u="none" strike="noStrike" cap="none">
                <a:solidFill>
                  <a:srgbClr val="000000"/>
                </a:solidFill>
                <a:latin typeface="Arial"/>
                <a:ea typeface="Arial"/>
                <a:cs typeface="Arial"/>
              </a:defRPr>
            </a:lvl2pPr>
          </a:lstStyle>
          <a:p>
            <a:pPr lvl="1"/>
            <a:r>
              <a:rPr lang="en-GB" sz="900" dirty="0">
                <a:latin typeface="+mj-lt"/>
                <a:sym typeface="Arial"/>
              </a:rPr>
              <a:t>Romain David &amp; Emilie </a:t>
            </a:r>
            <a:r>
              <a:rPr lang="en-GB" sz="900" dirty="0" err="1">
                <a:latin typeface="+mj-lt"/>
                <a:sym typeface="Arial"/>
              </a:rPr>
              <a:t>Lerigoleur</a:t>
            </a:r>
            <a:endParaRPr sz="900" dirty="0">
              <a:latin typeface="+mj-lt"/>
            </a:endParaRPr>
          </a:p>
        </p:txBody>
      </p:sp>
      <p:sp>
        <p:nvSpPr>
          <p:cNvPr id="108" name="Google Shape;4108;p100">
            <a:extLst>
              <a:ext uri="{FF2B5EF4-FFF2-40B4-BE49-F238E27FC236}">
                <a16:creationId xmlns:a16="http://schemas.microsoft.com/office/drawing/2014/main" xmlns="" id="{17AF699F-4AD0-4E06-A60B-410576D594F9}"/>
              </a:ext>
            </a:extLst>
          </p:cNvPr>
          <p:cNvSpPr txBox="1"/>
          <p:nvPr/>
        </p:nvSpPr>
        <p:spPr>
          <a:xfrm>
            <a:off x="4903444" y="4233555"/>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i="0" u="none" strike="noStrike" cap="none" dirty="0">
                <a:solidFill>
                  <a:srgbClr val="000000"/>
                </a:solidFill>
                <a:latin typeface="+mj-lt"/>
                <a:ea typeface="Arial"/>
                <a:cs typeface="Arial"/>
                <a:sym typeface="Arial"/>
              </a:rPr>
              <a:t>Romain David &amp; Daniel Jacob</a:t>
            </a:r>
            <a:endParaRPr sz="900" dirty="0">
              <a:latin typeface="+mj-lt"/>
            </a:endParaRPr>
          </a:p>
        </p:txBody>
      </p:sp>
      <p:sp>
        <p:nvSpPr>
          <p:cNvPr id="109" name="Google Shape;4108;p100">
            <a:extLst>
              <a:ext uri="{FF2B5EF4-FFF2-40B4-BE49-F238E27FC236}">
                <a16:creationId xmlns:a16="http://schemas.microsoft.com/office/drawing/2014/main" xmlns="" id="{187EF47E-D78A-4687-A3D9-2C57E3EDB595}"/>
              </a:ext>
            </a:extLst>
          </p:cNvPr>
          <p:cNvSpPr txBox="1"/>
          <p:nvPr/>
        </p:nvSpPr>
        <p:spPr>
          <a:xfrm>
            <a:off x="4903444" y="4667105"/>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ctr" anchorCtr="0">
            <a:noAutofit/>
          </a:bodyPr>
          <a:lstStyle/>
          <a:p>
            <a:pPr marL="0" marR="0" lvl="1" indent="0" algn="l" rtl="0">
              <a:spcBef>
                <a:spcPts val="0"/>
              </a:spcBef>
              <a:spcAft>
                <a:spcPts val="0"/>
              </a:spcAft>
              <a:buNone/>
            </a:pPr>
            <a:r>
              <a:rPr lang="nl-BE" sz="700" dirty="0">
                <a:latin typeface="+mj-lt"/>
              </a:rPr>
              <a:t>Romain David, Clément Jonquet &amp; Emma Amdouni</a:t>
            </a:r>
            <a:endParaRPr sz="700" dirty="0">
              <a:latin typeface="+mj-lt"/>
            </a:endParaRPr>
          </a:p>
        </p:txBody>
      </p:sp>
      <p:sp>
        <p:nvSpPr>
          <p:cNvPr id="110" name="Google Shape;4108;p100">
            <a:extLst>
              <a:ext uri="{FF2B5EF4-FFF2-40B4-BE49-F238E27FC236}">
                <a16:creationId xmlns:a16="http://schemas.microsoft.com/office/drawing/2014/main" xmlns="" id="{F90DF95D-B74B-4704-AADF-1D34AA1C1B11}"/>
              </a:ext>
            </a:extLst>
          </p:cNvPr>
          <p:cNvSpPr txBox="1"/>
          <p:nvPr/>
        </p:nvSpPr>
        <p:spPr>
          <a:xfrm>
            <a:off x="4903444" y="5087680"/>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i="0" u="none" strike="noStrike" cap="none" dirty="0">
                <a:solidFill>
                  <a:srgbClr val="000000"/>
                </a:solidFill>
                <a:latin typeface="+mj-lt"/>
                <a:ea typeface="Arial"/>
                <a:cs typeface="Arial"/>
                <a:sym typeface="Arial"/>
              </a:rPr>
              <a:t>Kerry </a:t>
            </a:r>
            <a:r>
              <a:rPr lang="en-GB" sz="900" i="0" u="none" strike="noStrike" cap="none" dirty="0" err="1">
                <a:solidFill>
                  <a:srgbClr val="000000"/>
                </a:solidFill>
                <a:latin typeface="+mj-lt"/>
                <a:ea typeface="Arial"/>
                <a:cs typeface="Arial"/>
                <a:sym typeface="Arial"/>
              </a:rPr>
              <a:t>Levett</a:t>
            </a:r>
            <a:r>
              <a:rPr lang="en-GB" sz="900" i="0" u="none" strike="noStrike" cap="none" dirty="0">
                <a:solidFill>
                  <a:srgbClr val="000000"/>
                </a:solidFill>
                <a:latin typeface="+mj-lt"/>
                <a:ea typeface="Arial"/>
                <a:cs typeface="Arial"/>
                <a:sym typeface="Arial"/>
              </a:rPr>
              <a:t> &amp; Nichola Burton</a:t>
            </a:r>
            <a:endParaRPr sz="900" dirty="0">
              <a:latin typeface="+mj-lt"/>
            </a:endParaRPr>
          </a:p>
        </p:txBody>
      </p:sp>
      <p:sp>
        <p:nvSpPr>
          <p:cNvPr id="121" name="Google Shape;4094;p100">
            <a:extLst>
              <a:ext uri="{FF2B5EF4-FFF2-40B4-BE49-F238E27FC236}">
                <a16:creationId xmlns:a16="http://schemas.microsoft.com/office/drawing/2014/main" xmlns="" id="{453DCC98-611E-4766-9FDC-7BA2AE73AEE1}"/>
              </a:ext>
            </a:extLst>
          </p:cNvPr>
          <p:cNvSpPr txBox="1"/>
          <p:nvPr/>
        </p:nvSpPr>
        <p:spPr>
          <a:xfrm>
            <a:off x="6896636" y="2261285"/>
            <a:ext cx="1918388" cy="3946474"/>
          </a:xfrm>
          <a:prstGeom prst="rect">
            <a:avLst/>
          </a:prstGeom>
          <a:solidFill>
            <a:schemeClr val="lt2"/>
          </a:solidFill>
          <a:ln>
            <a:noFill/>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b="1" i="0" u="none" strike="noStrike" cap="none" dirty="0">
                <a:solidFill>
                  <a:srgbClr val="000000"/>
                </a:solidFill>
                <a:latin typeface="+mj-lt"/>
                <a:ea typeface="Arial"/>
                <a:cs typeface="Arial"/>
                <a:sym typeface="Arial"/>
              </a:rPr>
              <a:t>Entity</a:t>
            </a:r>
            <a:endParaRPr sz="900" dirty="0">
              <a:latin typeface="+mj-lt"/>
            </a:endParaRPr>
          </a:p>
        </p:txBody>
      </p:sp>
      <p:sp>
        <p:nvSpPr>
          <p:cNvPr id="122" name="Google Shape;4100;p100">
            <a:extLst>
              <a:ext uri="{FF2B5EF4-FFF2-40B4-BE49-F238E27FC236}">
                <a16:creationId xmlns:a16="http://schemas.microsoft.com/office/drawing/2014/main" xmlns="" id="{B3B9A503-7669-4338-8B94-5A543B781D42}"/>
              </a:ext>
            </a:extLst>
          </p:cNvPr>
          <p:cNvSpPr txBox="1"/>
          <p:nvPr/>
        </p:nvSpPr>
        <p:spPr>
          <a:xfrm>
            <a:off x="6946436" y="2598380"/>
            <a:ext cx="1724770" cy="277004"/>
          </a:xfrm>
          <a:prstGeom prst="rect">
            <a:avLst/>
          </a:prstGeom>
          <a:solidFill>
            <a:schemeClr val="accent4"/>
          </a:solidFill>
          <a:ln w="9525" cap="flat" cmpd="sng">
            <a:solidFill>
              <a:schemeClr val="accent4"/>
            </a:solid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800" b="1" i="0" u="none" strike="noStrike" cap="none">
                <a:solidFill>
                  <a:srgbClr val="FFFFFF"/>
                </a:solidFill>
                <a:latin typeface="Arial"/>
                <a:ea typeface="Arial"/>
                <a:cs typeface="Arial"/>
              </a:defRPr>
            </a:lvl2pPr>
          </a:lstStyle>
          <a:p>
            <a:pPr lvl="1"/>
            <a:r>
              <a:rPr lang="en-GB" sz="900">
                <a:latin typeface="+mj-lt"/>
                <a:sym typeface="Arial"/>
              </a:rPr>
              <a:t>Dataset</a:t>
            </a:r>
            <a:endParaRPr sz="900" dirty="0">
              <a:latin typeface="+mj-lt"/>
            </a:endParaRPr>
          </a:p>
        </p:txBody>
      </p:sp>
      <p:sp>
        <p:nvSpPr>
          <p:cNvPr id="123" name="Google Shape;4101;p100">
            <a:extLst>
              <a:ext uri="{FF2B5EF4-FFF2-40B4-BE49-F238E27FC236}">
                <a16:creationId xmlns:a16="http://schemas.microsoft.com/office/drawing/2014/main" xmlns="" id="{4FD1BEC1-2DB6-423B-86C9-65DF38A366A9}"/>
              </a:ext>
            </a:extLst>
          </p:cNvPr>
          <p:cNvSpPr txBox="1"/>
          <p:nvPr/>
        </p:nvSpPr>
        <p:spPr>
          <a:xfrm>
            <a:off x="6946435" y="2997228"/>
            <a:ext cx="1724771" cy="277004"/>
          </a:xfrm>
          <a:prstGeom prst="rect">
            <a:avLst/>
          </a:prstGeom>
          <a:solidFill>
            <a:schemeClr val="accent4"/>
          </a:solidFill>
          <a:ln w="9525" cap="flat" cmpd="sng">
            <a:solidFill>
              <a:schemeClr val="accent4"/>
            </a:solid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800" b="1" i="0" u="none" strike="noStrike" cap="none">
                <a:solidFill>
                  <a:srgbClr val="FFFFFF"/>
                </a:solidFill>
                <a:latin typeface="Arial"/>
                <a:ea typeface="Arial"/>
                <a:cs typeface="Arial"/>
              </a:defRPr>
            </a:lvl2pPr>
          </a:lstStyle>
          <a:p>
            <a:pPr lvl="1"/>
            <a:r>
              <a:rPr lang="en-GB" sz="900">
                <a:latin typeface="+mj-lt"/>
                <a:sym typeface="Arial"/>
              </a:rPr>
              <a:t>Dataset</a:t>
            </a:r>
            <a:endParaRPr sz="900" dirty="0">
              <a:latin typeface="+mj-lt"/>
            </a:endParaRPr>
          </a:p>
        </p:txBody>
      </p:sp>
      <p:sp>
        <p:nvSpPr>
          <p:cNvPr id="124" name="Google Shape;4102;p100">
            <a:extLst>
              <a:ext uri="{FF2B5EF4-FFF2-40B4-BE49-F238E27FC236}">
                <a16:creationId xmlns:a16="http://schemas.microsoft.com/office/drawing/2014/main" xmlns="" id="{A8062CD8-2B63-4703-861E-A38E95198AD5}"/>
              </a:ext>
            </a:extLst>
          </p:cNvPr>
          <p:cNvSpPr txBox="1"/>
          <p:nvPr/>
        </p:nvSpPr>
        <p:spPr>
          <a:xfrm>
            <a:off x="6946436" y="3400121"/>
            <a:ext cx="1724770" cy="277004"/>
          </a:xfrm>
          <a:prstGeom prst="rect">
            <a:avLst/>
          </a:prstGeom>
          <a:solidFill>
            <a:schemeClr val="accent5"/>
          </a:solidFill>
          <a:ln w="9525" cap="flat" cmpd="sng">
            <a:no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800" b="1">
                <a:solidFill>
                  <a:srgbClr val="FFFFFF"/>
                </a:solidFill>
                <a:latin typeface="Arial"/>
                <a:cs typeface="Arial"/>
              </a:defRPr>
            </a:lvl2pPr>
          </a:lstStyle>
          <a:p>
            <a:pPr lvl="1"/>
            <a:r>
              <a:rPr lang="en-GB" sz="900">
                <a:latin typeface="+mj-lt"/>
                <a:sym typeface="Arial"/>
              </a:rPr>
              <a:t>Methodology</a:t>
            </a:r>
            <a:endParaRPr sz="900" dirty="0">
              <a:latin typeface="+mj-lt"/>
            </a:endParaRPr>
          </a:p>
        </p:txBody>
      </p:sp>
      <p:sp>
        <p:nvSpPr>
          <p:cNvPr id="125" name="Google Shape;4103;p100">
            <a:extLst>
              <a:ext uri="{FF2B5EF4-FFF2-40B4-BE49-F238E27FC236}">
                <a16:creationId xmlns:a16="http://schemas.microsoft.com/office/drawing/2014/main" xmlns="" id="{AAC4E4E1-6CD7-4D9B-AB7B-DCFD5365D551}"/>
              </a:ext>
            </a:extLst>
          </p:cNvPr>
          <p:cNvSpPr txBox="1"/>
          <p:nvPr/>
        </p:nvSpPr>
        <p:spPr>
          <a:xfrm>
            <a:off x="6946436" y="3814941"/>
            <a:ext cx="1724770" cy="277004"/>
          </a:xfrm>
          <a:prstGeom prst="rect">
            <a:avLst/>
          </a:prstGeom>
          <a:solidFill>
            <a:schemeClr val="accent5"/>
          </a:solidFill>
          <a:ln w="9525" cap="flat" cmpd="sng">
            <a:no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b="1">
                <a:solidFill>
                  <a:srgbClr val="FFFFFF"/>
                </a:solidFill>
                <a:latin typeface="+mj-lt"/>
                <a:cs typeface="Arial"/>
                <a:sym typeface="Arial"/>
              </a:rPr>
              <a:t>Methodology</a:t>
            </a:r>
            <a:endParaRPr sz="900" dirty="0">
              <a:latin typeface="+mj-lt"/>
            </a:endParaRPr>
          </a:p>
        </p:txBody>
      </p:sp>
      <p:sp>
        <p:nvSpPr>
          <p:cNvPr id="126" name="Google Shape;4108;p100">
            <a:extLst>
              <a:ext uri="{FF2B5EF4-FFF2-40B4-BE49-F238E27FC236}">
                <a16:creationId xmlns:a16="http://schemas.microsoft.com/office/drawing/2014/main" xmlns="" id="{60E597F2-2D79-47C9-9570-8EB0BB02490F}"/>
              </a:ext>
            </a:extLst>
          </p:cNvPr>
          <p:cNvSpPr txBox="1"/>
          <p:nvPr/>
        </p:nvSpPr>
        <p:spPr>
          <a:xfrm>
            <a:off x="6946436" y="4233555"/>
            <a:ext cx="1724770" cy="277004"/>
          </a:xfrm>
          <a:prstGeom prst="rect">
            <a:avLst/>
          </a:prstGeom>
          <a:solidFill>
            <a:schemeClr val="accent4"/>
          </a:solidFill>
          <a:ln w="9525" cap="flat" cmpd="sng">
            <a:solidFill>
              <a:schemeClr val="accent4"/>
            </a:solid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900" b="1" i="0" u="none" strike="noStrike" cap="none">
                <a:solidFill>
                  <a:srgbClr val="FFFFFF"/>
                </a:solidFill>
                <a:latin typeface="+mj-lt"/>
                <a:ea typeface="Arial"/>
                <a:cs typeface="Arial"/>
              </a:defRPr>
            </a:lvl2pPr>
          </a:lstStyle>
          <a:p>
            <a:pPr lvl="1"/>
            <a:r>
              <a:rPr lang="en-GB" dirty="0">
                <a:sym typeface="Arial"/>
              </a:rPr>
              <a:t>Dataset</a:t>
            </a:r>
            <a:endParaRPr dirty="0"/>
          </a:p>
        </p:txBody>
      </p:sp>
      <p:sp>
        <p:nvSpPr>
          <p:cNvPr id="127" name="Google Shape;4108;p100">
            <a:extLst>
              <a:ext uri="{FF2B5EF4-FFF2-40B4-BE49-F238E27FC236}">
                <a16:creationId xmlns:a16="http://schemas.microsoft.com/office/drawing/2014/main" xmlns="" id="{9BA838EB-251F-4C8F-A159-92509DF38464}"/>
              </a:ext>
            </a:extLst>
          </p:cNvPr>
          <p:cNvSpPr txBox="1"/>
          <p:nvPr/>
        </p:nvSpPr>
        <p:spPr>
          <a:xfrm>
            <a:off x="6946436" y="4667105"/>
            <a:ext cx="1724770" cy="277004"/>
          </a:xfrm>
          <a:prstGeom prst="rect">
            <a:avLst/>
          </a:prstGeom>
          <a:solidFill>
            <a:schemeClr val="accent6"/>
          </a:solidFill>
          <a:ln w="9525" cap="flat" cmpd="sng">
            <a:no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900" b="1">
                <a:solidFill>
                  <a:srgbClr val="FFFFFF"/>
                </a:solidFill>
                <a:latin typeface="+mj-lt"/>
                <a:cs typeface="Arial"/>
              </a:defRPr>
            </a:lvl2pPr>
          </a:lstStyle>
          <a:p>
            <a:pPr lvl="1"/>
            <a:r>
              <a:rPr lang="en-GB" dirty="0">
                <a:sym typeface="Arial"/>
              </a:rPr>
              <a:t>Ontology</a:t>
            </a:r>
            <a:endParaRPr dirty="0"/>
          </a:p>
        </p:txBody>
      </p:sp>
      <p:sp>
        <p:nvSpPr>
          <p:cNvPr id="128" name="Google Shape;4108;p100">
            <a:extLst>
              <a:ext uri="{FF2B5EF4-FFF2-40B4-BE49-F238E27FC236}">
                <a16:creationId xmlns:a16="http://schemas.microsoft.com/office/drawing/2014/main" xmlns="" id="{2224357E-0362-476B-ADD7-C3CE4FC488EA}"/>
              </a:ext>
            </a:extLst>
          </p:cNvPr>
          <p:cNvSpPr txBox="1"/>
          <p:nvPr/>
        </p:nvSpPr>
        <p:spPr>
          <a:xfrm>
            <a:off x="6946436" y="5087680"/>
            <a:ext cx="1724770" cy="277004"/>
          </a:xfrm>
          <a:prstGeom prst="rect">
            <a:avLst/>
          </a:prstGeom>
          <a:solidFill>
            <a:schemeClr val="accent5"/>
          </a:solidFill>
          <a:ln w="9525" cap="flat" cmpd="sng">
            <a:no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800" b="1">
                <a:solidFill>
                  <a:srgbClr val="FFFFFF"/>
                </a:solidFill>
                <a:latin typeface="Arial"/>
                <a:cs typeface="Arial"/>
              </a:defRPr>
            </a:lvl2pPr>
          </a:lstStyle>
          <a:p>
            <a:pPr lvl="1"/>
            <a:r>
              <a:rPr lang="en-GB" sz="900" dirty="0">
                <a:latin typeface="+mj-lt"/>
                <a:sym typeface="Arial"/>
              </a:rPr>
              <a:t>Methodology</a:t>
            </a:r>
            <a:endParaRPr sz="900" dirty="0">
              <a:latin typeface="+mj-lt"/>
            </a:endParaRPr>
          </a:p>
        </p:txBody>
      </p:sp>
      <p:cxnSp>
        <p:nvCxnSpPr>
          <p:cNvPr id="24" name="Google Shape;4111;p100">
            <a:extLst>
              <a:ext uri="{FF2B5EF4-FFF2-40B4-BE49-F238E27FC236}">
                <a16:creationId xmlns:a16="http://schemas.microsoft.com/office/drawing/2014/main" xmlns="" id="{72D87C90-6CFE-4759-AAA3-E3BA555C9409}"/>
              </a:ext>
            </a:extLst>
          </p:cNvPr>
          <p:cNvCxnSpPr>
            <a:cxnSpLocks/>
          </p:cNvCxnSpPr>
          <p:nvPr/>
        </p:nvCxnSpPr>
        <p:spPr>
          <a:xfrm>
            <a:off x="467137" y="2538080"/>
            <a:ext cx="8280000" cy="0"/>
          </a:xfrm>
          <a:prstGeom prst="straightConnector1">
            <a:avLst/>
          </a:prstGeom>
          <a:noFill/>
          <a:ln w="9525" cap="flat" cmpd="sng">
            <a:solidFill>
              <a:schemeClr val="dk2"/>
            </a:solidFill>
            <a:prstDash val="dot"/>
            <a:round/>
            <a:headEnd type="none" w="sm" len="sm"/>
            <a:tailEnd type="none" w="sm" len="sm"/>
          </a:ln>
        </p:spPr>
      </p:cxnSp>
      <p:cxnSp>
        <p:nvCxnSpPr>
          <p:cNvPr id="25" name="Google Shape;4112;p100">
            <a:extLst>
              <a:ext uri="{FF2B5EF4-FFF2-40B4-BE49-F238E27FC236}">
                <a16:creationId xmlns:a16="http://schemas.microsoft.com/office/drawing/2014/main" xmlns="" id="{E459654F-E117-4845-8BB8-DA47A8BF01BC}"/>
              </a:ext>
            </a:extLst>
          </p:cNvPr>
          <p:cNvCxnSpPr>
            <a:cxnSpLocks/>
          </p:cNvCxnSpPr>
          <p:nvPr/>
        </p:nvCxnSpPr>
        <p:spPr>
          <a:xfrm>
            <a:off x="467137" y="2939236"/>
            <a:ext cx="8280000" cy="0"/>
          </a:xfrm>
          <a:prstGeom prst="straightConnector1">
            <a:avLst/>
          </a:prstGeom>
          <a:noFill/>
          <a:ln w="9525" cap="flat" cmpd="sng">
            <a:solidFill>
              <a:schemeClr val="dk2"/>
            </a:solidFill>
            <a:prstDash val="dot"/>
            <a:round/>
            <a:headEnd type="none" w="sm" len="sm"/>
            <a:tailEnd type="none" w="sm" len="sm"/>
          </a:ln>
        </p:spPr>
      </p:cxnSp>
      <p:cxnSp>
        <p:nvCxnSpPr>
          <p:cNvPr id="26" name="Google Shape;4113;p100">
            <a:extLst>
              <a:ext uri="{FF2B5EF4-FFF2-40B4-BE49-F238E27FC236}">
                <a16:creationId xmlns:a16="http://schemas.microsoft.com/office/drawing/2014/main" xmlns="" id="{796EB69C-3E06-4210-8089-0073D27C0AAD}"/>
              </a:ext>
            </a:extLst>
          </p:cNvPr>
          <p:cNvCxnSpPr>
            <a:cxnSpLocks/>
          </p:cNvCxnSpPr>
          <p:nvPr/>
        </p:nvCxnSpPr>
        <p:spPr>
          <a:xfrm>
            <a:off x="467137" y="3337441"/>
            <a:ext cx="8280000" cy="0"/>
          </a:xfrm>
          <a:prstGeom prst="straightConnector1">
            <a:avLst/>
          </a:prstGeom>
          <a:noFill/>
          <a:ln w="9525" cap="flat" cmpd="sng">
            <a:solidFill>
              <a:schemeClr val="dk2"/>
            </a:solidFill>
            <a:prstDash val="dot"/>
            <a:round/>
            <a:headEnd type="none" w="sm" len="sm"/>
            <a:tailEnd type="none" w="sm" len="sm"/>
          </a:ln>
        </p:spPr>
      </p:cxnSp>
      <p:cxnSp>
        <p:nvCxnSpPr>
          <p:cNvPr id="28" name="Google Shape;4114;p100">
            <a:extLst>
              <a:ext uri="{FF2B5EF4-FFF2-40B4-BE49-F238E27FC236}">
                <a16:creationId xmlns:a16="http://schemas.microsoft.com/office/drawing/2014/main" xmlns="" id="{D779C227-CB60-4A84-88A6-F9587E6ED10E}"/>
              </a:ext>
            </a:extLst>
          </p:cNvPr>
          <p:cNvCxnSpPr>
            <a:cxnSpLocks/>
          </p:cNvCxnSpPr>
          <p:nvPr/>
        </p:nvCxnSpPr>
        <p:spPr>
          <a:xfrm>
            <a:off x="467137" y="3748434"/>
            <a:ext cx="8280000" cy="0"/>
          </a:xfrm>
          <a:prstGeom prst="straightConnector1">
            <a:avLst/>
          </a:prstGeom>
          <a:noFill/>
          <a:ln w="9525" cap="flat" cmpd="sng">
            <a:solidFill>
              <a:schemeClr val="dk2"/>
            </a:solidFill>
            <a:prstDash val="dot"/>
            <a:round/>
            <a:headEnd type="none" w="sm" len="sm"/>
            <a:tailEnd type="none" w="sm" len="sm"/>
          </a:ln>
        </p:spPr>
      </p:cxnSp>
      <p:cxnSp>
        <p:nvCxnSpPr>
          <p:cNvPr id="29" name="Google Shape;4115;p100">
            <a:extLst>
              <a:ext uri="{FF2B5EF4-FFF2-40B4-BE49-F238E27FC236}">
                <a16:creationId xmlns:a16="http://schemas.microsoft.com/office/drawing/2014/main" xmlns="" id="{C9381750-238A-4FF1-822D-D7C935B8F0A5}"/>
              </a:ext>
            </a:extLst>
          </p:cNvPr>
          <p:cNvCxnSpPr>
            <a:cxnSpLocks/>
          </p:cNvCxnSpPr>
          <p:nvPr/>
        </p:nvCxnSpPr>
        <p:spPr>
          <a:xfrm>
            <a:off x="467137" y="4167047"/>
            <a:ext cx="8280000" cy="0"/>
          </a:xfrm>
          <a:prstGeom prst="straightConnector1">
            <a:avLst/>
          </a:prstGeom>
          <a:noFill/>
          <a:ln w="9525" cap="flat" cmpd="sng">
            <a:solidFill>
              <a:schemeClr val="dk2"/>
            </a:solidFill>
            <a:prstDash val="dot"/>
            <a:round/>
            <a:headEnd type="none" w="sm" len="sm"/>
            <a:tailEnd type="none" w="sm" len="sm"/>
          </a:ln>
        </p:spPr>
      </p:cxnSp>
      <p:cxnSp>
        <p:nvCxnSpPr>
          <p:cNvPr id="74" name="Google Shape;4111;p100">
            <a:extLst>
              <a:ext uri="{FF2B5EF4-FFF2-40B4-BE49-F238E27FC236}">
                <a16:creationId xmlns:a16="http://schemas.microsoft.com/office/drawing/2014/main" xmlns="" id="{0949DE14-3B02-42F1-B9FB-BAFA7E6AB72F}"/>
              </a:ext>
            </a:extLst>
          </p:cNvPr>
          <p:cNvCxnSpPr>
            <a:cxnSpLocks/>
          </p:cNvCxnSpPr>
          <p:nvPr/>
        </p:nvCxnSpPr>
        <p:spPr>
          <a:xfrm>
            <a:off x="467137" y="4589620"/>
            <a:ext cx="8280000" cy="0"/>
          </a:xfrm>
          <a:prstGeom prst="straightConnector1">
            <a:avLst/>
          </a:prstGeom>
          <a:noFill/>
          <a:ln w="9525" cap="flat" cmpd="sng">
            <a:solidFill>
              <a:schemeClr val="dk2"/>
            </a:solidFill>
            <a:prstDash val="dot"/>
            <a:round/>
            <a:headEnd type="none" w="sm" len="sm"/>
            <a:tailEnd type="none" w="sm" len="sm"/>
          </a:ln>
        </p:spPr>
      </p:cxnSp>
      <p:cxnSp>
        <p:nvCxnSpPr>
          <p:cNvPr id="75" name="Google Shape;4112;p100">
            <a:extLst>
              <a:ext uri="{FF2B5EF4-FFF2-40B4-BE49-F238E27FC236}">
                <a16:creationId xmlns:a16="http://schemas.microsoft.com/office/drawing/2014/main" xmlns="" id="{F37AAD91-84E4-4427-B151-7BCCFAA0E819}"/>
              </a:ext>
            </a:extLst>
          </p:cNvPr>
          <p:cNvCxnSpPr>
            <a:cxnSpLocks/>
          </p:cNvCxnSpPr>
          <p:nvPr/>
        </p:nvCxnSpPr>
        <p:spPr>
          <a:xfrm>
            <a:off x="467136" y="5020920"/>
            <a:ext cx="8280000" cy="0"/>
          </a:xfrm>
          <a:prstGeom prst="straightConnector1">
            <a:avLst/>
          </a:prstGeom>
          <a:noFill/>
          <a:ln w="9525" cap="flat" cmpd="sng">
            <a:solidFill>
              <a:schemeClr val="dk2"/>
            </a:solidFill>
            <a:prstDash val="dot"/>
            <a:round/>
            <a:headEnd type="none" w="sm" len="sm"/>
            <a:tailEnd type="none" w="sm" len="sm"/>
          </a:ln>
        </p:spPr>
      </p:cxnSp>
      <p:sp>
        <p:nvSpPr>
          <p:cNvPr id="58" name="Google Shape;4108;p100">
            <a:extLst>
              <a:ext uri="{FF2B5EF4-FFF2-40B4-BE49-F238E27FC236}">
                <a16:creationId xmlns:a16="http://schemas.microsoft.com/office/drawing/2014/main" xmlns="" id="{27BA218D-83A5-4E93-B437-72C93DB7CCC6}"/>
              </a:ext>
            </a:extLst>
          </p:cNvPr>
          <p:cNvSpPr txBox="1"/>
          <p:nvPr/>
        </p:nvSpPr>
        <p:spPr>
          <a:xfrm>
            <a:off x="817462" y="5453152"/>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nl-BE" sz="900" dirty="0">
                <a:latin typeface="+mj-lt"/>
                <a:cs typeface="Arial" panose="020B0604020202020204" pitchFamily="34" charset="0"/>
              </a:rPr>
              <a:t>Humanities &amp; Social Sciences</a:t>
            </a:r>
            <a:endParaRPr sz="900" dirty="0">
              <a:latin typeface="+mj-lt"/>
              <a:cs typeface="Arial" panose="020B0604020202020204" pitchFamily="34" charset="0"/>
            </a:endParaRPr>
          </a:p>
        </p:txBody>
      </p:sp>
      <p:sp>
        <p:nvSpPr>
          <p:cNvPr id="59" name="Google Shape;4108;p100">
            <a:extLst>
              <a:ext uri="{FF2B5EF4-FFF2-40B4-BE49-F238E27FC236}">
                <a16:creationId xmlns:a16="http://schemas.microsoft.com/office/drawing/2014/main" xmlns="" id="{7BAF9A2D-B352-42C2-A69A-5740815895EA}"/>
              </a:ext>
            </a:extLst>
          </p:cNvPr>
          <p:cNvSpPr txBox="1"/>
          <p:nvPr/>
        </p:nvSpPr>
        <p:spPr>
          <a:xfrm>
            <a:off x="817462" y="5825864"/>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nl-BE" sz="900" dirty="0">
                <a:latin typeface="+mj-lt"/>
                <a:cs typeface="Arial" panose="020B0604020202020204" pitchFamily="34" charset="0"/>
              </a:rPr>
              <a:t>Astronomy</a:t>
            </a:r>
            <a:endParaRPr sz="900" dirty="0">
              <a:latin typeface="+mj-lt"/>
              <a:cs typeface="Arial" panose="020B0604020202020204" pitchFamily="34" charset="0"/>
            </a:endParaRPr>
          </a:p>
        </p:txBody>
      </p:sp>
      <p:sp>
        <p:nvSpPr>
          <p:cNvPr id="60" name="Google Shape;4108;p100">
            <a:extLst>
              <a:ext uri="{FF2B5EF4-FFF2-40B4-BE49-F238E27FC236}">
                <a16:creationId xmlns:a16="http://schemas.microsoft.com/office/drawing/2014/main" xmlns="" id="{D1299DA9-CF01-47D9-BA24-931F222C4752}"/>
              </a:ext>
            </a:extLst>
          </p:cNvPr>
          <p:cNvSpPr txBox="1"/>
          <p:nvPr/>
        </p:nvSpPr>
        <p:spPr>
          <a:xfrm>
            <a:off x="2860453" y="5453152"/>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lvl="1"/>
            <a:r>
              <a:rPr lang="en-GB" sz="900" dirty="0">
                <a:solidFill>
                  <a:srgbClr val="000000"/>
                </a:solidFill>
                <a:latin typeface="+mj-lt"/>
                <a:ea typeface="Arial"/>
                <a:cs typeface="Arial"/>
                <a:sym typeface="Arial"/>
              </a:rPr>
              <a:t>DRI</a:t>
            </a:r>
          </a:p>
        </p:txBody>
      </p:sp>
      <p:sp>
        <p:nvSpPr>
          <p:cNvPr id="61" name="Google Shape;4108;p100">
            <a:extLst>
              <a:ext uri="{FF2B5EF4-FFF2-40B4-BE49-F238E27FC236}">
                <a16:creationId xmlns:a16="http://schemas.microsoft.com/office/drawing/2014/main" xmlns="" id="{1222808A-13D6-41C9-A9BC-E2C104EAAF94}"/>
              </a:ext>
            </a:extLst>
          </p:cNvPr>
          <p:cNvSpPr txBox="1"/>
          <p:nvPr/>
        </p:nvSpPr>
        <p:spPr>
          <a:xfrm>
            <a:off x="2860452" y="5822224"/>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lvl="1"/>
            <a:r>
              <a:rPr lang="en-GB" sz="900" dirty="0">
                <a:solidFill>
                  <a:srgbClr val="000000"/>
                </a:solidFill>
                <a:latin typeface="+mj-lt"/>
                <a:ea typeface="Arial"/>
                <a:cs typeface="Arial"/>
                <a:sym typeface="Arial"/>
              </a:rPr>
              <a:t>CDS</a:t>
            </a:r>
          </a:p>
        </p:txBody>
      </p:sp>
      <p:sp>
        <p:nvSpPr>
          <p:cNvPr id="62" name="Google Shape;4108;p100">
            <a:extLst>
              <a:ext uri="{FF2B5EF4-FFF2-40B4-BE49-F238E27FC236}">
                <a16:creationId xmlns:a16="http://schemas.microsoft.com/office/drawing/2014/main" xmlns="" id="{B50B292C-9551-418B-B25F-6464D73B4625}"/>
              </a:ext>
            </a:extLst>
          </p:cNvPr>
          <p:cNvSpPr txBox="1"/>
          <p:nvPr/>
        </p:nvSpPr>
        <p:spPr>
          <a:xfrm>
            <a:off x="4903444" y="5453152"/>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lvl="1"/>
            <a:r>
              <a:rPr lang="en-GB" sz="800" dirty="0">
                <a:solidFill>
                  <a:srgbClr val="000000"/>
                </a:solidFill>
                <a:latin typeface="+mj-lt"/>
                <a:ea typeface="Arial"/>
                <a:cs typeface="Arial"/>
                <a:sym typeface="Arial"/>
              </a:rPr>
              <a:t>Kathryn Cassidy &amp; Natalie Harrower </a:t>
            </a:r>
            <a:endParaRPr sz="800" dirty="0">
              <a:latin typeface="+mj-lt"/>
            </a:endParaRPr>
          </a:p>
        </p:txBody>
      </p:sp>
      <p:sp>
        <p:nvSpPr>
          <p:cNvPr id="63" name="Google Shape;4108;p100">
            <a:extLst>
              <a:ext uri="{FF2B5EF4-FFF2-40B4-BE49-F238E27FC236}">
                <a16:creationId xmlns:a16="http://schemas.microsoft.com/office/drawing/2014/main" xmlns="" id="{EA86BC0B-84B0-4BDC-8AC7-B7F0E57B5077}"/>
              </a:ext>
            </a:extLst>
          </p:cNvPr>
          <p:cNvSpPr txBox="1"/>
          <p:nvPr/>
        </p:nvSpPr>
        <p:spPr>
          <a:xfrm>
            <a:off x="4903443" y="5829836"/>
            <a:ext cx="1724770" cy="277004"/>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61550" tIns="61550" rIns="61550" bIns="30775" anchor="t" anchorCtr="0">
            <a:noAutofit/>
          </a:bodyPr>
          <a:lstStyle/>
          <a:p>
            <a:pPr marL="0" marR="0" lvl="1" indent="0" algn="l" rtl="0">
              <a:spcBef>
                <a:spcPts val="0"/>
              </a:spcBef>
              <a:spcAft>
                <a:spcPts val="0"/>
              </a:spcAft>
              <a:buNone/>
            </a:pPr>
            <a:r>
              <a:rPr lang="en-GB" sz="900" i="0" u="none" strike="noStrike" cap="none" dirty="0">
                <a:solidFill>
                  <a:srgbClr val="000000"/>
                </a:solidFill>
                <a:latin typeface="+mj-lt"/>
                <a:ea typeface="Arial"/>
                <a:cs typeface="Arial"/>
                <a:sym typeface="Arial"/>
              </a:rPr>
              <a:t>Françoise Genova</a:t>
            </a:r>
            <a:endParaRPr sz="900" dirty="0">
              <a:latin typeface="+mj-lt"/>
            </a:endParaRPr>
          </a:p>
        </p:txBody>
      </p:sp>
      <p:sp>
        <p:nvSpPr>
          <p:cNvPr id="64" name="Google Shape;4108;p100">
            <a:extLst>
              <a:ext uri="{FF2B5EF4-FFF2-40B4-BE49-F238E27FC236}">
                <a16:creationId xmlns:a16="http://schemas.microsoft.com/office/drawing/2014/main" xmlns="" id="{EFBD900C-5488-48CC-8F8B-FAEF3B4501EC}"/>
              </a:ext>
            </a:extLst>
          </p:cNvPr>
          <p:cNvSpPr txBox="1"/>
          <p:nvPr/>
        </p:nvSpPr>
        <p:spPr>
          <a:xfrm>
            <a:off x="6946435" y="5453356"/>
            <a:ext cx="1724770" cy="277004"/>
          </a:xfrm>
          <a:prstGeom prst="rect">
            <a:avLst/>
          </a:prstGeom>
          <a:solidFill>
            <a:schemeClr val="accent4"/>
          </a:solidFill>
          <a:ln w="9525" cap="flat" cmpd="sng">
            <a:solidFill>
              <a:schemeClr val="accent4"/>
            </a:solid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900" b="1" i="0" u="none" strike="noStrike" cap="none">
                <a:solidFill>
                  <a:srgbClr val="FFFFFF"/>
                </a:solidFill>
                <a:latin typeface="+mj-lt"/>
                <a:ea typeface="Arial"/>
                <a:cs typeface="Arial"/>
              </a:defRPr>
            </a:lvl2pPr>
          </a:lstStyle>
          <a:p>
            <a:pPr lvl="1"/>
            <a:r>
              <a:rPr lang="en-GB" dirty="0">
                <a:sym typeface="Arial"/>
              </a:rPr>
              <a:t>Dataset</a:t>
            </a:r>
            <a:endParaRPr dirty="0"/>
          </a:p>
        </p:txBody>
      </p:sp>
      <p:sp>
        <p:nvSpPr>
          <p:cNvPr id="65" name="Google Shape;4108;p100">
            <a:extLst>
              <a:ext uri="{FF2B5EF4-FFF2-40B4-BE49-F238E27FC236}">
                <a16:creationId xmlns:a16="http://schemas.microsoft.com/office/drawing/2014/main" xmlns="" id="{F88D0B19-97F6-436B-8EF8-D5E1263028B6}"/>
              </a:ext>
            </a:extLst>
          </p:cNvPr>
          <p:cNvSpPr txBox="1"/>
          <p:nvPr/>
        </p:nvSpPr>
        <p:spPr>
          <a:xfrm>
            <a:off x="6946435" y="5844172"/>
            <a:ext cx="1724770" cy="277004"/>
          </a:xfrm>
          <a:prstGeom prst="rect">
            <a:avLst/>
          </a:prstGeom>
          <a:solidFill>
            <a:schemeClr val="accent4"/>
          </a:solidFill>
          <a:ln w="9525" cap="flat" cmpd="sng">
            <a:solidFill>
              <a:schemeClr val="accent4"/>
            </a:solidFill>
            <a:prstDash val="solid"/>
            <a:miter lim="800000"/>
            <a:headEnd type="none" w="sm" len="sm"/>
            <a:tailEnd type="none" w="sm" len="sm"/>
          </a:ln>
        </p:spPr>
        <p:txBody>
          <a:bodyPr spcFirstLastPara="1" wrap="square" lIns="61550" tIns="61550" rIns="61550" bIns="30775" anchor="t" anchorCtr="0">
            <a:noAutofit/>
          </a:bodyPr>
          <a:lstStyle>
            <a:defPPr>
              <a:defRPr lang="it-IT" altLang="it-IT"/>
            </a:defPPr>
            <a:lvl2pPr marL="0" marR="0" lvl="1" indent="0">
              <a:spcBef>
                <a:spcPts val="0"/>
              </a:spcBef>
              <a:spcAft>
                <a:spcPts val="0"/>
              </a:spcAft>
              <a:buNone/>
              <a:defRPr sz="900" b="1" i="0" u="none" strike="noStrike" cap="none">
                <a:solidFill>
                  <a:srgbClr val="FFFFFF"/>
                </a:solidFill>
                <a:latin typeface="+mj-lt"/>
                <a:ea typeface="Arial"/>
                <a:cs typeface="Arial"/>
              </a:defRPr>
            </a:lvl2pPr>
          </a:lstStyle>
          <a:p>
            <a:pPr lvl="1"/>
            <a:r>
              <a:rPr lang="en-GB" dirty="0">
                <a:sym typeface="Arial"/>
              </a:rPr>
              <a:t>Dataset</a:t>
            </a:r>
            <a:endParaRPr dirty="0"/>
          </a:p>
        </p:txBody>
      </p:sp>
      <p:sp>
        <p:nvSpPr>
          <p:cNvPr id="66" name="Google Shape;4120;p100">
            <a:extLst>
              <a:ext uri="{FF2B5EF4-FFF2-40B4-BE49-F238E27FC236}">
                <a16:creationId xmlns:a16="http://schemas.microsoft.com/office/drawing/2014/main" xmlns="" id="{AD67CBE7-5702-4BD8-A063-8CB8EEB1AD53}"/>
              </a:ext>
            </a:extLst>
          </p:cNvPr>
          <p:cNvSpPr txBox="1"/>
          <p:nvPr/>
        </p:nvSpPr>
        <p:spPr>
          <a:xfrm>
            <a:off x="469273" y="5425551"/>
            <a:ext cx="300525" cy="307777"/>
          </a:xfrm>
          <a:prstGeom prst="rect">
            <a:avLst/>
          </a:prstGeom>
          <a:noFill/>
          <a:ln>
            <a:noFill/>
          </a:ln>
        </p:spPr>
        <p:txBody>
          <a:bodyPr spcFirstLastPara="1" wrap="square" lIns="54225" tIns="0" rIns="55325" bIns="0" anchor="ctr" anchorCtr="0">
            <a:noAutofit/>
          </a:bodyPr>
          <a:lstStyle/>
          <a:p>
            <a:pPr marL="0" marR="0" lvl="0" indent="0" algn="l" rtl="0">
              <a:spcBef>
                <a:spcPts val="0"/>
              </a:spcBef>
              <a:spcAft>
                <a:spcPts val="0"/>
              </a:spcAft>
              <a:buNone/>
            </a:pPr>
            <a:r>
              <a:rPr lang="en-GB" sz="2000" dirty="0">
                <a:solidFill>
                  <a:srgbClr val="B1B1B1"/>
                </a:solidFill>
                <a:latin typeface="Arial"/>
                <a:cs typeface="Arial"/>
                <a:sym typeface="Arial"/>
              </a:rPr>
              <a:t>8</a:t>
            </a:r>
            <a:endParaRPr dirty="0"/>
          </a:p>
        </p:txBody>
      </p:sp>
      <p:sp>
        <p:nvSpPr>
          <p:cNvPr id="67" name="Google Shape;4120;p100">
            <a:extLst>
              <a:ext uri="{FF2B5EF4-FFF2-40B4-BE49-F238E27FC236}">
                <a16:creationId xmlns:a16="http://schemas.microsoft.com/office/drawing/2014/main" xmlns="" id="{DFAF6527-F216-46EF-885D-D21E2BD90BA2}"/>
              </a:ext>
            </a:extLst>
          </p:cNvPr>
          <p:cNvSpPr txBox="1"/>
          <p:nvPr/>
        </p:nvSpPr>
        <p:spPr>
          <a:xfrm>
            <a:off x="469273" y="5799640"/>
            <a:ext cx="300525" cy="307777"/>
          </a:xfrm>
          <a:prstGeom prst="rect">
            <a:avLst/>
          </a:prstGeom>
          <a:noFill/>
          <a:ln>
            <a:noFill/>
          </a:ln>
        </p:spPr>
        <p:txBody>
          <a:bodyPr spcFirstLastPara="1" wrap="square" lIns="54225" tIns="0" rIns="55325" bIns="0" anchor="ctr" anchorCtr="0">
            <a:noAutofit/>
          </a:bodyPr>
          <a:lstStyle/>
          <a:p>
            <a:pPr marL="0" marR="0" lvl="0" indent="0" algn="l" rtl="0">
              <a:spcBef>
                <a:spcPts val="0"/>
              </a:spcBef>
              <a:spcAft>
                <a:spcPts val="0"/>
              </a:spcAft>
              <a:buNone/>
            </a:pPr>
            <a:r>
              <a:rPr lang="en-GB" sz="2000" dirty="0">
                <a:solidFill>
                  <a:srgbClr val="B1B1B1"/>
                </a:solidFill>
                <a:latin typeface="Arial"/>
                <a:cs typeface="Arial"/>
                <a:sym typeface="Arial"/>
              </a:rPr>
              <a:t>9</a:t>
            </a:r>
            <a:endParaRPr dirty="0"/>
          </a:p>
        </p:txBody>
      </p:sp>
      <p:cxnSp>
        <p:nvCxnSpPr>
          <p:cNvPr id="68" name="Google Shape;4112;p100">
            <a:extLst>
              <a:ext uri="{FF2B5EF4-FFF2-40B4-BE49-F238E27FC236}">
                <a16:creationId xmlns:a16="http://schemas.microsoft.com/office/drawing/2014/main" xmlns="" id="{C59E3AFD-C630-44A3-9F7B-BDDDAE9F4146}"/>
              </a:ext>
            </a:extLst>
          </p:cNvPr>
          <p:cNvCxnSpPr>
            <a:cxnSpLocks/>
          </p:cNvCxnSpPr>
          <p:nvPr/>
        </p:nvCxnSpPr>
        <p:spPr>
          <a:xfrm>
            <a:off x="467136" y="5407111"/>
            <a:ext cx="8280000" cy="0"/>
          </a:xfrm>
          <a:prstGeom prst="straightConnector1">
            <a:avLst/>
          </a:prstGeom>
          <a:noFill/>
          <a:ln w="9525" cap="flat" cmpd="sng">
            <a:solidFill>
              <a:schemeClr val="dk2"/>
            </a:solidFill>
            <a:prstDash val="dot"/>
            <a:round/>
            <a:headEnd type="none" w="sm" len="sm"/>
            <a:tailEnd type="none" w="sm" len="sm"/>
          </a:ln>
        </p:spPr>
      </p:cxnSp>
      <p:cxnSp>
        <p:nvCxnSpPr>
          <p:cNvPr id="69" name="Google Shape;4112;p100">
            <a:extLst>
              <a:ext uri="{FF2B5EF4-FFF2-40B4-BE49-F238E27FC236}">
                <a16:creationId xmlns:a16="http://schemas.microsoft.com/office/drawing/2014/main" xmlns="" id="{A0641B68-9A91-4DF9-A4F8-9741DDC6EA98}"/>
              </a:ext>
            </a:extLst>
          </p:cNvPr>
          <p:cNvCxnSpPr>
            <a:cxnSpLocks/>
          </p:cNvCxnSpPr>
          <p:nvPr/>
        </p:nvCxnSpPr>
        <p:spPr>
          <a:xfrm>
            <a:off x="467136" y="5781311"/>
            <a:ext cx="8280000" cy="0"/>
          </a:xfrm>
          <a:prstGeom prst="straightConnector1">
            <a:avLst/>
          </a:prstGeom>
          <a:noFill/>
          <a:ln w="9525" cap="flat" cmpd="sng">
            <a:solidFill>
              <a:schemeClr val="dk2"/>
            </a:solidFill>
            <a:prstDash val="dot"/>
            <a:round/>
            <a:headEnd type="none" w="sm" len="sm"/>
            <a:tailEnd type="none" w="sm" len="sm"/>
          </a:ln>
        </p:spPr>
      </p:cxnSp>
    </p:spTree>
    <p:extLst>
      <p:ext uri="{BB962C8B-B14F-4D97-AF65-F5344CB8AC3E}">
        <p14:creationId xmlns:p14="http://schemas.microsoft.com/office/powerpoint/2010/main" val="3547954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29B7E-0C49-46A8-87AC-A947EFF57768}"/>
              </a:ext>
            </a:extLst>
          </p:cNvPr>
          <p:cNvSpPr>
            <a:spLocks noGrp="1"/>
          </p:cNvSpPr>
          <p:nvPr>
            <p:ph type="title"/>
          </p:nvPr>
        </p:nvSpPr>
        <p:spPr/>
        <p:txBody>
          <a:bodyPr>
            <a:normAutofit/>
          </a:bodyPr>
          <a:lstStyle/>
          <a:p>
            <a:r>
              <a:rPr lang="en-US" b="1" dirty="0"/>
              <a:t>Testing insights |</a:t>
            </a:r>
            <a:r>
              <a:rPr lang="en-US" dirty="0"/>
              <a:t>Feedback</a:t>
            </a:r>
          </a:p>
        </p:txBody>
      </p:sp>
      <p:sp>
        <p:nvSpPr>
          <p:cNvPr id="4" name="Date Placeholder 3">
            <a:extLst>
              <a:ext uri="{FF2B5EF4-FFF2-40B4-BE49-F238E27FC236}">
                <a16:creationId xmlns:a16="http://schemas.microsoft.com/office/drawing/2014/main" xmlns="" id="{96BA5317-3083-4EDF-885F-80737A22D40B}"/>
              </a:ext>
            </a:extLst>
          </p:cNvPr>
          <p:cNvSpPr>
            <a:spLocks noGrp="1"/>
          </p:cNvSpPr>
          <p:nvPr>
            <p:ph type="dt" sz="half" idx="10"/>
          </p:nvPr>
        </p:nvSpPr>
        <p:spPr/>
        <p:txBody>
          <a:bodyPr/>
          <a:lstStyle/>
          <a:p>
            <a:r>
              <a:rPr lang="en-US" altLang="en-GB"/>
              <a:t>2020-02-13</a:t>
            </a:r>
            <a:endParaRPr lang="en-GB" altLang="en-GB" dirty="0"/>
          </a:p>
        </p:txBody>
      </p:sp>
      <p:sp>
        <p:nvSpPr>
          <p:cNvPr id="5" name="Footer Placeholder 4">
            <a:extLst>
              <a:ext uri="{FF2B5EF4-FFF2-40B4-BE49-F238E27FC236}">
                <a16:creationId xmlns:a16="http://schemas.microsoft.com/office/drawing/2014/main" xmlns="" id="{1695AA0D-3C03-49B4-A5EE-B9D6CF14B5CB}"/>
              </a:ext>
            </a:extLst>
          </p:cNvPr>
          <p:cNvSpPr>
            <a:spLocks noGrp="1"/>
          </p:cNvSpPr>
          <p:nvPr>
            <p:ph type="ftr" sz="quarter" idx="11"/>
          </p:nvPr>
        </p:nvSpPr>
        <p:spPr/>
        <p:txBody>
          <a:bodyPr/>
          <a:lstStyle/>
          <a:p>
            <a:r>
              <a:rPr lang="it-IT" altLang="it-IT"/>
              <a:t>www.rd-alliance.org -  @resdatall</a:t>
            </a:r>
          </a:p>
        </p:txBody>
      </p:sp>
      <p:sp>
        <p:nvSpPr>
          <p:cNvPr id="6" name="Slide Number Placeholder 5">
            <a:extLst>
              <a:ext uri="{FF2B5EF4-FFF2-40B4-BE49-F238E27FC236}">
                <a16:creationId xmlns:a16="http://schemas.microsoft.com/office/drawing/2014/main" xmlns="" id="{81DF9572-C41F-41BE-8A06-2A4F2BC1C759}"/>
              </a:ext>
            </a:extLst>
          </p:cNvPr>
          <p:cNvSpPr>
            <a:spLocks noGrp="1"/>
          </p:cNvSpPr>
          <p:nvPr>
            <p:ph type="sldNum" sz="quarter" idx="12"/>
          </p:nvPr>
        </p:nvSpPr>
        <p:spPr/>
        <p:txBody>
          <a:bodyPr/>
          <a:lstStyle/>
          <a:p>
            <a:fld id="{61BA5777-89E2-0C42-9BCE-298721AA9BBD}" type="slidenum">
              <a:rPr lang="it-IT" altLang="it-IT" smtClean="0"/>
              <a:t>49</a:t>
            </a:fld>
            <a:endParaRPr lang="it-IT" altLang="it-IT"/>
          </a:p>
        </p:txBody>
      </p:sp>
      <p:sp>
        <p:nvSpPr>
          <p:cNvPr id="10" name="TextBox 9">
            <a:extLst>
              <a:ext uri="{FF2B5EF4-FFF2-40B4-BE49-F238E27FC236}">
                <a16:creationId xmlns:a16="http://schemas.microsoft.com/office/drawing/2014/main" xmlns="" id="{0DAE8642-0734-45BF-812D-4954F95248F8}"/>
              </a:ext>
            </a:extLst>
          </p:cNvPr>
          <p:cNvSpPr txBox="1"/>
          <p:nvPr/>
        </p:nvSpPr>
        <p:spPr>
          <a:xfrm>
            <a:off x="567077" y="1609542"/>
            <a:ext cx="7886700" cy="4616648"/>
          </a:xfrm>
          <a:prstGeom prst="rect">
            <a:avLst/>
          </a:prstGeom>
          <a:noFill/>
        </p:spPr>
        <p:txBody>
          <a:bodyPr wrap="square" rtlCol="0">
            <a:spAutoFit/>
          </a:bodyPr>
          <a:lstStyle/>
          <a:p>
            <a:pPr marL="285750" lvl="0" indent="-285750" algn="just">
              <a:spcAft>
                <a:spcPts val="1200"/>
              </a:spcAft>
              <a:buFont typeface="Arial" panose="020B0604020202020204" pitchFamily="34" charset="0"/>
              <a:buChar char="•"/>
            </a:pPr>
            <a:r>
              <a:rPr lang="en-GB" sz="1600" dirty="0">
                <a:latin typeface="+mj-lt"/>
              </a:rPr>
              <a:t>There are (too) many indicators. However, others note that this level of granularity is useful, so you need to think about all the aspects</a:t>
            </a:r>
          </a:p>
          <a:p>
            <a:pPr marL="285750" lvl="0" indent="-285750" algn="just">
              <a:spcAft>
                <a:spcPts val="1200"/>
              </a:spcAft>
              <a:buFont typeface="Arial" panose="020B0604020202020204" pitchFamily="34" charset="0"/>
              <a:buChar char="•"/>
            </a:pPr>
            <a:r>
              <a:rPr lang="en-GB" sz="1600" dirty="0">
                <a:latin typeface="+mj-lt"/>
              </a:rPr>
              <a:t>Testing the indicators provided suggestions for improving existing evaluation approaches or existing standards</a:t>
            </a:r>
          </a:p>
          <a:p>
            <a:pPr marL="285750" lvl="0" indent="-285750" algn="just">
              <a:spcAft>
                <a:spcPts val="1200"/>
              </a:spcAft>
              <a:buFont typeface="Arial" panose="020B0604020202020204" pitchFamily="34" charset="0"/>
              <a:buChar char="•"/>
            </a:pPr>
            <a:r>
              <a:rPr lang="en-GB" sz="1600" dirty="0">
                <a:latin typeface="+mj-lt"/>
              </a:rPr>
              <a:t>Issue about distinguishing indicators for metadata separate from data, which does not work for resources with embedded metadata</a:t>
            </a:r>
          </a:p>
          <a:p>
            <a:pPr marL="285750" lvl="0" indent="-285750" algn="just">
              <a:spcAft>
                <a:spcPts val="1200"/>
              </a:spcAft>
              <a:buFont typeface="Arial" panose="020B0604020202020204" pitchFamily="34" charset="0"/>
              <a:buChar char="•"/>
            </a:pPr>
            <a:r>
              <a:rPr lang="en-GB" sz="1600" dirty="0">
                <a:latin typeface="+mj-lt"/>
              </a:rPr>
              <a:t>Overlap between indicators (e.g. across principles F1/A1 and F2/R1) which is the result of FAIR principles not being entirely independent</a:t>
            </a:r>
          </a:p>
          <a:p>
            <a:pPr marL="285750" lvl="0" indent="-285750" algn="just">
              <a:spcAft>
                <a:spcPts val="1200"/>
              </a:spcAft>
              <a:buFont typeface="Arial" panose="020B0604020202020204" pitchFamily="34" charset="0"/>
              <a:buChar char="•"/>
            </a:pPr>
            <a:r>
              <a:rPr lang="en-GB" sz="1600" dirty="0">
                <a:latin typeface="+mj-lt"/>
              </a:rPr>
              <a:t>Some indicators are conditional, e.g. the ones on authentication, authorisation, references and consent – if not applicable, they should not ‘count’</a:t>
            </a:r>
          </a:p>
          <a:p>
            <a:pPr marL="285750" lvl="0" indent="-285750" algn="just">
              <a:spcAft>
                <a:spcPts val="1200"/>
              </a:spcAft>
              <a:buFont typeface="Arial" panose="020B0604020202020204" pitchFamily="34" charset="0"/>
              <a:buChar char="•"/>
            </a:pPr>
            <a:r>
              <a:rPr lang="en-GB" sz="1600" dirty="0">
                <a:latin typeface="+mj-lt"/>
              </a:rPr>
              <a:t>Several indicators require compliance with community standards, but the question is who defines them?</a:t>
            </a:r>
          </a:p>
          <a:p>
            <a:pPr marL="285750" indent="-285750" algn="just">
              <a:spcAft>
                <a:spcPts val="1200"/>
              </a:spcAft>
              <a:buFont typeface="Arial" panose="020B0604020202020204" pitchFamily="34" charset="0"/>
              <a:buChar char="•"/>
            </a:pPr>
            <a:r>
              <a:rPr lang="en-GB" sz="1600" dirty="0">
                <a:latin typeface="+mj-lt"/>
              </a:rPr>
              <a:t>If data is an ontology, different set of indicators or different priorities may be needed</a:t>
            </a:r>
          </a:p>
          <a:p>
            <a:pPr marL="285750" indent="-285750" algn="just">
              <a:spcAft>
                <a:spcPts val="1200"/>
              </a:spcAft>
              <a:buFont typeface="Arial" panose="020B0604020202020204" pitchFamily="34" charset="0"/>
              <a:buChar char="•"/>
            </a:pPr>
            <a:r>
              <a:rPr lang="en-GB" sz="1600" dirty="0">
                <a:latin typeface="+mj-lt"/>
              </a:rPr>
              <a:t>One tester proposes to do away with all priorities entirely</a:t>
            </a:r>
          </a:p>
        </p:txBody>
      </p:sp>
      <p:grpSp>
        <p:nvGrpSpPr>
          <p:cNvPr id="20" name="Group 19">
            <a:extLst>
              <a:ext uri="{FF2B5EF4-FFF2-40B4-BE49-F238E27FC236}">
                <a16:creationId xmlns:a16="http://schemas.microsoft.com/office/drawing/2014/main" xmlns="" id="{817AF5B8-6F2B-4B2F-98A9-9FBC76E09C9B}"/>
              </a:ext>
            </a:extLst>
          </p:cNvPr>
          <p:cNvGrpSpPr/>
          <p:nvPr/>
        </p:nvGrpSpPr>
        <p:grpSpPr>
          <a:xfrm>
            <a:off x="710103" y="801522"/>
            <a:ext cx="7555628" cy="688747"/>
            <a:chOff x="710103" y="801522"/>
            <a:chExt cx="7555628" cy="688747"/>
          </a:xfrm>
        </p:grpSpPr>
        <p:sp>
          <p:nvSpPr>
            <p:cNvPr id="7" name="Google Shape;2765;p81">
              <a:extLst>
                <a:ext uri="{FF2B5EF4-FFF2-40B4-BE49-F238E27FC236}">
                  <a16:creationId xmlns:a16="http://schemas.microsoft.com/office/drawing/2014/main" xmlns="" id="{81A30809-C9AE-4E28-99EA-D25956691794}"/>
                </a:ext>
              </a:extLst>
            </p:cNvPr>
            <p:cNvSpPr/>
            <p:nvPr/>
          </p:nvSpPr>
          <p:spPr>
            <a:xfrm>
              <a:off x="710103" y="893884"/>
              <a:ext cx="7555628" cy="184724"/>
            </a:xfrm>
            <a:prstGeom prst="roundRect">
              <a:avLst>
                <a:gd name="adj" fmla="val 50000"/>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nvGrpSpPr>
            <p:cNvPr id="12" name="Google Shape;2759;p81">
              <a:extLst>
                <a:ext uri="{FF2B5EF4-FFF2-40B4-BE49-F238E27FC236}">
                  <a16:creationId xmlns:a16="http://schemas.microsoft.com/office/drawing/2014/main" xmlns="" id="{6F66B359-7C09-415C-AE97-9B9F4D4F3669}"/>
                </a:ext>
              </a:extLst>
            </p:cNvPr>
            <p:cNvGrpSpPr/>
            <p:nvPr/>
          </p:nvGrpSpPr>
          <p:grpSpPr>
            <a:xfrm>
              <a:off x="1303336" y="801522"/>
              <a:ext cx="708028" cy="307873"/>
              <a:chOff x="4926080" y="3280644"/>
              <a:chExt cx="828000" cy="360040"/>
            </a:xfrm>
          </p:grpSpPr>
          <p:sp>
            <p:nvSpPr>
              <p:cNvPr id="13" name="Google Shape;2760;p81">
                <a:extLst>
                  <a:ext uri="{FF2B5EF4-FFF2-40B4-BE49-F238E27FC236}">
                    <a16:creationId xmlns:a16="http://schemas.microsoft.com/office/drawing/2014/main" xmlns="" id="{C5FCEB7E-A1E4-4E62-B2E8-1770424FF8D0}"/>
                  </a:ext>
                </a:extLst>
              </p:cNvPr>
              <p:cNvSpPr/>
              <p:nvPr/>
            </p:nvSpPr>
            <p:spPr>
              <a:xfrm>
                <a:off x="4926080" y="3384978"/>
                <a:ext cx="828000" cy="180000"/>
              </a:xfrm>
              <a:prstGeom prst="roundRect">
                <a:avLst>
                  <a:gd name="adj" fmla="val 50000"/>
                </a:avLst>
              </a:prstGeom>
              <a:solidFill>
                <a:schemeClr val="accent6"/>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nvGrpSpPr>
              <p:cNvPr id="14" name="Google Shape;2761;p81">
                <a:extLst>
                  <a:ext uri="{FF2B5EF4-FFF2-40B4-BE49-F238E27FC236}">
                    <a16:creationId xmlns:a16="http://schemas.microsoft.com/office/drawing/2014/main" xmlns="" id="{6E2E4340-A75F-4DB8-805E-1E1E676ECB3C}"/>
                  </a:ext>
                </a:extLst>
              </p:cNvPr>
              <p:cNvGrpSpPr/>
              <p:nvPr/>
            </p:nvGrpSpPr>
            <p:grpSpPr>
              <a:xfrm>
                <a:off x="5160061" y="3280644"/>
                <a:ext cx="360040" cy="360040"/>
                <a:chOff x="-629964" y="1476375"/>
                <a:chExt cx="360040" cy="360040"/>
              </a:xfrm>
            </p:grpSpPr>
            <p:sp>
              <p:nvSpPr>
                <p:cNvPr id="15" name="Google Shape;2762;p81">
                  <a:extLst>
                    <a:ext uri="{FF2B5EF4-FFF2-40B4-BE49-F238E27FC236}">
                      <a16:creationId xmlns:a16="http://schemas.microsoft.com/office/drawing/2014/main" xmlns="" id="{DB60DC41-A7CB-4749-8D29-210E6F24DAF7}"/>
                    </a:ext>
                  </a:extLst>
                </p:cNvPr>
                <p:cNvSpPr/>
                <p:nvPr/>
              </p:nvSpPr>
              <p:spPr>
                <a:xfrm rot="8100000">
                  <a:off x="-629964" y="1476375"/>
                  <a:ext cx="360040" cy="360040"/>
                </a:xfrm>
                <a:prstGeom prst="teardrop">
                  <a:avLst>
                    <a:gd name="adj" fmla="val 111841"/>
                  </a:avLst>
                </a:prstGeom>
                <a:solidFill>
                  <a:srgbClr val="FFFFFF"/>
                </a:solidFill>
                <a:ln w="9525" cap="flat" cmpd="sng">
                  <a:solidFill>
                    <a:schemeClr val="tx1">
                      <a:lumMod val="50000"/>
                      <a:lumOff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sp>
              <p:nvSpPr>
                <p:cNvPr id="16" name="Google Shape;2763;p81">
                  <a:extLst>
                    <a:ext uri="{FF2B5EF4-FFF2-40B4-BE49-F238E27FC236}">
                      <a16:creationId xmlns:a16="http://schemas.microsoft.com/office/drawing/2014/main" xmlns="" id="{D8AF6A33-942E-4837-9344-ACCAC45D8D4F}"/>
                    </a:ext>
                  </a:extLst>
                </p:cNvPr>
                <p:cNvSpPr/>
                <p:nvPr/>
              </p:nvSpPr>
              <p:spPr>
                <a:xfrm>
                  <a:off x="-534797" y="1571544"/>
                  <a:ext cx="169701" cy="169700"/>
                </a:xfrm>
                <a:prstGeom prst="ellipse">
                  <a:avLst/>
                </a:prstGeom>
                <a:solidFill>
                  <a:schemeClr val="tx1">
                    <a:lumMod val="50000"/>
                    <a:lumOff val="50000"/>
                  </a:schemeClr>
                </a:solidFill>
                <a:ln w="9525" cap="flat" cmpd="sng">
                  <a:solidFill>
                    <a:srgbClr val="F1F1F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grpSp>
        <p:sp>
          <p:nvSpPr>
            <p:cNvPr id="3" name="TextBox 2">
              <a:extLst>
                <a:ext uri="{FF2B5EF4-FFF2-40B4-BE49-F238E27FC236}">
                  <a16:creationId xmlns:a16="http://schemas.microsoft.com/office/drawing/2014/main" xmlns="" id="{E6CC0020-13BF-4DC9-9A92-E3CE6ED2E217}"/>
                </a:ext>
              </a:extLst>
            </p:cNvPr>
            <p:cNvSpPr txBox="1"/>
            <p:nvPr/>
          </p:nvSpPr>
          <p:spPr>
            <a:xfrm>
              <a:off x="805175" y="1197881"/>
              <a:ext cx="1902677" cy="292388"/>
            </a:xfrm>
            <a:prstGeom prst="rect">
              <a:avLst/>
            </a:prstGeom>
            <a:noFill/>
          </p:spPr>
          <p:txBody>
            <a:bodyPr wrap="square" rtlCol="0">
              <a:spAutoFit/>
            </a:bodyPr>
            <a:lstStyle/>
            <a:p>
              <a:pPr algn="ctr"/>
              <a:r>
                <a:rPr lang="en-US" sz="1300" b="1" dirty="0">
                  <a:latin typeface="+mj-lt"/>
                </a:rPr>
                <a:t>Comments on indicators</a:t>
              </a:r>
            </a:p>
          </p:txBody>
        </p:sp>
        <p:sp>
          <p:nvSpPr>
            <p:cNvPr id="17" name="TextBox 16">
              <a:extLst>
                <a:ext uri="{FF2B5EF4-FFF2-40B4-BE49-F238E27FC236}">
                  <a16:creationId xmlns:a16="http://schemas.microsoft.com/office/drawing/2014/main" xmlns="" id="{827FF870-6751-4EE5-AD6C-75DA9DA527DE}"/>
                </a:ext>
              </a:extLst>
            </p:cNvPr>
            <p:cNvSpPr txBox="1"/>
            <p:nvPr/>
          </p:nvSpPr>
          <p:spPr>
            <a:xfrm>
              <a:off x="2657801" y="1197881"/>
              <a:ext cx="1902677" cy="292388"/>
            </a:xfrm>
            <a:prstGeom prst="rect">
              <a:avLst/>
            </a:prstGeom>
            <a:noFill/>
          </p:spPr>
          <p:txBody>
            <a:bodyPr wrap="square" rtlCol="0">
              <a:spAutoFit/>
            </a:bodyPr>
            <a:lstStyle/>
            <a:p>
              <a:pPr algn="ctr"/>
              <a:r>
                <a:rPr lang="en-US" sz="1300" dirty="0">
                  <a:latin typeface="+mj-lt"/>
                </a:rPr>
                <a:t>General issues</a:t>
              </a:r>
            </a:p>
          </p:txBody>
        </p:sp>
        <p:sp>
          <p:nvSpPr>
            <p:cNvPr id="18" name="TextBox 17">
              <a:extLst>
                <a:ext uri="{FF2B5EF4-FFF2-40B4-BE49-F238E27FC236}">
                  <a16:creationId xmlns:a16="http://schemas.microsoft.com/office/drawing/2014/main" xmlns="" id="{2D8F57E6-628A-40F7-889F-F800237AE417}"/>
                </a:ext>
              </a:extLst>
            </p:cNvPr>
            <p:cNvSpPr txBox="1"/>
            <p:nvPr/>
          </p:nvSpPr>
          <p:spPr>
            <a:xfrm>
              <a:off x="4510427" y="1197881"/>
              <a:ext cx="1902677" cy="292388"/>
            </a:xfrm>
            <a:prstGeom prst="rect">
              <a:avLst/>
            </a:prstGeom>
            <a:noFill/>
          </p:spPr>
          <p:txBody>
            <a:bodyPr wrap="square" rtlCol="0">
              <a:spAutoFit/>
            </a:bodyPr>
            <a:lstStyle/>
            <a:p>
              <a:pPr algn="ctr"/>
              <a:r>
                <a:rPr lang="en-US" sz="1300" dirty="0">
                  <a:latin typeface="+mj-lt"/>
                </a:rPr>
                <a:t>Specific issues</a:t>
              </a:r>
            </a:p>
          </p:txBody>
        </p:sp>
        <p:sp>
          <p:nvSpPr>
            <p:cNvPr id="19" name="TextBox 18">
              <a:extLst>
                <a:ext uri="{FF2B5EF4-FFF2-40B4-BE49-F238E27FC236}">
                  <a16:creationId xmlns:a16="http://schemas.microsoft.com/office/drawing/2014/main" xmlns="" id="{67A174B7-6009-4603-A466-CE1E5B17717B}"/>
                </a:ext>
              </a:extLst>
            </p:cNvPr>
            <p:cNvSpPr txBox="1"/>
            <p:nvPr/>
          </p:nvSpPr>
          <p:spPr>
            <a:xfrm>
              <a:off x="6363054" y="1197881"/>
              <a:ext cx="1902677" cy="292388"/>
            </a:xfrm>
            <a:prstGeom prst="rect">
              <a:avLst/>
            </a:prstGeom>
            <a:noFill/>
          </p:spPr>
          <p:txBody>
            <a:bodyPr wrap="square" rtlCol="0">
              <a:spAutoFit/>
            </a:bodyPr>
            <a:lstStyle/>
            <a:p>
              <a:pPr algn="ctr"/>
              <a:r>
                <a:rPr lang="en-US" sz="1300" dirty="0">
                  <a:latin typeface="+mj-lt"/>
                </a:rPr>
                <a:t>Information needs</a:t>
              </a:r>
            </a:p>
          </p:txBody>
        </p:sp>
      </p:grpSp>
      <p:sp>
        <p:nvSpPr>
          <p:cNvPr id="8" name="Robbanás: 14 ágú 7">
            <a:extLst>
              <a:ext uri="{FF2B5EF4-FFF2-40B4-BE49-F238E27FC236}">
                <a16:creationId xmlns:a16="http://schemas.microsoft.com/office/drawing/2014/main" xmlns="" id="{8891DC35-52A0-4577-8248-2082B7F95400}"/>
              </a:ext>
            </a:extLst>
          </p:cNvPr>
          <p:cNvSpPr/>
          <p:nvPr/>
        </p:nvSpPr>
        <p:spPr>
          <a:xfrm>
            <a:off x="8627167" y="5540712"/>
            <a:ext cx="435398" cy="685478"/>
          </a:xfrm>
          <a:prstGeom prst="irregularSeal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12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6550E625-3943-4B84-8055-07DC06D57AF0}"/>
              </a:ext>
            </a:extLst>
          </p:cNvPr>
          <p:cNvSpPr>
            <a:spLocks noGrp="1"/>
          </p:cNvSpPr>
          <p:nvPr>
            <p:ph type="title"/>
          </p:nvPr>
        </p:nvSpPr>
        <p:spPr/>
        <p:txBody>
          <a:bodyPr>
            <a:normAutofit fontScale="90000"/>
          </a:bodyPr>
          <a:lstStyle/>
          <a:p>
            <a:r>
              <a:rPr lang="hu-HU" altLang="en-GB" sz="3100" b="1" dirty="0"/>
              <a:t>The  Data </a:t>
            </a:r>
            <a:r>
              <a:rPr lang="hu-HU" altLang="en-GB" sz="3100" b="1" dirty="0" err="1"/>
              <a:t>Challenge</a:t>
            </a:r>
            <a:r>
              <a:rPr lang="hu-HU" altLang="en-GB" sz="3100" b="1" dirty="0"/>
              <a:t> </a:t>
            </a:r>
            <a:r>
              <a:rPr lang="hu-HU" altLang="en-GB" sz="3100" b="1" dirty="0" err="1"/>
              <a:t>for</a:t>
            </a:r>
            <a:r>
              <a:rPr lang="hu-HU" altLang="en-GB" sz="3100" b="1" dirty="0"/>
              <a:t> </a:t>
            </a:r>
            <a:r>
              <a:rPr lang="hu-HU" altLang="en-GB" sz="3100" b="1" dirty="0" err="1"/>
              <a:t>Researchers</a:t>
            </a:r>
            <a:r>
              <a:rPr lang="hu-HU" altLang="en-GB" sz="3100" b="1" dirty="0"/>
              <a:t> in the 21st </a:t>
            </a:r>
            <a:r>
              <a:rPr lang="hu-HU" altLang="en-GB" sz="3100" b="1" dirty="0" err="1"/>
              <a:t>century</a:t>
            </a:r>
            <a:endParaRPr lang="en-GB" dirty="0"/>
          </a:p>
        </p:txBody>
      </p:sp>
      <p:sp>
        <p:nvSpPr>
          <p:cNvPr id="3" name="Tartalom helye 2">
            <a:extLst>
              <a:ext uri="{FF2B5EF4-FFF2-40B4-BE49-F238E27FC236}">
                <a16:creationId xmlns:a16="http://schemas.microsoft.com/office/drawing/2014/main" xmlns="" id="{5966CFA1-585D-45B0-AF0C-3A64F8CECE4C}"/>
              </a:ext>
            </a:extLst>
          </p:cNvPr>
          <p:cNvSpPr>
            <a:spLocks noGrp="1"/>
          </p:cNvSpPr>
          <p:nvPr>
            <p:ph idx="1"/>
          </p:nvPr>
        </p:nvSpPr>
        <p:spPr>
          <a:xfrm>
            <a:off x="304800" y="1040523"/>
            <a:ext cx="8210550" cy="5087007"/>
          </a:xfrm>
        </p:spPr>
        <p:txBody>
          <a:bodyPr>
            <a:normAutofit lnSpcReduction="10000"/>
          </a:bodyPr>
          <a:lstStyle/>
          <a:p>
            <a:r>
              <a:rPr lang="en-US" dirty="0"/>
              <a:t>From Intradomain to Interdomain scientific questions</a:t>
            </a:r>
          </a:p>
          <a:p>
            <a:r>
              <a:rPr lang="en-US" dirty="0"/>
              <a:t>The fast</a:t>
            </a:r>
            <a:r>
              <a:rPr lang="hu-HU" dirty="0"/>
              <a:t>-</a:t>
            </a:r>
            <a:r>
              <a:rPr lang="en-US" dirty="0"/>
              <a:t>growing amount of Data from the labs and from the sensors all around „outside the labs” turned the Earth and the </a:t>
            </a:r>
            <a:r>
              <a:rPr lang="en-US" dirty="0" err="1"/>
              <a:t>Bisophera</a:t>
            </a:r>
            <a:r>
              <a:rPr lang="en-US" dirty="0"/>
              <a:t> to living lab, measured in real time</a:t>
            </a:r>
            <a:endParaRPr lang="hu-HU" dirty="0"/>
          </a:p>
          <a:p>
            <a:r>
              <a:rPr lang="en-US" dirty="0"/>
              <a:t>The scientific questions today are  often cross</a:t>
            </a:r>
            <a:r>
              <a:rPr lang="hu-HU" dirty="0"/>
              <a:t>-</a:t>
            </a:r>
            <a:r>
              <a:rPr lang="en-US" dirty="0"/>
              <a:t>domain and cooperation is a must</a:t>
            </a:r>
          </a:p>
          <a:p>
            <a:r>
              <a:rPr lang="en-US" dirty="0"/>
              <a:t>Too many data collected </a:t>
            </a:r>
            <a:r>
              <a:rPr lang="hu-HU" dirty="0" err="1"/>
              <a:t>too</a:t>
            </a:r>
            <a:r>
              <a:rPr lang="hu-HU" dirty="0"/>
              <a:t> </a:t>
            </a:r>
            <a:r>
              <a:rPr lang="hu-HU" dirty="0" err="1"/>
              <a:t>many</a:t>
            </a:r>
            <a:r>
              <a:rPr lang="en-US" dirty="0"/>
              <a:t> underused or lost</a:t>
            </a:r>
          </a:p>
          <a:p>
            <a:pPr lvl="1"/>
            <a:r>
              <a:rPr lang="en-US" dirty="0"/>
              <a:t>it coincides with the Capital intensity versus scarcity of resources</a:t>
            </a:r>
          </a:p>
          <a:p>
            <a:r>
              <a:rPr lang="en-US" dirty="0"/>
              <a:t>The new technologies and new solutions</a:t>
            </a:r>
            <a:r>
              <a:rPr lang="hu-HU" dirty="0"/>
              <a:t> in </a:t>
            </a:r>
            <a:r>
              <a:rPr lang="hu-HU" dirty="0" err="1"/>
              <a:t>field</a:t>
            </a:r>
            <a:r>
              <a:rPr lang="hu-HU" dirty="0"/>
              <a:t> of Data</a:t>
            </a:r>
            <a:r>
              <a:rPr lang="en-US" dirty="0"/>
              <a:t> </a:t>
            </a:r>
            <a:r>
              <a:rPr lang="hu-HU" dirty="0"/>
              <a:t> </a:t>
            </a:r>
            <a:r>
              <a:rPr lang="en-US" dirty="0"/>
              <a:t>should be </a:t>
            </a:r>
            <a:r>
              <a:rPr lang="hu-HU" dirty="0"/>
              <a:t> </a:t>
            </a:r>
            <a:r>
              <a:rPr lang="hu-HU" dirty="0" err="1"/>
              <a:t>implemented</a:t>
            </a:r>
            <a:r>
              <a:rPr lang="hu-HU" dirty="0"/>
              <a:t> and </a:t>
            </a:r>
            <a:r>
              <a:rPr lang="en-US" dirty="0"/>
              <a:t>expanded</a:t>
            </a:r>
          </a:p>
          <a:p>
            <a:pPr marL="457200" lvl="1" indent="0">
              <a:buNone/>
            </a:pPr>
            <a:endParaRPr lang="en-GB" dirty="0"/>
          </a:p>
        </p:txBody>
      </p:sp>
      <p:sp>
        <p:nvSpPr>
          <p:cNvPr id="4" name="Dátum helye 3">
            <a:extLst>
              <a:ext uri="{FF2B5EF4-FFF2-40B4-BE49-F238E27FC236}">
                <a16:creationId xmlns:a16="http://schemas.microsoft.com/office/drawing/2014/main" xmlns="" id="{04C6FD7E-E5CA-474E-9B81-BF287BF2905D}"/>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6848EBB1-13E6-4F76-8184-9328D59EFAF4}"/>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163B4128-5377-4E3F-8F62-83B45F2AD6A6}"/>
              </a:ext>
            </a:extLst>
          </p:cNvPr>
          <p:cNvSpPr>
            <a:spLocks noGrp="1"/>
          </p:cNvSpPr>
          <p:nvPr>
            <p:ph type="sldNum" sz="quarter" idx="12"/>
          </p:nvPr>
        </p:nvSpPr>
        <p:spPr/>
        <p:txBody>
          <a:bodyPr/>
          <a:lstStyle/>
          <a:p>
            <a:fld id="{61BA5777-89E2-0C42-9BCE-298721AA9BBD}" type="slidenum">
              <a:rPr lang="it-IT" altLang="it-IT" smtClean="0"/>
              <a:t>5</a:t>
            </a:fld>
            <a:endParaRPr lang="it-IT" altLang="it-IT"/>
          </a:p>
        </p:txBody>
      </p:sp>
    </p:spTree>
    <p:extLst>
      <p:ext uri="{BB962C8B-B14F-4D97-AF65-F5344CB8AC3E}">
        <p14:creationId xmlns:p14="http://schemas.microsoft.com/office/powerpoint/2010/main" val="3804274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29B7E-0C49-46A8-87AC-A947EFF57768}"/>
              </a:ext>
            </a:extLst>
          </p:cNvPr>
          <p:cNvSpPr>
            <a:spLocks noGrp="1"/>
          </p:cNvSpPr>
          <p:nvPr>
            <p:ph type="title"/>
          </p:nvPr>
        </p:nvSpPr>
        <p:spPr/>
        <p:txBody>
          <a:bodyPr>
            <a:normAutofit/>
          </a:bodyPr>
          <a:lstStyle/>
          <a:p>
            <a:r>
              <a:rPr lang="en-US" b="1" dirty="0"/>
              <a:t>Testing insights |</a:t>
            </a:r>
            <a:r>
              <a:rPr lang="en-US" dirty="0"/>
              <a:t>Feedback</a:t>
            </a:r>
          </a:p>
        </p:txBody>
      </p:sp>
      <p:sp>
        <p:nvSpPr>
          <p:cNvPr id="4" name="Date Placeholder 3">
            <a:extLst>
              <a:ext uri="{FF2B5EF4-FFF2-40B4-BE49-F238E27FC236}">
                <a16:creationId xmlns:a16="http://schemas.microsoft.com/office/drawing/2014/main" xmlns="" id="{96BA5317-3083-4EDF-885F-80737A22D40B}"/>
              </a:ext>
            </a:extLst>
          </p:cNvPr>
          <p:cNvSpPr>
            <a:spLocks noGrp="1"/>
          </p:cNvSpPr>
          <p:nvPr>
            <p:ph type="dt" sz="half" idx="10"/>
          </p:nvPr>
        </p:nvSpPr>
        <p:spPr/>
        <p:txBody>
          <a:bodyPr/>
          <a:lstStyle/>
          <a:p>
            <a:r>
              <a:rPr lang="en-US" altLang="en-GB"/>
              <a:t>2020-02-13</a:t>
            </a:r>
            <a:endParaRPr lang="en-GB" altLang="en-GB" dirty="0"/>
          </a:p>
        </p:txBody>
      </p:sp>
      <p:sp>
        <p:nvSpPr>
          <p:cNvPr id="5" name="Footer Placeholder 4">
            <a:extLst>
              <a:ext uri="{FF2B5EF4-FFF2-40B4-BE49-F238E27FC236}">
                <a16:creationId xmlns:a16="http://schemas.microsoft.com/office/drawing/2014/main" xmlns="" id="{1695AA0D-3C03-49B4-A5EE-B9D6CF14B5CB}"/>
              </a:ext>
            </a:extLst>
          </p:cNvPr>
          <p:cNvSpPr>
            <a:spLocks noGrp="1"/>
          </p:cNvSpPr>
          <p:nvPr>
            <p:ph type="ftr" sz="quarter" idx="11"/>
          </p:nvPr>
        </p:nvSpPr>
        <p:spPr/>
        <p:txBody>
          <a:bodyPr/>
          <a:lstStyle/>
          <a:p>
            <a:r>
              <a:rPr lang="it-IT" altLang="it-IT"/>
              <a:t>www.rd-alliance.org -  @resdatall</a:t>
            </a:r>
          </a:p>
        </p:txBody>
      </p:sp>
      <p:sp>
        <p:nvSpPr>
          <p:cNvPr id="6" name="Slide Number Placeholder 5">
            <a:extLst>
              <a:ext uri="{FF2B5EF4-FFF2-40B4-BE49-F238E27FC236}">
                <a16:creationId xmlns:a16="http://schemas.microsoft.com/office/drawing/2014/main" xmlns="" id="{81DF9572-C41F-41BE-8A06-2A4F2BC1C759}"/>
              </a:ext>
            </a:extLst>
          </p:cNvPr>
          <p:cNvSpPr>
            <a:spLocks noGrp="1"/>
          </p:cNvSpPr>
          <p:nvPr>
            <p:ph type="sldNum" sz="quarter" idx="12"/>
          </p:nvPr>
        </p:nvSpPr>
        <p:spPr/>
        <p:txBody>
          <a:bodyPr/>
          <a:lstStyle/>
          <a:p>
            <a:fld id="{61BA5777-89E2-0C42-9BCE-298721AA9BBD}" type="slidenum">
              <a:rPr lang="it-IT" altLang="it-IT" smtClean="0"/>
              <a:t>50</a:t>
            </a:fld>
            <a:endParaRPr lang="it-IT" altLang="it-IT"/>
          </a:p>
        </p:txBody>
      </p:sp>
      <p:sp>
        <p:nvSpPr>
          <p:cNvPr id="10" name="TextBox 9">
            <a:extLst>
              <a:ext uri="{FF2B5EF4-FFF2-40B4-BE49-F238E27FC236}">
                <a16:creationId xmlns:a16="http://schemas.microsoft.com/office/drawing/2014/main" xmlns="" id="{0DAE8642-0734-45BF-812D-4954F95248F8}"/>
              </a:ext>
            </a:extLst>
          </p:cNvPr>
          <p:cNvSpPr txBox="1"/>
          <p:nvPr/>
        </p:nvSpPr>
        <p:spPr>
          <a:xfrm>
            <a:off x="544567" y="1570244"/>
            <a:ext cx="7970783" cy="4847481"/>
          </a:xfrm>
          <a:prstGeom prst="rect">
            <a:avLst/>
          </a:prstGeom>
          <a:noFill/>
        </p:spPr>
        <p:txBody>
          <a:bodyPr wrap="square" rtlCol="0">
            <a:spAutoFit/>
          </a:bodyPr>
          <a:lstStyle/>
          <a:p>
            <a:pPr marL="285750" lvl="0" indent="-285750" algn="just">
              <a:spcBef>
                <a:spcPts val="1200"/>
              </a:spcBef>
              <a:spcAft>
                <a:spcPts val="600"/>
              </a:spcAft>
              <a:buFont typeface="Arial" panose="020B0604020202020204" pitchFamily="34" charset="0"/>
              <a:buChar char="•"/>
            </a:pPr>
            <a:r>
              <a:rPr lang="en-GB" sz="1600" dirty="0">
                <a:latin typeface="+mj-lt"/>
              </a:rPr>
              <a:t>FAIR principles are aspirational and ambitious, aiming at full machine-understandability, but current practices are not well aligned at this point in time</a:t>
            </a:r>
          </a:p>
          <a:p>
            <a:pPr marL="285750" lvl="0" indent="-285750" algn="just">
              <a:spcBef>
                <a:spcPts val="1200"/>
              </a:spcBef>
              <a:spcAft>
                <a:spcPts val="600"/>
              </a:spcAft>
              <a:buFont typeface="Arial" panose="020B0604020202020204" pitchFamily="34" charset="0"/>
              <a:buChar char="•"/>
            </a:pPr>
            <a:r>
              <a:rPr lang="en-GB" sz="1600" dirty="0">
                <a:latin typeface="+mj-lt"/>
              </a:rPr>
              <a:t>Identification is a major issue: there are various comments, some favour identification of metadata over identification of data, others data over metadata, others see both as equally essential, but there is also a comment that having identifiers for both is not common practice</a:t>
            </a:r>
          </a:p>
          <a:p>
            <a:pPr marL="285750" indent="-285750" algn="just">
              <a:spcBef>
                <a:spcPts val="1200"/>
              </a:spcBef>
              <a:spcAft>
                <a:spcPts val="600"/>
              </a:spcAft>
              <a:buFont typeface="Arial" panose="020B0604020202020204" pitchFamily="34" charset="0"/>
              <a:buChar char="•"/>
            </a:pPr>
            <a:r>
              <a:rPr lang="en-GB" sz="1600" dirty="0">
                <a:latin typeface="+mj-lt"/>
              </a:rPr>
              <a:t>There seems to be a role for landing pages and other human-readable documentation in providing information, in addition to structured metadata</a:t>
            </a:r>
          </a:p>
          <a:p>
            <a:pPr marL="285750" indent="-285750" algn="just">
              <a:spcBef>
                <a:spcPts val="1200"/>
              </a:spcBef>
              <a:spcAft>
                <a:spcPts val="600"/>
              </a:spcAft>
              <a:buFont typeface="Arial" panose="020B0604020202020204" pitchFamily="34" charset="0"/>
              <a:buChar char="•"/>
            </a:pPr>
            <a:r>
              <a:rPr lang="en-GB" sz="1600" dirty="0">
                <a:latin typeface="+mj-lt"/>
              </a:rPr>
              <a:t>Requests for adding maturity levels &gt; scoring</a:t>
            </a:r>
          </a:p>
          <a:p>
            <a:pPr marL="285750" indent="-285750" algn="just">
              <a:spcBef>
                <a:spcPts val="1200"/>
              </a:spcBef>
              <a:spcAft>
                <a:spcPts val="600"/>
              </a:spcAft>
              <a:buFont typeface="Arial" panose="020B0604020202020204" pitchFamily="34" charset="0"/>
              <a:buChar char="•"/>
            </a:pPr>
            <a:r>
              <a:rPr lang="en-GB" sz="1600" dirty="0">
                <a:latin typeface="+mj-lt"/>
              </a:rPr>
              <a:t>Data comes in different granularities: whole dataset or part of dataset or individual data items (e.g. observations, concepts)</a:t>
            </a:r>
          </a:p>
          <a:p>
            <a:pPr marL="285750" lvl="0" indent="-285750" algn="just">
              <a:spcBef>
                <a:spcPts val="1200"/>
              </a:spcBef>
              <a:spcAft>
                <a:spcPts val="600"/>
              </a:spcAft>
              <a:buFont typeface="Arial" panose="020B0604020202020204" pitchFamily="34" charset="0"/>
              <a:buChar char="•"/>
            </a:pPr>
            <a:r>
              <a:rPr lang="en-GB" sz="1600" dirty="0">
                <a:latin typeface="+mj-lt"/>
              </a:rPr>
              <a:t>Different perspectives on metadata and how it relates to data: </a:t>
            </a:r>
          </a:p>
          <a:p>
            <a:pPr marL="742950" lvl="1" indent="-285750" algn="just">
              <a:spcAft>
                <a:spcPts val="600"/>
              </a:spcAft>
              <a:buFont typeface="Courier New" panose="02070309020205020404" pitchFamily="49" charset="0"/>
              <a:buChar char="o"/>
            </a:pPr>
            <a:r>
              <a:rPr lang="en-GB" sz="1600" dirty="0">
                <a:latin typeface="+mj-lt"/>
              </a:rPr>
              <a:t>repository level / collection level / dataset / data item level metadata</a:t>
            </a:r>
          </a:p>
          <a:p>
            <a:pPr marL="742950" lvl="1" indent="-285750" algn="just">
              <a:spcAft>
                <a:spcPts val="600"/>
              </a:spcAft>
              <a:buFont typeface="Courier New" panose="02070309020205020404" pitchFamily="49" charset="0"/>
              <a:buChar char="o"/>
            </a:pPr>
            <a:r>
              <a:rPr lang="en-GB" sz="1600" dirty="0">
                <a:latin typeface="+mj-lt"/>
              </a:rPr>
              <a:t>separate metadata records or embedded metadata</a:t>
            </a:r>
          </a:p>
        </p:txBody>
      </p:sp>
      <p:sp>
        <p:nvSpPr>
          <p:cNvPr id="8" name="Google Shape;2765;p81">
            <a:extLst>
              <a:ext uri="{FF2B5EF4-FFF2-40B4-BE49-F238E27FC236}">
                <a16:creationId xmlns:a16="http://schemas.microsoft.com/office/drawing/2014/main" xmlns="" id="{14631F86-FA8D-41C6-9185-799ED69A690E}"/>
              </a:ext>
            </a:extLst>
          </p:cNvPr>
          <p:cNvSpPr/>
          <p:nvPr/>
        </p:nvSpPr>
        <p:spPr>
          <a:xfrm>
            <a:off x="710103" y="893884"/>
            <a:ext cx="7555628" cy="184724"/>
          </a:xfrm>
          <a:prstGeom prst="roundRect">
            <a:avLst>
              <a:gd name="adj" fmla="val 50000"/>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nvGrpSpPr>
          <p:cNvPr id="9" name="Google Shape;2759;p81">
            <a:extLst>
              <a:ext uri="{FF2B5EF4-FFF2-40B4-BE49-F238E27FC236}">
                <a16:creationId xmlns:a16="http://schemas.microsoft.com/office/drawing/2014/main" xmlns="" id="{1745D5EC-76BC-432E-AE96-A4BD42A0EF57}"/>
              </a:ext>
            </a:extLst>
          </p:cNvPr>
          <p:cNvGrpSpPr/>
          <p:nvPr/>
        </p:nvGrpSpPr>
        <p:grpSpPr>
          <a:xfrm>
            <a:off x="3288253" y="801522"/>
            <a:ext cx="708028" cy="307873"/>
            <a:chOff x="4926080" y="3280644"/>
            <a:chExt cx="828000" cy="360040"/>
          </a:xfrm>
        </p:grpSpPr>
        <p:sp>
          <p:nvSpPr>
            <p:cNvPr id="15" name="Google Shape;2760;p81">
              <a:extLst>
                <a:ext uri="{FF2B5EF4-FFF2-40B4-BE49-F238E27FC236}">
                  <a16:creationId xmlns:a16="http://schemas.microsoft.com/office/drawing/2014/main" xmlns="" id="{366D242F-F289-4E7A-AE1F-B51F058E311C}"/>
                </a:ext>
              </a:extLst>
            </p:cNvPr>
            <p:cNvSpPr/>
            <p:nvPr/>
          </p:nvSpPr>
          <p:spPr>
            <a:xfrm>
              <a:off x="4926080" y="3384978"/>
              <a:ext cx="828000" cy="180000"/>
            </a:xfrm>
            <a:prstGeom prst="roundRect">
              <a:avLst>
                <a:gd name="adj" fmla="val 50000"/>
              </a:avLst>
            </a:prstGeom>
            <a:solidFill>
              <a:schemeClr val="accent6"/>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nvGrpSpPr>
            <p:cNvPr id="16" name="Google Shape;2761;p81">
              <a:extLst>
                <a:ext uri="{FF2B5EF4-FFF2-40B4-BE49-F238E27FC236}">
                  <a16:creationId xmlns:a16="http://schemas.microsoft.com/office/drawing/2014/main" xmlns="" id="{9006E9B4-DCD4-4F82-8A24-C1D614670D5D}"/>
                </a:ext>
              </a:extLst>
            </p:cNvPr>
            <p:cNvGrpSpPr/>
            <p:nvPr/>
          </p:nvGrpSpPr>
          <p:grpSpPr>
            <a:xfrm>
              <a:off x="5160061" y="3280644"/>
              <a:ext cx="360040" cy="360040"/>
              <a:chOff x="-629964" y="1476375"/>
              <a:chExt cx="360040" cy="360040"/>
            </a:xfrm>
          </p:grpSpPr>
          <p:sp>
            <p:nvSpPr>
              <p:cNvPr id="17" name="Google Shape;2762;p81">
                <a:extLst>
                  <a:ext uri="{FF2B5EF4-FFF2-40B4-BE49-F238E27FC236}">
                    <a16:creationId xmlns:a16="http://schemas.microsoft.com/office/drawing/2014/main" xmlns="" id="{9855256B-AE85-4D49-9CAB-5968432E8001}"/>
                  </a:ext>
                </a:extLst>
              </p:cNvPr>
              <p:cNvSpPr/>
              <p:nvPr/>
            </p:nvSpPr>
            <p:spPr>
              <a:xfrm rot="8100000">
                <a:off x="-629964" y="1476375"/>
                <a:ext cx="360040" cy="360040"/>
              </a:xfrm>
              <a:prstGeom prst="teardrop">
                <a:avLst>
                  <a:gd name="adj" fmla="val 111841"/>
                </a:avLst>
              </a:prstGeom>
              <a:solidFill>
                <a:srgbClr val="FFFFFF"/>
              </a:solidFill>
              <a:ln w="9525" cap="flat" cmpd="sng">
                <a:solidFill>
                  <a:schemeClr val="tx1">
                    <a:lumMod val="50000"/>
                    <a:lumOff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sp>
            <p:nvSpPr>
              <p:cNvPr id="18" name="Google Shape;2763;p81">
                <a:extLst>
                  <a:ext uri="{FF2B5EF4-FFF2-40B4-BE49-F238E27FC236}">
                    <a16:creationId xmlns:a16="http://schemas.microsoft.com/office/drawing/2014/main" xmlns="" id="{0FBE6473-C555-4E3F-A0BF-B8B167C055EE}"/>
                  </a:ext>
                </a:extLst>
              </p:cNvPr>
              <p:cNvSpPr/>
              <p:nvPr/>
            </p:nvSpPr>
            <p:spPr>
              <a:xfrm>
                <a:off x="-534797" y="1571544"/>
                <a:ext cx="169701" cy="169700"/>
              </a:xfrm>
              <a:prstGeom prst="ellipse">
                <a:avLst/>
              </a:prstGeom>
              <a:solidFill>
                <a:schemeClr val="tx1">
                  <a:lumMod val="50000"/>
                  <a:lumOff val="50000"/>
                </a:schemeClr>
              </a:solidFill>
              <a:ln w="9525" cap="flat" cmpd="sng">
                <a:solidFill>
                  <a:srgbClr val="F1F1F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grpSp>
      <p:sp>
        <p:nvSpPr>
          <p:cNvPr id="11" name="TextBox 10">
            <a:extLst>
              <a:ext uri="{FF2B5EF4-FFF2-40B4-BE49-F238E27FC236}">
                <a16:creationId xmlns:a16="http://schemas.microsoft.com/office/drawing/2014/main" xmlns="" id="{A9600877-06F2-49E7-9804-FFBE6A518802}"/>
              </a:ext>
            </a:extLst>
          </p:cNvPr>
          <p:cNvSpPr txBox="1"/>
          <p:nvPr/>
        </p:nvSpPr>
        <p:spPr>
          <a:xfrm>
            <a:off x="805175" y="1197881"/>
            <a:ext cx="1902677" cy="292388"/>
          </a:xfrm>
          <a:prstGeom prst="rect">
            <a:avLst/>
          </a:prstGeom>
          <a:noFill/>
        </p:spPr>
        <p:txBody>
          <a:bodyPr wrap="square" rtlCol="0">
            <a:spAutoFit/>
          </a:bodyPr>
          <a:lstStyle/>
          <a:p>
            <a:pPr algn="ctr"/>
            <a:r>
              <a:rPr lang="en-US" sz="1300" dirty="0">
                <a:latin typeface="+mj-lt"/>
              </a:rPr>
              <a:t>Comments on indicators</a:t>
            </a:r>
          </a:p>
        </p:txBody>
      </p:sp>
      <p:sp>
        <p:nvSpPr>
          <p:cNvPr id="12" name="TextBox 11">
            <a:extLst>
              <a:ext uri="{FF2B5EF4-FFF2-40B4-BE49-F238E27FC236}">
                <a16:creationId xmlns:a16="http://schemas.microsoft.com/office/drawing/2014/main" xmlns="" id="{EE77B94B-9C95-411C-B4B5-A0061776B5D9}"/>
              </a:ext>
            </a:extLst>
          </p:cNvPr>
          <p:cNvSpPr txBox="1"/>
          <p:nvPr/>
        </p:nvSpPr>
        <p:spPr>
          <a:xfrm>
            <a:off x="2657801" y="1197881"/>
            <a:ext cx="1902677" cy="292388"/>
          </a:xfrm>
          <a:prstGeom prst="rect">
            <a:avLst/>
          </a:prstGeom>
          <a:noFill/>
        </p:spPr>
        <p:txBody>
          <a:bodyPr wrap="square" rtlCol="0">
            <a:spAutoFit/>
          </a:bodyPr>
          <a:lstStyle/>
          <a:p>
            <a:pPr algn="ctr"/>
            <a:r>
              <a:rPr lang="en-US" sz="1300" b="1" dirty="0">
                <a:latin typeface="+mj-lt"/>
              </a:rPr>
              <a:t>General issues</a:t>
            </a:r>
          </a:p>
        </p:txBody>
      </p:sp>
      <p:sp>
        <p:nvSpPr>
          <p:cNvPr id="13" name="TextBox 12">
            <a:extLst>
              <a:ext uri="{FF2B5EF4-FFF2-40B4-BE49-F238E27FC236}">
                <a16:creationId xmlns:a16="http://schemas.microsoft.com/office/drawing/2014/main" xmlns="" id="{3CF3E90F-FDBA-4278-946D-CE37BB9115C5}"/>
              </a:ext>
            </a:extLst>
          </p:cNvPr>
          <p:cNvSpPr txBox="1"/>
          <p:nvPr/>
        </p:nvSpPr>
        <p:spPr>
          <a:xfrm>
            <a:off x="4510427" y="1197881"/>
            <a:ext cx="1902677" cy="292388"/>
          </a:xfrm>
          <a:prstGeom prst="rect">
            <a:avLst/>
          </a:prstGeom>
          <a:noFill/>
        </p:spPr>
        <p:txBody>
          <a:bodyPr wrap="square" rtlCol="0">
            <a:spAutoFit/>
          </a:bodyPr>
          <a:lstStyle/>
          <a:p>
            <a:pPr algn="ctr"/>
            <a:r>
              <a:rPr lang="en-US" sz="1300" dirty="0">
                <a:latin typeface="+mj-lt"/>
              </a:rPr>
              <a:t>Specific issues</a:t>
            </a:r>
          </a:p>
        </p:txBody>
      </p:sp>
      <p:sp>
        <p:nvSpPr>
          <p:cNvPr id="14" name="TextBox 13">
            <a:extLst>
              <a:ext uri="{FF2B5EF4-FFF2-40B4-BE49-F238E27FC236}">
                <a16:creationId xmlns:a16="http://schemas.microsoft.com/office/drawing/2014/main" xmlns="" id="{312B76D2-70FC-4EE6-8DDB-1C254EA8CC3F}"/>
              </a:ext>
            </a:extLst>
          </p:cNvPr>
          <p:cNvSpPr txBox="1"/>
          <p:nvPr/>
        </p:nvSpPr>
        <p:spPr>
          <a:xfrm>
            <a:off x="6363054" y="1197881"/>
            <a:ext cx="1902677" cy="292388"/>
          </a:xfrm>
          <a:prstGeom prst="rect">
            <a:avLst/>
          </a:prstGeom>
          <a:noFill/>
        </p:spPr>
        <p:txBody>
          <a:bodyPr wrap="square" rtlCol="0">
            <a:spAutoFit/>
          </a:bodyPr>
          <a:lstStyle/>
          <a:p>
            <a:pPr algn="ctr"/>
            <a:r>
              <a:rPr lang="en-US" sz="1300" dirty="0">
                <a:latin typeface="+mj-lt"/>
              </a:rPr>
              <a:t>Information needs</a:t>
            </a:r>
          </a:p>
        </p:txBody>
      </p:sp>
      <p:sp>
        <p:nvSpPr>
          <p:cNvPr id="19" name="Robbanás: 14 ágú 18">
            <a:extLst>
              <a:ext uri="{FF2B5EF4-FFF2-40B4-BE49-F238E27FC236}">
                <a16:creationId xmlns:a16="http://schemas.microsoft.com/office/drawing/2014/main" xmlns="" id="{07918630-8B99-49AF-A699-77C16B7013F8}"/>
              </a:ext>
            </a:extLst>
          </p:cNvPr>
          <p:cNvSpPr/>
          <p:nvPr/>
        </p:nvSpPr>
        <p:spPr>
          <a:xfrm>
            <a:off x="8627167" y="5540712"/>
            <a:ext cx="435398" cy="685478"/>
          </a:xfrm>
          <a:prstGeom prst="irregularSeal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7636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29B7E-0C49-46A8-87AC-A947EFF57768}"/>
              </a:ext>
            </a:extLst>
          </p:cNvPr>
          <p:cNvSpPr>
            <a:spLocks noGrp="1"/>
          </p:cNvSpPr>
          <p:nvPr>
            <p:ph type="title"/>
          </p:nvPr>
        </p:nvSpPr>
        <p:spPr/>
        <p:txBody>
          <a:bodyPr>
            <a:normAutofit/>
          </a:bodyPr>
          <a:lstStyle/>
          <a:p>
            <a:r>
              <a:rPr lang="en-US" b="1" dirty="0"/>
              <a:t>Testing insights |</a:t>
            </a:r>
            <a:r>
              <a:rPr lang="en-US" dirty="0"/>
              <a:t>Feedback</a:t>
            </a:r>
          </a:p>
        </p:txBody>
      </p:sp>
      <p:sp>
        <p:nvSpPr>
          <p:cNvPr id="4" name="Date Placeholder 3">
            <a:extLst>
              <a:ext uri="{FF2B5EF4-FFF2-40B4-BE49-F238E27FC236}">
                <a16:creationId xmlns:a16="http://schemas.microsoft.com/office/drawing/2014/main" xmlns="" id="{96BA5317-3083-4EDF-885F-80737A22D40B}"/>
              </a:ext>
            </a:extLst>
          </p:cNvPr>
          <p:cNvSpPr>
            <a:spLocks noGrp="1"/>
          </p:cNvSpPr>
          <p:nvPr>
            <p:ph type="dt" sz="half" idx="10"/>
          </p:nvPr>
        </p:nvSpPr>
        <p:spPr/>
        <p:txBody>
          <a:bodyPr/>
          <a:lstStyle/>
          <a:p>
            <a:r>
              <a:rPr lang="en-US" altLang="en-GB"/>
              <a:t>2020-02-13</a:t>
            </a:r>
            <a:endParaRPr lang="en-GB" altLang="en-GB" dirty="0"/>
          </a:p>
        </p:txBody>
      </p:sp>
      <p:sp>
        <p:nvSpPr>
          <p:cNvPr id="5" name="Footer Placeholder 4">
            <a:extLst>
              <a:ext uri="{FF2B5EF4-FFF2-40B4-BE49-F238E27FC236}">
                <a16:creationId xmlns:a16="http://schemas.microsoft.com/office/drawing/2014/main" xmlns="" id="{1695AA0D-3C03-49B4-A5EE-B9D6CF14B5CB}"/>
              </a:ext>
            </a:extLst>
          </p:cNvPr>
          <p:cNvSpPr>
            <a:spLocks noGrp="1"/>
          </p:cNvSpPr>
          <p:nvPr>
            <p:ph type="ftr" sz="quarter" idx="11"/>
          </p:nvPr>
        </p:nvSpPr>
        <p:spPr/>
        <p:txBody>
          <a:bodyPr/>
          <a:lstStyle/>
          <a:p>
            <a:r>
              <a:rPr lang="it-IT" altLang="it-IT"/>
              <a:t>www.rd-alliance.org -  @resdatall</a:t>
            </a:r>
          </a:p>
        </p:txBody>
      </p:sp>
      <p:sp>
        <p:nvSpPr>
          <p:cNvPr id="6" name="Slide Number Placeholder 5">
            <a:extLst>
              <a:ext uri="{FF2B5EF4-FFF2-40B4-BE49-F238E27FC236}">
                <a16:creationId xmlns:a16="http://schemas.microsoft.com/office/drawing/2014/main" xmlns="" id="{81DF9572-C41F-41BE-8A06-2A4F2BC1C759}"/>
              </a:ext>
            </a:extLst>
          </p:cNvPr>
          <p:cNvSpPr>
            <a:spLocks noGrp="1"/>
          </p:cNvSpPr>
          <p:nvPr>
            <p:ph type="sldNum" sz="quarter" idx="12"/>
          </p:nvPr>
        </p:nvSpPr>
        <p:spPr/>
        <p:txBody>
          <a:bodyPr/>
          <a:lstStyle/>
          <a:p>
            <a:fld id="{61BA5777-89E2-0C42-9BCE-298721AA9BBD}" type="slidenum">
              <a:rPr lang="it-IT" altLang="it-IT" smtClean="0"/>
              <a:t>51</a:t>
            </a:fld>
            <a:endParaRPr lang="it-IT" altLang="it-IT"/>
          </a:p>
        </p:txBody>
      </p:sp>
      <p:sp>
        <p:nvSpPr>
          <p:cNvPr id="10" name="TextBox 9">
            <a:extLst>
              <a:ext uri="{FF2B5EF4-FFF2-40B4-BE49-F238E27FC236}">
                <a16:creationId xmlns:a16="http://schemas.microsoft.com/office/drawing/2014/main" xmlns="" id="{0DAE8642-0734-45BF-812D-4954F95248F8}"/>
              </a:ext>
            </a:extLst>
          </p:cNvPr>
          <p:cNvSpPr txBox="1"/>
          <p:nvPr/>
        </p:nvSpPr>
        <p:spPr>
          <a:xfrm>
            <a:off x="544567" y="1560926"/>
            <a:ext cx="7886700" cy="3200876"/>
          </a:xfrm>
          <a:prstGeom prst="rect">
            <a:avLst/>
          </a:prstGeom>
          <a:noFill/>
        </p:spPr>
        <p:txBody>
          <a:bodyPr wrap="square" rtlCol="0">
            <a:spAutoFit/>
          </a:bodyPr>
          <a:lstStyle/>
          <a:p>
            <a:pPr marL="285750" lvl="0" indent="-285750" algn="just">
              <a:spcBef>
                <a:spcPts val="1200"/>
              </a:spcBef>
              <a:spcAft>
                <a:spcPts val="600"/>
              </a:spcAft>
              <a:buFont typeface="Arial" panose="020B0604020202020204" pitchFamily="34" charset="0"/>
              <a:buChar char="•"/>
            </a:pPr>
            <a:r>
              <a:rPr lang="en-GB" dirty="0">
                <a:latin typeface="+mj-lt"/>
              </a:rPr>
              <a:t>There may be a need to ‘profile’ indicators for specific cases, i.e. selecting a subset of indicators, adapting priorities, following discipline-specific guidelines</a:t>
            </a:r>
          </a:p>
          <a:p>
            <a:pPr marL="285750" lvl="0" indent="-285750" algn="just">
              <a:spcBef>
                <a:spcPts val="1200"/>
              </a:spcBef>
              <a:spcAft>
                <a:spcPts val="600"/>
              </a:spcAft>
              <a:buFont typeface="Arial" panose="020B0604020202020204" pitchFamily="34" charset="0"/>
              <a:buChar char="•"/>
            </a:pPr>
            <a:r>
              <a:rPr lang="en-GB" dirty="0">
                <a:latin typeface="+mj-lt"/>
              </a:rPr>
              <a:t>Noteworthy that testers are often stricter than the priorities that the WG has defined, e.g. making essential:</a:t>
            </a:r>
          </a:p>
          <a:p>
            <a:pPr marL="742950" lvl="1" indent="-285750" algn="just">
              <a:spcAft>
                <a:spcPts val="600"/>
              </a:spcAft>
              <a:buFont typeface="Courier New" panose="02070309020205020404" pitchFamily="49" charset="0"/>
              <a:buChar char="o"/>
            </a:pPr>
            <a:r>
              <a:rPr lang="en-GB" dirty="0">
                <a:latin typeface="+mj-lt"/>
              </a:rPr>
              <a:t>machine-understandable community standards</a:t>
            </a:r>
          </a:p>
          <a:p>
            <a:pPr marL="742950" lvl="1" indent="-285750" algn="just">
              <a:spcAft>
                <a:spcPts val="600"/>
              </a:spcAft>
              <a:buFont typeface="Courier New" panose="02070309020205020404" pitchFamily="49" charset="0"/>
              <a:buChar char="o"/>
            </a:pPr>
            <a:r>
              <a:rPr lang="en-GB" dirty="0">
                <a:latin typeface="+mj-lt"/>
              </a:rPr>
              <a:t>standard, open-source protocols</a:t>
            </a:r>
          </a:p>
          <a:p>
            <a:pPr marL="742950" lvl="1" indent="-285750" algn="just">
              <a:spcAft>
                <a:spcPts val="600"/>
              </a:spcAft>
              <a:buFont typeface="Courier New" panose="02070309020205020404" pitchFamily="49" charset="0"/>
              <a:buChar char="o"/>
            </a:pPr>
            <a:r>
              <a:rPr lang="en-GB" dirty="0">
                <a:latin typeface="+mj-lt"/>
              </a:rPr>
              <a:t>machine-understandable knowledge representation</a:t>
            </a:r>
          </a:p>
          <a:p>
            <a:pPr marL="742950" lvl="1" indent="-285750" algn="just">
              <a:spcAft>
                <a:spcPts val="600"/>
              </a:spcAft>
              <a:buFont typeface="Courier New" panose="02070309020205020404" pitchFamily="49" charset="0"/>
              <a:buChar char="o"/>
            </a:pPr>
            <a:r>
              <a:rPr lang="en-GB" dirty="0">
                <a:latin typeface="+mj-lt"/>
              </a:rPr>
              <a:t>standard vocabularies</a:t>
            </a:r>
          </a:p>
          <a:p>
            <a:pPr marL="742950" lvl="1" indent="-285750" algn="just">
              <a:spcAft>
                <a:spcPts val="600"/>
              </a:spcAft>
              <a:buFont typeface="Courier New" panose="02070309020205020404" pitchFamily="49" charset="0"/>
              <a:buChar char="o"/>
            </a:pPr>
            <a:r>
              <a:rPr lang="en-GB" dirty="0">
                <a:latin typeface="+mj-lt"/>
              </a:rPr>
              <a:t>standard reuse licences</a:t>
            </a:r>
          </a:p>
        </p:txBody>
      </p:sp>
      <p:sp>
        <p:nvSpPr>
          <p:cNvPr id="7" name="Google Shape;2765;p81">
            <a:extLst>
              <a:ext uri="{FF2B5EF4-FFF2-40B4-BE49-F238E27FC236}">
                <a16:creationId xmlns:a16="http://schemas.microsoft.com/office/drawing/2014/main" xmlns="" id="{B3D58C94-D0F3-49B0-B320-1C1944A0F5FE}"/>
              </a:ext>
            </a:extLst>
          </p:cNvPr>
          <p:cNvSpPr/>
          <p:nvPr/>
        </p:nvSpPr>
        <p:spPr>
          <a:xfrm>
            <a:off x="710103" y="893884"/>
            <a:ext cx="7555628" cy="184724"/>
          </a:xfrm>
          <a:prstGeom prst="roundRect">
            <a:avLst>
              <a:gd name="adj" fmla="val 50000"/>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nvGrpSpPr>
          <p:cNvPr id="8" name="Google Shape;2759;p81">
            <a:extLst>
              <a:ext uri="{FF2B5EF4-FFF2-40B4-BE49-F238E27FC236}">
                <a16:creationId xmlns:a16="http://schemas.microsoft.com/office/drawing/2014/main" xmlns="" id="{BF431533-6027-49FB-BCB8-6A7096B1D79C}"/>
              </a:ext>
            </a:extLst>
          </p:cNvPr>
          <p:cNvGrpSpPr/>
          <p:nvPr/>
        </p:nvGrpSpPr>
        <p:grpSpPr>
          <a:xfrm>
            <a:off x="5139355" y="801522"/>
            <a:ext cx="708028" cy="307873"/>
            <a:chOff x="4926080" y="3280644"/>
            <a:chExt cx="828000" cy="360040"/>
          </a:xfrm>
        </p:grpSpPr>
        <p:sp>
          <p:nvSpPr>
            <p:cNvPr id="9" name="Google Shape;2760;p81">
              <a:extLst>
                <a:ext uri="{FF2B5EF4-FFF2-40B4-BE49-F238E27FC236}">
                  <a16:creationId xmlns:a16="http://schemas.microsoft.com/office/drawing/2014/main" xmlns="" id="{CBE494B4-893C-4370-A8C2-D2019E43434F}"/>
                </a:ext>
              </a:extLst>
            </p:cNvPr>
            <p:cNvSpPr/>
            <p:nvPr/>
          </p:nvSpPr>
          <p:spPr>
            <a:xfrm>
              <a:off x="4926080" y="3384978"/>
              <a:ext cx="828000" cy="180000"/>
            </a:xfrm>
            <a:prstGeom prst="roundRect">
              <a:avLst>
                <a:gd name="adj" fmla="val 50000"/>
              </a:avLst>
            </a:prstGeom>
            <a:solidFill>
              <a:schemeClr val="accent6"/>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nvGrpSpPr>
            <p:cNvPr id="11" name="Google Shape;2761;p81">
              <a:extLst>
                <a:ext uri="{FF2B5EF4-FFF2-40B4-BE49-F238E27FC236}">
                  <a16:creationId xmlns:a16="http://schemas.microsoft.com/office/drawing/2014/main" xmlns="" id="{7129A524-4699-4324-8351-A6DBFD945B83}"/>
                </a:ext>
              </a:extLst>
            </p:cNvPr>
            <p:cNvGrpSpPr/>
            <p:nvPr/>
          </p:nvGrpSpPr>
          <p:grpSpPr>
            <a:xfrm>
              <a:off x="5160061" y="3280644"/>
              <a:ext cx="360040" cy="360040"/>
              <a:chOff x="-629964" y="1476375"/>
              <a:chExt cx="360040" cy="360040"/>
            </a:xfrm>
          </p:grpSpPr>
          <p:sp>
            <p:nvSpPr>
              <p:cNvPr id="12" name="Google Shape;2762;p81">
                <a:extLst>
                  <a:ext uri="{FF2B5EF4-FFF2-40B4-BE49-F238E27FC236}">
                    <a16:creationId xmlns:a16="http://schemas.microsoft.com/office/drawing/2014/main" xmlns="" id="{B4861505-8ED2-4799-B3F7-F847B2AD14DA}"/>
                  </a:ext>
                </a:extLst>
              </p:cNvPr>
              <p:cNvSpPr/>
              <p:nvPr/>
            </p:nvSpPr>
            <p:spPr>
              <a:xfrm rot="8100000">
                <a:off x="-629964" y="1476375"/>
                <a:ext cx="360040" cy="360040"/>
              </a:xfrm>
              <a:prstGeom prst="teardrop">
                <a:avLst>
                  <a:gd name="adj" fmla="val 111841"/>
                </a:avLst>
              </a:prstGeom>
              <a:solidFill>
                <a:srgbClr val="FFFFFF"/>
              </a:solidFill>
              <a:ln w="9525" cap="flat" cmpd="sng">
                <a:solidFill>
                  <a:schemeClr val="tx1">
                    <a:lumMod val="50000"/>
                    <a:lumOff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sp>
            <p:nvSpPr>
              <p:cNvPr id="13" name="Google Shape;2763;p81">
                <a:extLst>
                  <a:ext uri="{FF2B5EF4-FFF2-40B4-BE49-F238E27FC236}">
                    <a16:creationId xmlns:a16="http://schemas.microsoft.com/office/drawing/2014/main" xmlns="" id="{5D11C4C6-FE36-4193-9876-32C6015E86B8}"/>
                  </a:ext>
                </a:extLst>
              </p:cNvPr>
              <p:cNvSpPr/>
              <p:nvPr/>
            </p:nvSpPr>
            <p:spPr>
              <a:xfrm>
                <a:off x="-534797" y="1571544"/>
                <a:ext cx="169701" cy="169700"/>
              </a:xfrm>
              <a:prstGeom prst="ellipse">
                <a:avLst/>
              </a:prstGeom>
              <a:solidFill>
                <a:schemeClr val="tx1">
                  <a:lumMod val="50000"/>
                  <a:lumOff val="50000"/>
                </a:schemeClr>
              </a:solidFill>
              <a:ln w="9525" cap="flat" cmpd="sng">
                <a:solidFill>
                  <a:srgbClr val="F1F1F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grpSp>
      <p:sp>
        <p:nvSpPr>
          <p:cNvPr id="14" name="TextBox 13">
            <a:extLst>
              <a:ext uri="{FF2B5EF4-FFF2-40B4-BE49-F238E27FC236}">
                <a16:creationId xmlns:a16="http://schemas.microsoft.com/office/drawing/2014/main" xmlns="" id="{B5A5080B-D522-4692-8A14-526846438E1F}"/>
              </a:ext>
            </a:extLst>
          </p:cNvPr>
          <p:cNvSpPr txBox="1"/>
          <p:nvPr/>
        </p:nvSpPr>
        <p:spPr>
          <a:xfrm>
            <a:off x="805175" y="1197881"/>
            <a:ext cx="1902677" cy="292388"/>
          </a:xfrm>
          <a:prstGeom prst="rect">
            <a:avLst/>
          </a:prstGeom>
          <a:noFill/>
        </p:spPr>
        <p:txBody>
          <a:bodyPr wrap="square" rtlCol="0">
            <a:spAutoFit/>
          </a:bodyPr>
          <a:lstStyle/>
          <a:p>
            <a:pPr algn="ctr"/>
            <a:r>
              <a:rPr lang="en-US" sz="1300" dirty="0">
                <a:latin typeface="+mj-lt"/>
              </a:rPr>
              <a:t>Comments on indicators</a:t>
            </a:r>
          </a:p>
        </p:txBody>
      </p:sp>
      <p:sp>
        <p:nvSpPr>
          <p:cNvPr id="15" name="TextBox 14">
            <a:extLst>
              <a:ext uri="{FF2B5EF4-FFF2-40B4-BE49-F238E27FC236}">
                <a16:creationId xmlns:a16="http://schemas.microsoft.com/office/drawing/2014/main" xmlns="" id="{0118509D-5AD4-4DFF-9949-7B42B2EB71F2}"/>
              </a:ext>
            </a:extLst>
          </p:cNvPr>
          <p:cNvSpPr txBox="1"/>
          <p:nvPr/>
        </p:nvSpPr>
        <p:spPr>
          <a:xfrm>
            <a:off x="2657801" y="1197881"/>
            <a:ext cx="1902677" cy="292388"/>
          </a:xfrm>
          <a:prstGeom prst="rect">
            <a:avLst/>
          </a:prstGeom>
          <a:noFill/>
        </p:spPr>
        <p:txBody>
          <a:bodyPr wrap="square" rtlCol="0">
            <a:spAutoFit/>
          </a:bodyPr>
          <a:lstStyle/>
          <a:p>
            <a:pPr algn="ctr"/>
            <a:r>
              <a:rPr lang="en-US" sz="1300" dirty="0">
                <a:latin typeface="+mj-lt"/>
              </a:rPr>
              <a:t>General issues</a:t>
            </a:r>
          </a:p>
        </p:txBody>
      </p:sp>
      <p:sp>
        <p:nvSpPr>
          <p:cNvPr id="16" name="TextBox 15">
            <a:extLst>
              <a:ext uri="{FF2B5EF4-FFF2-40B4-BE49-F238E27FC236}">
                <a16:creationId xmlns:a16="http://schemas.microsoft.com/office/drawing/2014/main" xmlns="" id="{499EB2BF-5981-4AB9-BFC4-84D0E4EBA1FF}"/>
              </a:ext>
            </a:extLst>
          </p:cNvPr>
          <p:cNvSpPr txBox="1"/>
          <p:nvPr/>
        </p:nvSpPr>
        <p:spPr>
          <a:xfrm>
            <a:off x="4510427" y="1197881"/>
            <a:ext cx="1902677" cy="292388"/>
          </a:xfrm>
          <a:prstGeom prst="rect">
            <a:avLst/>
          </a:prstGeom>
          <a:noFill/>
        </p:spPr>
        <p:txBody>
          <a:bodyPr wrap="square" rtlCol="0">
            <a:spAutoFit/>
          </a:bodyPr>
          <a:lstStyle/>
          <a:p>
            <a:pPr algn="ctr"/>
            <a:r>
              <a:rPr lang="en-US" sz="1300" b="1" dirty="0">
                <a:latin typeface="+mj-lt"/>
              </a:rPr>
              <a:t>Specific issues</a:t>
            </a:r>
          </a:p>
        </p:txBody>
      </p:sp>
      <p:sp>
        <p:nvSpPr>
          <p:cNvPr id="17" name="TextBox 16">
            <a:extLst>
              <a:ext uri="{FF2B5EF4-FFF2-40B4-BE49-F238E27FC236}">
                <a16:creationId xmlns:a16="http://schemas.microsoft.com/office/drawing/2014/main" xmlns="" id="{08FD1B64-B67B-4222-AEF1-E63545869DCC}"/>
              </a:ext>
            </a:extLst>
          </p:cNvPr>
          <p:cNvSpPr txBox="1"/>
          <p:nvPr/>
        </p:nvSpPr>
        <p:spPr>
          <a:xfrm>
            <a:off x="6363054" y="1197881"/>
            <a:ext cx="1902677" cy="292388"/>
          </a:xfrm>
          <a:prstGeom prst="rect">
            <a:avLst/>
          </a:prstGeom>
          <a:noFill/>
        </p:spPr>
        <p:txBody>
          <a:bodyPr wrap="square" rtlCol="0">
            <a:spAutoFit/>
          </a:bodyPr>
          <a:lstStyle/>
          <a:p>
            <a:pPr algn="ctr"/>
            <a:r>
              <a:rPr lang="en-US" sz="1300" dirty="0">
                <a:latin typeface="+mj-lt"/>
              </a:rPr>
              <a:t>Information needs</a:t>
            </a:r>
          </a:p>
        </p:txBody>
      </p:sp>
      <p:sp>
        <p:nvSpPr>
          <p:cNvPr id="18" name="Robbanás: 14 ágú 17">
            <a:extLst>
              <a:ext uri="{FF2B5EF4-FFF2-40B4-BE49-F238E27FC236}">
                <a16:creationId xmlns:a16="http://schemas.microsoft.com/office/drawing/2014/main" xmlns="" id="{98B11526-EFD0-4172-8C8E-E667EDD3B033}"/>
              </a:ext>
            </a:extLst>
          </p:cNvPr>
          <p:cNvSpPr/>
          <p:nvPr/>
        </p:nvSpPr>
        <p:spPr>
          <a:xfrm>
            <a:off x="8627167" y="5540712"/>
            <a:ext cx="435398" cy="685478"/>
          </a:xfrm>
          <a:prstGeom prst="irregularSeal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1088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29B7E-0C49-46A8-87AC-A947EFF57768}"/>
              </a:ext>
            </a:extLst>
          </p:cNvPr>
          <p:cNvSpPr>
            <a:spLocks noGrp="1"/>
          </p:cNvSpPr>
          <p:nvPr>
            <p:ph type="title"/>
          </p:nvPr>
        </p:nvSpPr>
        <p:spPr/>
        <p:txBody>
          <a:bodyPr>
            <a:normAutofit/>
          </a:bodyPr>
          <a:lstStyle/>
          <a:p>
            <a:r>
              <a:rPr lang="en-US" b="1" dirty="0"/>
              <a:t>Testing insights |</a:t>
            </a:r>
            <a:r>
              <a:rPr lang="en-US" dirty="0"/>
              <a:t>Feedback</a:t>
            </a:r>
          </a:p>
        </p:txBody>
      </p:sp>
      <p:sp>
        <p:nvSpPr>
          <p:cNvPr id="4" name="Date Placeholder 3">
            <a:extLst>
              <a:ext uri="{FF2B5EF4-FFF2-40B4-BE49-F238E27FC236}">
                <a16:creationId xmlns:a16="http://schemas.microsoft.com/office/drawing/2014/main" xmlns="" id="{96BA5317-3083-4EDF-885F-80737A22D40B}"/>
              </a:ext>
            </a:extLst>
          </p:cNvPr>
          <p:cNvSpPr>
            <a:spLocks noGrp="1"/>
          </p:cNvSpPr>
          <p:nvPr>
            <p:ph type="dt" sz="half" idx="10"/>
          </p:nvPr>
        </p:nvSpPr>
        <p:spPr/>
        <p:txBody>
          <a:bodyPr/>
          <a:lstStyle/>
          <a:p>
            <a:r>
              <a:rPr lang="en-US" altLang="en-GB"/>
              <a:t>2020-02-13</a:t>
            </a:r>
            <a:endParaRPr lang="en-GB" altLang="en-GB" dirty="0"/>
          </a:p>
        </p:txBody>
      </p:sp>
      <p:sp>
        <p:nvSpPr>
          <p:cNvPr id="5" name="Footer Placeholder 4">
            <a:extLst>
              <a:ext uri="{FF2B5EF4-FFF2-40B4-BE49-F238E27FC236}">
                <a16:creationId xmlns:a16="http://schemas.microsoft.com/office/drawing/2014/main" xmlns="" id="{1695AA0D-3C03-49B4-A5EE-B9D6CF14B5CB}"/>
              </a:ext>
            </a:extLst>
          </p:cNvPr>
          <p:cNvSpPr>
            <a:spLocks noGrp="1"/>
          </p:cNvSpPr>
          <p:nvPr>
            <p:ph type="ftr" sz="quarter" idx="11"/>
          </p:nvPr>
        </p:nvSpPr>
        <p:spPr/>
        <p:txBody>
          <a:bodyPr/>
          <a:lstStyle/>
          <a:p>
            <a:r>
              <a:rPr lang="it-IT" altLang="it-IT"/>
              <a:t>www.rd-alliance.org -  @resdatall</a:t>
            </a:r>
          </a:p>
        </p:txBody>
      </p:sp>
      <p:sp>
        <p:nvSpPr>
          <p:cNvPr id="6" name="Slide Number Placeholder 5">
            <a:extLst>
              <a:ext uri="{FF2B5EF4-FFF2-40B4-BE49-F238E27FC236}">
                <a16:creationId xmlns:a16="http://schemas.microsoft.com/office/drawing/2014/main" xmlns="" id="{81DF9572-C41F-41BE-8A06-2A4F2BC1C759}"/>
              </a:ext>
            </a:extLst>
          </p:cNvPr>
          <p:cNvSpPr>
            <a:spLocks noGrp="1"/>
          </p:cNvSpPr>
          <p:nvPr>
            <p:ph type="sldNum" sz="quarter" idx="12"/>
          </p:nvPr>
        </p:nvSpPr>
        <p:spPr/>
        <p:txBody>
          <a:bodyPr/>
          <a:lstStyle/>
          <a:p>
            <a:fld id="{61BA5777-89E2-0C42-9BCE-298721AA9BBD}" type="slidenum">
              <a:rPr lang="it-IT" altLang="it-IT" smtClean="0"/>
              <a:t>52</a:t>
            </a:fld>
            <a:endParaRPr lang="it-IT" altLang="it-IT"/>
          </a:p>
        </p:txBody>
      </p:sp>
      <p:sp>
        <p:nvSpPr>
          <p:cNvPr id="10" name="TextBox 9">
            <a:extLst>
              <a:ext uri="{FF2B5EF4-FFF2-40B4-BE49-F238E27FC236}">
                <a16:creationId xmlns:a16="http://schemas.microsoft.com/office/drawing/2014/main" xmlns="" id="{0DAE8642-0734-45BF-812D-4954F95248F8}"/>
              </a:ext>
            </a:extLst>
          </p:cNvPr>
          <p:cNvSpPr txBox="1"/>
          <p:nvPr/>
        </p:nvSpPr>
        <p:spPr>
          <a:xfrm>
            <a:off x="625779" y="1906238"/>
            <a:ext cx="4517430" cy="3754874"/>
          </a:xfrm>
          <a:prstGeom prst="rect">
            <a:avLst/>
          </a:prstGeom>
          <a:noFill/>
        </p:spPr>
        <p:txBody>
          <a:bodyPr wrap="square" rtlCol="0">
            <a:spAutoFit/>
          </a:bodyPr>
          <a:lstStyle/>
          <a:p>
            <a:pPr marL="285750" lvl="0" indent="-285750" algn="just">
              <a:spcBef>
                <a:spcPts val="600"/>
              </a:spcBef>
              <a:spcAft>
                <a:spcPts val="600"/>
              </a:spcAft>
              <a:buFont typeface="Arial" panose="020B0604020202020204" pitchFamily="34" charset="0"/>
              <a:buChar char="•"/>
            </a:pPr>
            <a:r>
              <a:rPr lang="en-GB" sz="1600" dirty="0">
                <a:latin typeface="+mj-lt"/>
              </a:rPr>
              <a:t>Need for better explanation of terms, in particular ones that are vague or subjective, e.g. ‘sufficient’</a:t>
            </a:r>
          </a:p>
          <a:p>
            <a:pPr marL="285750" lvl="0" indent="-285750" algn="just">
              <a:spcBef>
                <a:spcPts val="600"/>
              </a:spcBef>
              <a:spcAft>
                <a:spcPts val="600"/>
              </a:spcAft>
              <a:buFont typeface="Arial" panose="020B0604020202020204" pitchFamily="34" charset="0"/>
              <a:buChar char="•"/>
            </a:pPr>
            <a:r>
              <a:rPr lang="en-GB" sz="1600" dirty="0">
                <a:latin typeface="+mj-lt"/>
              </a:rPr>
              <a:t>Need for better definition of terms used in FAIR principles, e.g. </a:t>
            </a:r>
            <a:r>
              <a:rPr lang="en-GB" sz="1600" i="1" dirty="0">
                <a:latin typeface="+mj-lt"/>
              </a:rPr>
              <a:t>knowledge representation</a:t>
            </a:r>
            <a:r>
              <a:rPr lang="en-GB" sz="1600" dirty="0">
                <a:latin typeface="+mj-lt"/>
              </a:rPr>
              <a:t>, </a:t>
            </a:r>
            <a:r>
              <a:rPr lang="en-GB" sz="1600" i="1" dirty="0">
                <a:latin typeface="+mj-lt"/>
              </a:rPr>
              <a:t>FAIR-compliant vocabularies </a:t>
            </a:r>
            <a:r>
              <a:rPr lang="en-GB" sz="1600" dirty="0">
                <a:latin typeface="+mj-lt"/>
              </a:rPr>
              <a:t>– to take into account </a:t>
            </a:r>
            <a:r>
              <a:rPr lang="en-GB" sz="1600" u="sng" dirty="0">
                <a:latin typeface="+mj-lt"/>
                <a:hlinkClick r:id="rId3"/>
              </a:rPr>
              <a:t>https://doi.org/10.1162/dint_r_00024</a:t>
            </a:r>
            <a:endParaRPr lang="en-GB" sz="1600" dirty="0">
              <a:latin typeface="+mj-lt"/>
            </a:endParaRPr>
          </a:p>
          <a:p>
            <a:pPr marL="285750" lvl="0" indent="-285750" algn="just">
              <a:spcBef>
                <a:spcPts val="600"/>
              </a:spcBef>
              <a:spcAft>
                <a:spcPts val="600"/>
              </a:spcAft>
              <a:buFont typeface="Arial" panose="020B0604020202020204" pitchFamily="34" charset="0"/>
              <a:buChar char="•"/>
            </a:pPr>
            <a:r>
              <a:rPr lang="en-GB" sz="1600" dirty="0">
                <a:latin typeface="+mj-lt"/>
              </a:rPr>
              <a:t>Need for information on best practices that may be applied to increase FAIRness, e.g. identification, protocols, licences</a:t>
            </a:r>
          </a:p>
          <a:p>
            <a:pPr marL="285750" lvl="0" indent="-285750" algn="just">
              <a:spcBef>
                <a:spcPts val="600"/>
              </a:spcBef>
              <a:spcAft>
                <a:spcPts val="600"/>
              </a:spcAft>
              <a:buFont typeface="Arial" panose="020B0604020202020204" pitchFamily="34" charset="0"/>
              <a:buChar char="•"/>
            </a:pPr>
            <a:r>
              <a:rPr lang="en-GB" sz="1600" dirty="0">
                <a:latin typeface="+mj-lt"/>
              </a:rPr>
              <a:t>These issues to be addressed in the Guidelines, using suggestions and examples provide by testers</a:t>
            </a:r>
          </a:p>
        </p:txBody>
      </p:sp>
      <p:pic>
        <p:nvPicPr>
          <p:cNvPr id="3" name="Picture 2">
            <a:extLst>
              <a:ext uri="{FF2B5EF4-FFF2-40B4-BE49-F238E27FC236}">
                <a16:creationId xmlns:a16="http://schemas.microsoft.com/office/drawing/2014/main" xmlns="" id="{FFD6F7F8-8CED-4F61-AFDE-E48BB1E689E2}"/>
              </a:ext>
            </a:extLst>
          </p:cNvPr>
          <p:cNvPicPr>
            <a:picLocks noChangeAspect="1"/>
          </p:cNvPicPr>
          <p:nvPr/>
        </p:nvPicPr>
        <p:blipFill>
          <a:blip r:embed="rId4"/>
          <a:stretch>
            <a:fillRect/>
          </a:stretch>
        </p:blipFill>
        <p:spPr>
          <a:xfrm>
            <a:off x="5254721" y="2467256"/>
            <a:ext cx="3573456" cy="2160503"/>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8" name="Google Shape;2765;p81">
            <a:extLst>
              <a:ext uri="{FF2B5EF4-FFF2-40B4-BE49-F238E27FC236}">
                <a16:creationId xmlns:a16="http://schemas.microsoft.com/office/drawing/2014/main" xmlns="" id="{2A9F1659-319C-47A8-B6AF-E86E17499A2B}"/>
              </a:ext>
            </a:extLst>
          </p:cNvPr>
          <p:cNvSpPr/>
          <p:nvPr/>
        </p:nvSpPr>
        <p:spPr>
          <a:xfrm>
            <a:off x="710103" y="893884"/>
            <a:ext cx="7555628" cy="184724"/>
          </a:xfrm>
          <a:prstGeom prst="roundRect">
            <a:avLst>
              <a:gd name="adj" fmla="val 50000"/>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nvGrpSpPr>
          <p:cNvPr id="9" name="Google Shape;2759;p81">
            <a:extLst>
              <a:ext uri="{FF2B5EF4-FFF2-40B4-BE49-F238E27FC236}">
                <a16:creationId xmlns:a16="http://schemas.microsoft.com/office/drawing/2014/main" xmlns="" id="{50229800-1B3D-4B19-BD9E-7D381CA60817}"/>
              </a:ext>
            </a:extLst>
          </p:cNvPr>
          <p:cNvGrpSpPr/>
          <p:nvPr/>
        </p:nvGrpSpPr>
        <p:grpSpPr>
          <a:xfrm>
            <a:off x="6990457" y="801522"/>
            <a:ext cx="708028" cy="307873"/>
            <a:chOff x="4926080" y="3280644"/>
            <a:chExt cx="828000" cy="360040"/>
          </a:xfrm>
        </p:grpSpPr>
        <p:sp>
          <p:nvSpPr>
            <p:cNvPr id="11" name="Google Shape;2760;p81">
              <a:extLst>
                <a:ext uri="{FF2B5EF4-FFF2-40B4-BE49-F238E27FC236}">
                  <a16:creationId xmlns:a16="http://schemas.microsoft.com/office/drawing/2014/main" xmlns="" id="{5F2D462E-E5AD-4B93-95A9-4B24D53DD5FB}"/>
                </a:ext>
              </a:extLst>
            </p:cNvPr>
            <p:cNvSpPr/>
            <p:nvPr/>
          </p:nvSpPr>
          <p:spPr>
            <a:xfrm>
              <a:off x="4926080" y="3384978"/>
              <a:ext cx="828000" cy="180000"/>
            </a:xfrm>
            <a:prstGeom prst="roundRect">
              <a:avLst>
                <a:gd name="adj" fmla="val 50000"/>
              </a:avLst>
            </a:prstGeom>
            <a:solidFill>
              <a:schemeClr val="accent6"/>
            </a:solid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nvGrpSpPr>
            <p:cNvPr id="12" name="Google Shape;2761;p81">
              <a:extLst>
                <a:ext uri="{FF2B5EF4-FFF2-40B4-BE49-F238E27FC236}">
                  <a16:creationId xmlns:a16="http://schemas.microsoft.com/office/drawing/2014/main" xmlns="" id="{EE6DFC8E-531D-47B6-AE74-82A5C0621D44}"/>
                </a:ext>
              </a:extLst>
            </p:cNvPr>
            <p:cNvGrpSpPr/>
            <p:nvPr/>
          </p:nvGrpSpPr>
          <p:grpSpPr>
            <a:xfrm>
              <a:off x="5160061" y="3280644"/>
              <a:ext cx="360040" cy="360040"/>
              <a:chOff x="-629964" y="1476375"/>
              <a:chExt cx="360040" cy="360040"/>
            </a:xfrm>
          </p:grpSpPr>
          <p:sp>
            <p:nvSpPr>
              <p:cNvPr id="13" name="Google Shape;2762;p81">
                <a:extLst>
                  <a:ext uri="{FF2B5EF4-FFF2-40B4-BE49-F238E27FC236}">
                    <a16:creationId xmlns:a16="http://schemas.microsoft.com/office/drawing/2014/main" xmlns="" id="{9323D03A-E175-487D-B07B-67713C7A9504}"/>
                  </a:ext>
                </a:extLst>
              </p:cNvPr>
              <p:cNvSpPr/>
              <p:nvPr/>
            </p:nvSpPr>
            <p:spPr>
              <a:xfrm rot="8100000">
                <a:off x="-629964" y="1476375"/>
                <a:ext cx="360040" cy="360040"/>
              </a:xfrm>
              <a:prstGeom prst="teardrop">
                <a:avLst>
                  <a:gd name="adj" fmla="val 111841"/>
                </a:avLst>
              </a:prstGeom>
              <a:solidFill>
                <a:srgbClr val="FFFFFF"/>
              </a:solidFill>
              <a:ln w="9525" cap="flat" cmpd="sng">
                <a:solidFill>
                  <a:schemeClr val="tx1">
                    <a:lumMod val="50000"/>
                    <a:lumOff val="5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sp>
            <p:nvSpPr>
              <p:cNvPr id="14" name="Google Shape;2763;p81">
                <a:extLst>
                  <a:ext uri="{FF2B5EF4-FFF2-40B4-BE49-F238E27FC236}">
                    <a16:creationId xmlns:a16="http://schemas.microsoft.com/office/drawing/2014/main" xmlns="" id="{EB3C03C5-ADB7-47AF-AA3D-A012F50DBEE8}"/>
                  </a:ext>
                </a:extLst>
              </p:cNvPr>
              <p:cNvSpPr/>
              <p:nvPr/>
            </p:nvSpPr>
            <p:spPr>
              <a:xfrm>
                <a:off x="-534797" y="1571544"/>
                <a:ext cx="169701" cy="169700"/>
              </a:xfrm>
              <a:prstGeom prst="ellipse">
                <a:avLst/>
              </a:prstGeom>
              <a:solidFill>
                <a:schemeClr val="tx1">
                  <a:lumMod val="50000"/>
                  <a:lumOff val="50000"/>
                </a:schemeClr>
              </a:solidFill>
              <a:ln w="9525" cap="flat" cmpd="sng">
                <a:solidFill>
                  <a:srgbClr val="F1F1F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Arial"/>
                  <a:ea typeface="Arial"/>
                  <a:cs typeface="Arial"/>
                  <a:sym typeface="Arial"/>
                </a:endParaRPr>
              </a:p>
            </p:txBody>
          </p:sp>
        </p:grpSp>
      </p:grpSp>
      <p:sp>
        <p:nvSpPr>
          <p:cNvPr id="15" name="TextBox 14">
            <a:extLst>
              <a:ext uri="{FF2B5EF4-FFF2-40B4-BE49-F238E27FC236}">
                <a16:creationId xmlns:a16="http://schemas.microsoft.com/office/drawing/2014/main" xmlns="" id="{594623CE-29C2-40F4-8733-555EA3A8C73F}"/>
              </a:ext>
            </a:extLst>
          </p:cNvPr>
          <p:cNvSpPr txBox="1"/>
          <p:nvPr/>
        </p:nvSpPr>
        <p:spPr>
          <a:xfrm>
            <a:off x="805175" y="1197881"/>
            <a:ext cx="1902677" cy="292388"/>
          </a:xfrm>
          <a:prstGeom prst="rect">
            <a:avLst/>
          </a:prstGeom>
          <a:noFill/>
        </p:spPr>
        <p:txBody>
          <a:bodyPr wrap="square" rtlCol="0">
            <a:spAutoFit/>
          </a:bodyPr>
          <a:lstStyle/>
          <a:p>
            <a:pPr algn="ctr"/>
            <a:r>
              <a:rPr lang="en-US" sz="1300" dirty="0">
                <a:latin typeface="+mj-lt"/>
              </a:rPr>
              <a:t>Comments on indicators</a:t>
            </a:r>
          </a:p>
        </p:txBody>
      </p:sp>
      <p:sp>
        <p:nvSpPr>
          <p:cNvPr id="16" name="TextBox 15">
            <a:extLst>
              <a:ext uri="{FF2B5EF4-FFF2-40B4-BE49-F238E27FC236}">
                <a16:creationId xmlns:a16="http://schemas.microsoft.com/office/drawing/2014/main" xmlns="" id="{F28F8060-35F1-47AC-8DE1-704E654080A2}"/>
              </a:ext>
            </a:extLst>
          </p:cNvPr>
          <p:cNvSpPr txBox="1"/>
          <p:nvPr/>
        </p:nvSpPr>
        <p:spPr>
          <a:xfrm>
            <a:off x="2657801" y="1197881"/>
            <a:ext cx="1902677" cy="292388"/>
          </a:xfrm>
          <a:prstGeom prst="rect">
            <a:avLst/>
          </a:prstGeom>
          <a:noFill/>
        </p:spPr>
        <p:txBody>
          <a:bodyPr wrap="square" rtlCol="0">
            <a:spAutoFit/>
          </a:bodyPr>
          <a:lstStyle/>
          <a:p>
            <a:pPr algn="ctr"/>
            <a:r>
              <a:rPr lang="en-US" sz="1300" dirty="0">
                <a:latin typeface="+mj-lt"/>
              </a:rPr>
              <a:t>General issues</a:t>
            </a:r>
          </a:p>
        </p:txBody>
      </p:sp>
      <p:sp>
        <p:nvSpPr>
          <p:cNvPr id="17" name="TextBox 16">
            <a:extLst>
              <a:ext uri="{FF2B5EF4-FFF2-40B4-BE49-F238E27FC236}">
                <a16:creationId xmlns:a16="http://schemas.microsoft.com/office/drawing/2014/main" xmlns="" id="{B41446A2-E985-4C73-9A13-4C29AA0AB898}"/>
              </a:ext>
            </a:extLst>
          </p:cNvPr>
          <p:cNvSpPr txBox="1"/>
          <p:nvPr/>
        </p:nvSpPr>
        <p:spPr>
          <a:xfrm>
            <a:off x="4510427" y="1197881"/>
            <a:ext cx="1902677" cy="292388"/>
          </a:xfrm>
          <a:prstGeom prst="rect">
            <a:avLst/>
          </a:prstGeom>
          <a:noFill/>
        </p:spPr>
        <p:txBody>
          <a:bodyPr wrap="square" rtlCol="0">
            <a:spAutoFit/>
          </a:bodyPr>
          <a:lstStyle/>
          <a:p>
            <a:pPr algn="ctr"/>
            <a:r>
              <a:rPr lang="en-US" sz="1300" dirty="0">
                <a:latin typeface="+mj-lt"/>
              </a:rPr>
              <a:t>Specific issues</a:t>
            </a:r>
          </a:p>
        </p:txBody>
      </p:sp>
      <p:sp>
        <p:nvSpPr>
          <p:cNvPr id="18" name="TextBox 17">
            <a:extLst>
              <a:ext uri="{FF2B5EF4-FFF2-40B4-BE49-F238E27FC236}">
                <a16:creationId xmlns:a16="http://schemas.microsoft.com/office/drawing/2014/main" xmlns="" id="{C5722677-A146-4C63-BAC6-03124B8D8490}"/>
              </a:ext>
            </a:extLst>
          </p:cNvPr>
          <p:cNvSpPr txBox="1"/>
          <p:nvPr/>
        </p:nvSpPr>
        <p:spPr>
          <a:xfrm>
            <a:off x="6363054" y="1197881"/>
            <a:ext cx="1902677" cy="292388"/>
          </a:xfrm>
          <a:prstGeom prst="rect">
            <a:avLst/>
          </a:prstGeom>
          <a:noFill/>
        </p:spPr>
        <p:txBody>
          <a:bodyPr wrap="square" rtlCol="0">
            <a:spAutoFit/>
          </a:bodyPr>
          <a:lstStyle/>
          <a:p>
            <a:pPr algn="ctr"/>
            <a:r>
              <a:rPr lang="en-US" sz="1300" b="1" dirty="0">
                <a:latin typeface="+mj-lt"/>
              </a:rPr>
              <a:t>Information needs</a:t>
            </a:r>
          </a:p>
        </p:txBody>
      </p:sp>
      <p:sp>
        <p:nvSpPr>
          <p:cNvPr id="19" name="Robbanás: 14 ágú 18">
            <a:extLst>
              <a:ext uri="{FF2B5EF4-FFF2-40B4-BE49-F238E27FC236}">
                <a16:creationId xmlns:a16="http://schemas.microsoft.com/office/drawing/2014/main" xmlns="" id="{B3FBDF4B-5792-42F2-9FAE-F630A9DF677A}"/>
              </a:ext>
            </a:extLst>
          </p:cNvPr>
          <p:cNvSpPr/>
          <p:nvPr/>
        </p:nvSpPr>
        <p:spPr>
          <a:xfrm>
            <a:off x="8627167" y="5540712"/>
            <a:ext cx="435398" cy="685478"/>
          </a:xfrm>
          <a:prstGeom prst="irregularSeal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6187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it-IT"/>
              <a:t>2020-02-13</a:t>
            </a:r>
            <a:endParaRPr lang="it-IT" altLang="it-IT"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53</a:t>
            </a:fld>
            <a:endParaRPr lang="it-IT" altLang="it-IT"/>
          </a:p>
        </p:txBody>
      </p:sp>
      <p:sp>
        <p:nvSpPr>
          <p:cNvPr id="8" name="Rectangle 7"/>
          <p:cNvSpPr/>
          <p:nvPr/>
        </p:nvSpPr>
        <p:spPr>
          <a:xfrm>
            <a:off x="0" y="0"/>
            <a:ext cx="9144000" cy="6858000"/>
          </a:xfrm>
          <a:prstGeom prst="rect">
            <a:avLst/>
          </a:prstGeom>
          <a:solidFill>
            <a:srgbClr val="9CC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6860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ltGray">
          <a:xfrm>
            <a:off x="2070575" y="2813525"/>
            <a:ext cx="1230949" cy="1230949"/>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sp>
        <p:nvSpPr>
          <p:cNvPr id="15" name="TextBox 14">
            <a:extLst>
              <a:ext uri="{FF2B5EF4-FFF2-40B4-BE49-F238E27FC236}">
                <a16:creationId xmlns:a16="http://schemas.microsoft.com/office/drawing/2014/main" xmlns="" id="{8E12C98D-167B-4B84-AC74-3B49317EB3E0}"/>
              </a:ext>
            </a:extLst>
          </p:cNvPr>
          <p:cNvSpPr txBox="1"/>
          <p:nvPr/>
        </p:nvSpPr>
        <p:spPr>
          <a:xfrm>
            <a:off x="3570541" y="2459503"/>
            <a:ext cx="4127500" cy="1938992"/>
          </a:xfrm>
          <a:prstGeom prst="rect">
            <a:avLst/>
          </a:prstGeom>
          <a:noFill/>
        </p:spPr>
        <p:txBody>
          <a:bodyPr wrap="square" rtlCol="0">
            <a:spAutoFit/>
          </a:bodyPr>
          <a:lstStyle/>
          <a:p>
            <a:r>
              <a:rPr lang="en-GB" sz="6000" dirty="0">
                <a:solidFill>
                  <a:schemeClr val="bg1"/>
                </a:solidFill>
                <a:latin typeface="Eau" pitchFamily="2" charset="0"/>
              </a:rPr>
              <a:t>Scoring mechanism</a:t>
            </a:r>
            <a:endParaRPr lang="en-US" sz="6000" dirty="0">
              <a:solidFill>
                <a:schemeClr val="bg1"/>
              </a:solidFill>
              <a:latin typeface="Eau" pitchFamily="2" charset="0"/>
            </a:endParaRPr>
          </a:p>
        </p:txBody>
      </p:sp>
      <p:pic>
        <p:nvPicPr>
          <p:cNvPr id="3" name="Picture 2" descr="A close up of a logo&#10;&#10;Description automatically generated">
            <a:extLst>
              <a:ext uri="{FF2B5EF4-FFF2-40B4-BE49-F238E27FC236}">
                <a16:creationId xmlns:a16="http://schemas.microsoft.com/office/drawing/2014/main" xmlns="" id="{16B2EBC9-359A-4A3A-9823-D535BFEC03AD}"/>
              </a:ext>
            </a:extLst>
          </p:cNvPr>
          <p:cNvPicPr>
            <a:picLocks noChangeAspect="1"/>
          </p:cNvPicPr>
          <p:nvPr/>
        </p:nvPicPr>
        <p:blipFill>
          <a:blip r:embed="rId2">
            <a:clrChange>
              <a:clrFrom>
                <a:srgbClr val="000000">
                  <a:alpha val="0"/>
                </a:srgbClr>
              </a:clrFrom>
              <a:clrTo>
                <a:srgbClr val="000000">
                  <a:alpha val="0"/>
                </a:srgbClr>
              </a:clrTo>
            </a:clrChange>
            <a:duotone>
              <a:schemeClr val="accent6">
                <a:shade val="45000"/>
                <a:satMod val="135000"/>
              </a:schemeClr>
              <a:prstClr val="white"/>
            </a:duotone>
          </a:blip>
          <a:stretch>
            <a:fillRect/>
          </a:stretch>
        </p:blipFill>
        <p:spPr>
          <a:xfrm>
            <a:off x="2360687" y="3103637"/>
            <a:ext cx="650724" cy="650724"/>
          </a:xfrm>
          <a:prstGeom prst="rect">
            <a:avLst/>
          </a:prstGeom>
        </p:spPr>
      </p:pic>
    </p:spTree>
    <p:extLst>
      <p:ext uri="{BB962C8B-B14F-4D97-AF65-F5344CB8AC3E}">
        <p14:creationId xmlns:p14="http://schemas.microsoft.com/office/powerpoint/2010/main" val="2893631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Scoring mechanisms | </a:t>
            </a:r>
            <a:r>
              <a:rPr lang="nl-BE" altLang="nl-BE" dirty="0"/>
              <a:t>Overview</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54</a:t>
            </a:fld>
            <a:endParaRPr lang="it-IT" altLang="it-IT"/>
          </a:p>
        </p:txBody>
      </p:sp>
      <p:sp>
        <p:nvSpPr>
          <p:cNvPr id="20" name="Segnaposto data 3">
            <a:extLst>
              <a:ext uri="{FF2B5EF4-FFF2-40B4-BE49-F238E27FC236}">
                <a16:creationId xmlns:a16="http://schemas.microsoft.com/office/drawing/2014/main" xmlns="" id="{BCA01EB8-021C-4E19-AAA3-BEE194CEDFF6}"/>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sp>
        <p:nvSpPr>
          <p:cNvPr id="3" name="Rectangle: Rounded Corners 2">
            <a:extLst>
              <a:ext uri="{FF2B5EF4-FFF2-40B4-BE49-F238E27FC236}">
                <a16:creationId xmlns:a16="http://schemas.microsoft.com/office/drawing/2014/main" xmlns="" id="{A5D0413B-3687-48C8-B1CB-72FB122BBA60}"/>
              </a:ext>
            </a:extLst>
          </p:cNvPr>
          <p:cNvSpPr/>
          <p:nvPr/>
        </p:nvSpPr>
        <p:spPr>
          <a:xfrm>
            <a:off x="628650" y="1034509"/>
            <a:ext cx="2927350" cy="1502137"/>
          </a:xfrm>
          <a:prstGeom prst="roundRect">
            <a:avLst>
              <a:gd name="adj" fmla="val 0"/>
            </a:avLst>
          </a:prstGeom>
          <a:ln w="127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xmlns="" id="{FD869D28-B8B6-43E7-A10C-660CE3731C1D}"/>
              </a:ext>
            </a:extLst>
          </p:cNvPr>
          <p:cNvSpPr/>
          <p:nvPr/>
        </p:nvSpPr>
        <p:spPr>
          <a:xfrm>
            <a:off x="628650" y="2906199"/>
            <a:ext cx="2927350" cy="1502137"/>
          </a:xfrm>
          <a:prstGeom prst="roundRect">
            <a:avLst>
              <a:gd name="adj" fmla="val 0"/>
            </a:avLst>
          </a:prstGeom>
          <a:ln w="127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53C8B77F-8E3F-4C91-9BC4-FE9E5C83DD7D}"/>
              </a:ext>
            </a:extLst>
          </p:cNvPr>
          <p:cNvSpPr txBox="1"/>
          <p:nvPr/>
        </p:nvSpPr>
        <p:spPr>
          <a:xfrm>
            <a:off x="1093076" y="849843"/>
            <a:ext cx="1935874" cy="276999"/>
          </a:xfrm>
          <a:prstGeom prst="rect">
            <a:avLst/>
          </a:prstGeom>
          <a:solidFill>
            <a:srgbClr val="FFFFFF"/>
          </a:solidFill>
        </p:spPr>
        <p:txBody>
          <a:bodyPr wrap="square" rtlCol="0">
            <a:spAutoFit/>
          </a:bodyPr>
          <a:lstStyle/>
          <a:p>
            <a:pPr algn="ctr"/>
            <a:r>
              <a:rPr lang="en-US" sz="1200" b="1" dirty="0">
                <a:solidFill>
                  <a:schemeClr val="accent6"/>
                </a:solidFill>
                <a:latin typeface="+mj-lt"/>
              </a:rPr>
              <a:t>5-level scale per indicator</a:t>
            </a:r>
          </a:p>
        </p:txBody>
      </p:sp>
      <p:pic>
        <p:nvPicPr>
          <p:cNvPr id="9" name="Picture 8">
            <a:extLst>
              <a:ext uri="{FF2B5EF4-FFF2-40B4-BE49-F238E27FC236}">
                <a16:creationId xmlns:a16="http://schemas.microsoft.com/office/drawing/2014/main" xmlns="" id="{60F1F646-5136-4AB1-9E3E-B5D647B92A21}"/>
              </a:ext>
            </a:extLst>
          </p:cNvPr>
          <p:cNvPicPr>
            <a:picLocks noChangeAspect="1"/>
          </p:cNvPicPr>
          <p:nvPr/>
        </p:nvPicPr>
        <p:blipFill>
          <a:blip r:embed="rId3"/>
          <a:stretch>
            <a:fillRect/>
          </a:stretch>
        </p:blipFill>
        <p:spPr>
          <a:xfrm>
            <a:off x="911087" y="3040405"/>
            <a:ext cx="2362476" cy="1337965"/>
          </a:xfrm>
          <a:prstGeom prst="rect">
            <a:avLst/>
          </a:prstGeom>
        </p:spPr>
      </p:pic>
      <p:sp>
        <p:nvSpPr>
          <p:cNvPr id="29" name="TextBox 28">
            <a:extLst>
              <a:ext uri="{FF2B5EF4-FFF2-40B4-BE49-F238E27FC236}">
                <a16:creationId xmlns:a16="http://schemas.microsoft.com/office/drawing/2014/main" xmlns="" id="{1E83E805-9899-4F9A-A305-9BA6AFCF2121}"/>
              </a:ext>
            </a:extLst>
          </p:cNvPr>
          <p:cNvSpPr txBox="1"/>
          <p:nvPr/>
        </p:nvSpPr>
        <p:spPr>
          <a:xfrm>
            <a:off x="1236805" y="2755666"/>
            <a:ext cx="1511300" cy="276999"/>
          </a:xfrm>
          <a:prstGeom prst="rect">
            <a:avLst/>
          </a:prstGeom>
          <a:solidFill>
            <a:srgbClr val="FFFFFF"/>
          </a:solidFill>
        </p:spPr>
        <p:txBody>
          <a:bodyPr wrap="square" rtlCol="0">
            <a:spAutoFit/>
          </a:bodyPr>
          <a:lstStyle/>
          <a:p>
            <a:pPr algn="ctr"/>
            <a:r>
              <a:rPr lang="en-US" sz="1200" b="1" dirty="0">
                <a:solidFill>
                  <a:schemeClr val="accent6"/>
                </a:solidFill>
                <a:latin typeface="+mj-lt"/>
              </a:rPr>
              <a:t>FAIRNESS per area</a:t>
            </a:r>
          </a:p>
        </p:txBody>
      </p:sp>
      <p:sp>
        <p:nvSpPr>
          <p:cNvPr id="10" name="Right Brace 9">
            <a:extLst>
              <a:ext uri="{FF2B5EF4-FFF2-40B4-BE49-F238E27FC236}">
                <a16:creationId xmlns:a16="http://schemas.microsoft.com/office/drawing/2014/main" xmlns="" id="{8796203E-CE5E-44EC-A0FC-6B64605F460F}"/>
              </a:ext>
            </a:extLst>
          </p:cNvPr>
          <p:cNvSpPr/>
          <p:nvPr/>
        </p:nvSpPr>
        <p:spPr>
          <a:xfrm>
            <a:off x="7683500" y="988342"/>
            <a:ext cx="367424" cy="5117722"/>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6" name="Picture 35">
            <a:hlinkClick r:id="rId4"/>
            <a:extLst>
              <a:ext uri="{FF2B5EF4-FFF2-40B4-BE49-F238E27FC236}">
                <a16:creationId xmlns:a16="http://schemas.microsoft.com/office/drawing/2014/main" xmlns="" id="{3ACF51E5-A9E3-4C93-9C24-81931212E161}"/>
              </a:ext>
            </a:extLst>
          </p:cNvPr>
          <p:cNvPicPr>
            <a:picLocks noChangeAspect="1"/>
          </p:cNvPicPr>
          <p:nvPr/>
        </p:nvPicPr>
        <p:blipFill>
          <a:blip r:embed="rId5">
            <a:duotone>
              <a:schemeClr val="accent3">
                <a:shade val="45000"/>
                <a:satMod val="135000"/>
              </a:schemeClr>
              <a:prstClr val="white"/>
            </a:duotone>
          </a:blip>
          <a:stretch>
            <a:fillRect/>
          </a:stretch>
        </p:blipFill>
        <p:spPr>
          <a:xfrm>
            <a:off x="8260568" y="3254321"/>
            <a:ext cx="585763" cy="585763"/>
          </a:xfrm>
          <a:prstGeom prst="rect">
            <a:avLst/>
          </a:prstGeom>
        </p:spPr>
      </p:pic>
      <p:sp>
        <p:nvSpPr>
          <p:cNvPr id="11" name="TextBox 10">
            <a:extLst>
              <a:ext uri="{FF2B5EF4-FFF2-40B4-BE49-F238E27FC236}">
                <a16:creationId xmlns:a16="http://schemas.microsoft.com/office/drawing/2014/main" xmlns="" id="{2C4D1F3D-2316-418C-A306-3985FDDFCC89}"/>
              </a:ext>
            </a:extLst>
          </p:cNvPr>
          <p:cNvSpPr txBox="1"/>
          <p:nvPr/>
        </p:nvSpPr>
        <p:spPr>
          <a:xfrm>
            <a:off x="3699405" y="1126842"/>
            <a:ext cx="3955905"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j-lt"/>
              </a:rPr>
              <a:t>Five levels of compliance</a:t>
            </a:r>
          </a:p>
          <a:p>
            <a:pPr marL="285750" indent="-285750">
              <a:buFont typeface="Arial" panose="020B0604020202020204" pitchFamily="34" charset="0"/>
              <a:buChar char="•"/>
            </a:pPr>
            <a:r>
              <a:rPr lang="en-US" sz="1400" dirty="0">
                <a:latin typeface="+mj-lt"/>
              </a:rPr>
              <a:t>Per indicator – aggregated per FAIR area</a:t>
            </a:r>
          </a:p>
          <a:p>
            <a:pPr marL="285750" indent="-285750">
              <a:buFont typeface="Arial" panose="020B0604020202020204" pitchFamily="34" charset="0"/>
              <a:buChar char="•"/>
            </a:pPr>
            <a:r>
              <a:rPr lang="en-US" sz="1400" dirty="0">
                <a:latin typeface="+mj-lt"/>
              </a:rPr>
              <a:t>Non applicable or consideration/implementation as options</a:t>
            </a:r>
          </a:p>
          <a:p>
            <a:pPr marL="285750" indent="-285750">
              <a:buFont typeface="Arial" panose="020B0604020202020204" pitchFamily="34" charset="0"/>
              <a:buChar char="•"/>
            </a:pPr>
            <a:r>
              <a:rPr lang="en-US" sz="1400" dirty="0">
                <a:latin typeface="+mj-lt"/>
              </a:rPr>
              <a:t>Useful for giving credit for evolution and helping people to improve</a:t>
            </a:r>
          </a:p>
        </p:txBody>
      </p:sp>
      <p:sp>
        <p:nvSpPr>
          <p:cNvPr id="39" name="TextBox 38">
            <a:extLst>
              <a:ext uri="{FF2B5EF4-FFF2-40B4-BE49-F238E27FC236}">
                <a16:creationId xmlns:a16="http://schemas.microsoft.com/office/drawing/2014/main" xmlns="" id="{92071CD5-5A60-499E-A8BF-C46EADC54E2F}"/>
              </a:ext>
            </a:extLst>
          </p:cNvPr>
          <p:cNvSpPr txBox="1"/>
          <p:nvPr/>
        </p:nvSpPr>
        <p:spPr>
          <a:xfrm>
            <a:off x="3699405" y="3180213"/>
            <a:ext cx="381991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j-lt"/>
              </a:rPr>
              <a:t>Measurement based on priorities </a:t>
            </a:r>
          </a:p>
          <a:p>
            <a:pPr marL="285750" indent="-285750">
              <a:buFont typeface="Arial" panose="020B0604020202020204" pitchFamily="34" charset="0"/>
              <a:buChar char="•"/>
            </a:pPr>
            <a:r>
              <a:rPr lang="en-US" sz="1400" dirty="0">
                <a:latin typeface="+mj-lt"/>
              </a:rPr>
              <a:t>Per indicator – aggregated per FAIR area</a:t>
            </a:r>
          </a:p>
          <a:p>
            <a:pPr marL="285750" indent="-285750">
              <a:buFont typeface="Arial" panose="020B0604020202020204" pitchFamily="34" charset="0"/>
              <a:buChar char="•"/>
            </a:pPr>
            <a:r>
              <a:rPr lang="en-US" sz="1400" dirty="0">
                <a:latin typeface="+mj-lt"/>
              </a:rPr>
              <a:t>Score determined based on the compliance to priorities </a:t>
            </a:r>
          </a:p>
          <a:p>
            <a:pPr marL="285750" indent="-285750">
              <a:buFont typeface="Arial" panose="020B0604020202020204" pitchFamily="34" charset="0"/>
              <a:buChar char="•"/>
            </a:pPr>
            <a:r>
              <a:rPr lang="en-US" sz="1400" dirty="0">
                <a:latin typeface="+mj-lt"/>
              </a:rPr>
              <a:t>Provides a ‘measure of </a:t>
            </a:r>
            <a:r>
              <a:rPr lang="en-US" sz="1400" dirty="0" err="1">
                <a:latin typeface="+mj-lt"/>
              </a:rPr>
              <a:t>FAIRness’</a:t>
            </a:r>
            <a:endParaRPr lang="en-US" sz="1400" dirty="0">
              <a:latin typeface="+mj-lt"/>
            </a:endParaRPr>
          </a:p>
        </p:txBody>
      </p:sp>
      <p:grpSp>
        <p:nvGrpSpPr>
          <p:cNvPr id="12" name="Group 11">
            <a:extLst>
              <a:ext uri="{FF2B5EF4-FFF2-40B4-BE49-F238E27FC236}">
                <a16:creationId xmlns:a16="http://schemas.microsoft.com/office/drawing/2014/main" xmlns="" id="{4D6F5A49-C905-4C73-8787-2C3C38CBFB9A}"/>
              </a:ext>
            </a:extLst>
          </p:cNvPr>
          <p:cNvGrpSpPr/>
          <p:nvPr/>
        </p:nvGrpSpPr>
        <p:grpSpPr>
          <a:xfrm>
            <a:off x="1327150" y="1179562"/>
            <a:ext cx="1450671" cy="1212030"/>
            <a:chOff x="8846331" y="1289102"/>
            <a:chExt cx="2546042" cy="2127207"/>
          </a:xfrm>
        </p:grpSpPr>
        <p:sp>
          <p:nvSpPr>
            <p:cNvPr id="41" name="Google Shape;2606;p80">
              <a:extLst>
                <a:ext uri="{FF2B5EF4-FFF2-40B4-BE49-F238E27FC236}">
                  <a16:creationId xmlns:a16="http://schemas.microsoft.com/office/drawing/2014/main" xmlns="" id="{BAD5F41C-4370-4419-8800-BF9C7903A3CE}"/>
                </a:ext>
              </a:extLst>
            </p:cNvPr>
            <p:cNvSpPr/>
            <p:nvPr/>
          </p:nvSpPr>
          <p:spPr>
            <a:xfrm>
              <a:off x="8846331" y="1289102"/>
              <a:ext cx="2546042" cy="656222"/>
            </a:xfrm>
            <a:custGeom>
              <a:avLst/>
              <a:gdLst/>
              <a:ahLst/>
              <a:cxnLst/>
              <a:rect l="l" t="t" r="r" b="b"/>
              <a:pathLst>
                <a:path w="2002" h="516" extrusionOk="0">
                  <a:moveTo>
                    <a:pt x="1744" y="0"/>
                  </a:moveTo>
                  <a:lnTo>
                    <a:pt x="1744" y="0"/>
                  </a:lnTo>
                  <a:lnTo>
                    <a:pt x="1730" y="1"/>
                  </a:lnTo>
                  <a:lnTo>
                    <a:pt x="1716" y="1"/>
                  </a:lnTo>
                  <a:lnTo>
                    <a:pt x="1704" y="3"/>
                  </a:lnTo>
                  <a:lnTo>
                    <a:pt x="1690" y="6"/>
                  </a:lnTo>
                  <a:lnTo>
                    <a:pt x="1665" y="13"/>
                  </a:lnTo>
                  <a:lnTo>
                    <a:pt x="1641" y="22"/>
                  </a:lnTo>
                  <a:lnTo>
                    <a:pt x="1618" y="33"/>
                  </a:lnTo>
                  <a:lnTo>
                    <a:pt x="1596" y="47"/>
                  </a:lnTo>
                  <a:lnTo>
                    <a:pt x="1577" y="61"/>
                  </a:lnTo>
                  <a:lnTo>
                    <a:pt x="1558" y="80"/>
                  </a:lnTo>
                  <a:lnTo>
                    <a:pt x="1558" y="80"/>
                  </a:lnTo>
                  <a:lnTo>
                    <a:pt x="1539" y="61"/>
                  </a:lnTo>
                  <a:lnTo>
                    <a:pt x="1520" y="47"/>
                  </a:lnTo>
                  <a:lnTo>
                    <a:pt x="1498" y="33"/>
                  </a:lnTo>
                  <a:lnTo>
                    <a:pt x="1475" y="22"/>
                  </a:lnTo>
                  <a:lnTo>
                    <a:pt x="1450" y="13"/>
                  </a:lnTo>
                  <a:lnTo>
                    <a:pt x="1425" y="6"/>
                  </a:lnTo>
                  <a:lnTo>
                    <a:pt x="1413" y="3"/>
                  </a:lnTo>
                  <a:lnTo>
                    <a:pt x="1399" y="1"/>
                  </a:lnTo>
                  <a:lnTo>
                    <a:pt x="1385" y="1"/>
                  </a:lnTo>
                  <a:lnTo>
                    <a:pt x="1372" y="0"/>
                  </a:lnTo>
                  <a:lnTo>
                    <a:pt x="1372" y="0"/>
                  </a:lnTo>
                  <a:lnTo>
                    <a:pt x="1358" y="1"/>
                  </a:lnTo>
                  <a:lnTo>
                    <a:pt x="1346" y="1"/>
                  </a:lnTo>
                  <a:lnTo>
                    <a:pt x="1332" y="3"/>
                  </a:lnTo>
                  <a:lnTo>
                    <a:pt x="1320" y="6"/>
                  </a:lnTo>
                  <a:lnTo>
                    <a:pt x="1293" y="13"/>
                  </a:lnTo>
                  <a:lnTo>
                    <a:pt x="1269" y="22"/>
                  </a:lnTo>
                  <a:lnTo>
                    <a:pt x="1247" y="33"/>
                  </a:lnTo>
                  <a:lnTo>
                    <a:pt x="1225" y="47"/>
                  </a:lnTo>
                  <a:lnTo>
                    <a:pt x="1205" y="61"/>
                  </a:lnTo>
                  <a:lnTo>
                    <a:pt x="1186" y="80"/>
                  </a:lnTo>
                  <a:lnTo>
                    <a:pt x="1186" y="80"/>
                  </a:lnTo>
                  <a:lnTo>
                    <a:pt x="1168" y="61"/>
                  </a:lnTo>
                  <a:lnTo>
                    <a:pt x="1148" y="47"/>
                  </a:lnTo>
                  <a:lnTo>
                    <a:pt x="1126" y="33"/>
                  </a:lnTo>
                  <a:lnTo>
                    <a:pt x="1103" y="22"/>
                  </a:lnTo>
                  <a:lnTo>
                    <a:pt x="1079" y="13"/>
                  </a:lnTo>
                  <a:lnTo>
                    <a:pt x="1053" y="6"/>
                  </a:lnTo>
                  <a:lnTo>
                    <a:pt x="1041" y="3"/>
                  </a:lnTo>
                  <a:lnTo>
                    <a:pt x="1027" y="1"/>
                  </a:lnTo>
                  <a:lnTo>
                    <a:pt x="1015" y="1"/>
                  </a:lnTo>
                  <a:lnTo>
                    <a:pt x="1001" y="0"/>
                  </a:lnTo>
                  <a:lnTo>
                    <a:pt x="1001" y="0"/>
                  </a:lnTo>
                  <a:lnTo>
                    <a:pt x="987" y="1"/>
                  </a:lnTo>
                  <a:lnTo>
                    <a:pt x="974" y="1"/>
                  </a:lnTo>
                  <a:lnTo>
                    <a:pt x="960" y="3"/>
                  </a:lnTo>
                  <a:lnTo>
                    <a:pt x="948" y="6"/>
                  </a:lnTo>
                  <a:lnTo>
                    <a:pt x="923" y="13"/>
                  </a:lnTo>
                  <a:lnTo>
                    <a:pt x="897" y="22"/>
                  </a:lnTo>
                  <a:lnTo>
                    <a:pt x="875" y="33"/>
                  </a:lnTo>
                  <a:lnTo>
                    <a:pt x="853" y="47"/>
                  </a:lnTo>
                  <a:lnTo>
                    <a:pt x="834" y="61"/>
                  </a:lnTo>
                  <a:lnTo>
                    <a:pt x="814" y="80"/>
                  </a:lnTo>
                  <a:lnTo>
                    <a:pt x="814" y="80"/>
                  </a:lnTo>
                  <a:lnTo>
                    <a:pt x="796" y="61"/>
                  </a:lnTo>
                  <a:lnTo>
                    <a:pt x="777" y="47"/>
                  </a:lnTo>
                  <a:lnTo>
                    <a:pt x="755" y="33"/>
                  </a:lnTo>
                  <a:lnTo>
                    <a:pt x="731" y="22"/>
                  </a:lnTo>
                  <a:lnTo>
                    <a:pt x="708" y="13"/>
                  </a:lnTo>
                  <a:lnTo>
                    <a:pt x="683" y="6"/>
                  </a:lnTo>
                  <a:lnTo>
                    <a:pt x="669" y="3"/>
                  </a:lnTo>
                  <a:lnTo>
                    <a:pt x="656" y="1"/>
                  </a:lnTo>
                  <a:lnTo>
                    <a:pt x="643" y="1"/>
                  </a:lnTo>
                  <a:lnTo>
                    <a:pt x="629" y="0"/>
                  </a:lnTo>
                  <a:lnTo>
                    <a:pt x="629" y="0"/>
                  </a:lnTo>
                  <a:lnTo>
                    <a:pt x="615" y="1"/>
                  </a:lnTo>
                  <a:lnTo>
                    <a:pt x="602" y="1"/>
                  </a:lnTo>
                  <a:lnTo>
                    <a:pt x="589" y="3"/>
                  </a:lnTo>
                  <a:lnTo>
                    <a:pt x="576" y="6"/>
                  </a:lnTo>
                  <a:lnTo>
                    <a:pt x="551" y="13"/>
                  </a:lnTo>
                  <a:lnTo>
                    <a:pt x="527" y="22"/>
                  </a:lnTo>
                  <a:lnTo>
                    <a:pt x="504" y="33"/>
                  </a:lnTo>
                  <a:lnTo>
                    <a:pt x="482" y="47"/>
                  </a:lnTo>
                  <a:lnTo>
                    <a:pt x="462" y="61"/>
                  </a:lnTo>
                  <a:lnTo>
                    <a:pt x="444" y="80"/>
                  </a:lnTo>
                  <a:lnTo>
                    <a:pt x="444" y="80"/>
                  </a:lnTo>
                  <a:lnTo>
                    <a:pt x="425" y="61"/>
                  </a:lnTo>
                  <a:lnTo>
                    <a:pt x="405" y="47"/>
                  </a:lnTo>
                  <a:lnTo>
                    <a:pt x="383" y="33"/>
                  </a:lnTo>
                  <a:lnTo>
                    <a:pt x="361" y="22"/>
                  </a:lnTo>
                  <a:lnTo>
                    <a:pt x="337" y="13"/>
                  </a:lnTo>
                  <a:lnTo>
                    <a:pt x="311" y="6"/>
                  </a:lnTo>
                  <a:lnTo>
                    <a:pt x="298" y="3"/>
                  </a:lnTo>
                  <a:lnTo>
                    <a:pt x="284" y="1"/>
                  </a:lnTo>
                  <a:lnTo>
                    <a:pt x="271" y="1"/>
                  </a:lnTo>
                  <a:lnTo>
                    <a:pt x="258" y="0"/>
                  </a:lnTo>
                  <a:lnTo>
                    <a:pt x="258" y="0"/>
                  </a:lnTo>
                  <a:lnTo>
                    <a:pt x="231" y="1"/>
                  </a:lnTo>
                  <a:lnTo>
                    <a:pt x="206" y="6"/>
                  </a:lnTo>
                  <a:lnTo>
                    <a:pt x="181" y="11"/>
                  </a:lnTo>
                  <a:lnTo>
                    <a:pt x="157" y="20"/>
                  </a:lnTo>
                  <a:lnTo>
                    <a:pt x="134" y="32"/>
                  </a:lnTo>
                  <a:lnTo>
                    <a:pt x="114" y="44"/>
                  </a:lnTo>
                  <a:lnTo>
                    <a:pt x="93" y="59"/>
                  </a:lnTo>
                  <a:lnTo>
                    <a:pt x="75" y="76"/>
                  </a:lnTo>
                  <a:lnTo>
                    <a:pt x="59" y="94"/>
                  </a:lnTo>
                  <a:lnTo>
                    <a:pt x="43" y="114"/>
                  </a:lnTo>
                  <a:lnTo>
                    <a:pt x="31" y="135"/>
                  </a:lnTo>
                  <a:lnTo>
                    <a:pt x="20" y="158"/>
                  </a:lnTo>
                  <a:lnTo>
                    <a:pt x="11" y="182"/>
                  </a:lnTo>
                  <a:lnTo>
                    <a:pt x="5" y="206"/>
                  </a:lnTo>
                  <a:lnTo>
                    <a:pt x="1" y="232"/>
                  </a:lnTo>
                  <a:lnTo>
                    <a:pt x="0" y="258"/>
                  </a:lnTo>
                  <a:lnTo>
                    <a:pt x="0" y="258"/>
                  </a:lnTo>
                  <a:lnTo>
                    <a:pt x="1" y="284"/>
                  </a:lnTo>
                  <a:lnTo>
                    <a:pt x="5" y="310"/>
                  </a:lnTo>
                  <a:lnTo>
                    <a:pt x="11" y="334"/>
                  </a:lnTo>
                  <a:lnTo>
                    <a:pt x="20" y="358"/>
                  </a:lnTo>
                  <a:lnTo>
                    <a:pt x="31" y="381"/>
                  </a:lnTo>
                  <a:lnTo>
                    <a:pt x="43" y="402"/>
                  </a:lnTo>
                  <a:lnTo>
                    <a:pt x="59" y="422"/>
                  </a:lnTo>
                  <a:lnTo>
                    <a:pt x="75" y="440"/>
                  </a:lnTo>
                  <a:lnTo>
                    <a:pt x="93" y="457"/>
                  </a:lnTo>
                  <a:lnTo>
                    <a:pt x="114" y="472"/>
                  </a:lnTo>
                  <a:lnTo>
                    <a:pt x="134" y="484"/>
                  </a:lnTo>
                  <a:lnTo>
                    <a:pt x="157" y="496"/>
                  </a:lnTo>
                  <a:lnTo>
                    <a:pt x="181" y="505"/>
                  </a:lnTo>
                  <a:lnTo>
                    <a:pt x="206" y="510"/>
                  </a:lnTo>
                  <a:lnTo>
                    <a:pt x="231" y="515"/>
                  </a:lnTo>
                  <a:lnTo>
                    <a:pt x="258" y="516"/>
                  </a:lnTo>
                  <a:lnTo>
                    <a:pt x="258" y="516"/>
                  </a:lnTo>
                  <a:lnTo>
                    <a:pt x="271" y="516"/>
                  </a:lnTo>
                  <a:lnTo>
                    <a:pt x="284" y="515"/>
                  </a:lnTo>
                  <a:lnTo>
                    <a:pt x="298" y="513"/>
                  </a:lnTo>
                  <a:lnTo>
                    <a:pt x="311" y="510"/>
                  </a:lnTo>
                  <a:lnTo>
                    <a:pt x="337" y="503"/>
                  </a:lnTo>
                  <a:lnTo>
                    <a:pt x="361" y="494"/>
                  </a:lnTo>
                  <a:lnTo>
                    <a:pt x="383" y="483"/>
                  </a:lnTo>
                  <a:lnTo>
                    <a:pt x="405" y="469"/>
                  </a:lnTo>
                  <a:lnTo>
                    <a:pt x="425" y="455"/>
                  </a:lnTo>
                  <a:lnTo>
                    <a:pt x="444" y="436"/>
                  </a:lnTo>
                  <a:lnTo>
                    <a:pt x="444" y="436"/>
                  </a:lnTo>
                  <a:lnTo>
                    <a:pt x="462" y="455"/>
                  </a:lnTo>
                  <a:lnTo>
                    <a:pt x="482" y="469"/>
                  </a:lnTo>
                  <a:lnTo>
                    <a:pt x="504" y="483"/>
                  </a:lnTo>
                  <a:lnTo>
                    <a:pt x="527" y="494"/>
                  </a:lnTo>
                  <a:lnTo>
                    <a:pt x="551" y="503"/>
                  </a:lnTo>
                  <a:lnTo>
                    <a:pt x="576" y="510"/>
                  </a:lnTo>
                  <a:lnTo>
                    <a:pt x="589" y="513"/>
                  </a:lnTo>
                  <a:lnTo>
                    <a:pt x="602" y="515"/>
                  </a:lnTo>
                  <a:lnTo>
                    <a:pt x="615" y="516"/>
                  </a:lnTo>
                  <a:lnTo>
                    <a:pt x="629" y="516"/>
                  </a:lnTo>
                  <a:lnTo>
                    <a:pt x="629" y="516"/>
                  </a:lnTo>
                  <a:lnTo>
                    <a:pt x="643" y="516"/>
                  </a:lnTo>
                  <a:lnTo>
                    <a:pt x="656" y="515"/>
                  </a:lnTo>
                  <a:lnTo>
                    <a:pt x="669" y="513"/>
                  </a:lnTo>
                  <a:lnTo>
                    <a:pt x="683" y="510"/>
                  </a:lnTo>
                  <a:lnTo>
                    <a:pt x="708" y="503"/>
                  </a:lnTo>
                  <a:lnTo>
                    <a:pt x="731" y="494"/>
                  </a:lnTo>
                  <a:lnTo>
                    <a:pt x="755" y="483"/>
                  </a:lnTo>
                  <a:lnTo>
                    <a:pt x="777" y="469"/>
                  </a:lnTo>
                  <a:lnTo>
                    <a:pt x="796" y="455"/>
                  </a:lnTo>
                  <a:lnTo>
                    <a:pt x="814" y="436"/>
                  </a:lnTo>
                  <a:lnTo>
                    <a:pt x="814" y="436"/>
                  </a:lnTo>
                  <a:lnTo>
                    <a:pt x="834" y="455"/>
                  </a:lnTo>
                  <a:lnTo>
                    <a:pt x="853" y="469"/>
                  </a:lnTo>
                  <a:lnTo>
                    <a:pt x="875" y="483"/>
                  </a:lnTo>
                  <a:lnTo>
                    <a:pt x="897" y="494"/>
                  </a:lnTo>
                  <a:lnTo>
                    <a:pt x="923" y="503"/>
                  </a:lnTo>
                  <a:lnTo>
                    <a:pt x="948" y="510"/>
                  </a:lnTo>
                  <a:lnTo>
                    <a:pt x="960" y="513"/>
                  </a:lnTo>
                  <a:lnTo>
                    <a:pt x="974" y="515"/>
                  </a:lnTo>
                  <a:lnTo>
                    <a:pt x="987" y="516"/>
                  </a:lnTo>
                  <a:lnTo>
                    <a:pt x="1001" y="516"/>
                  </a:lnTo>
                  <a:lnTo>
                    <a:pt x="1001" y="516"/>
                  </a:lnTo>
                  <a:lnTo>
                    <a:pt x="1015" y="516"/>
                  </a:lnTo>
                  <a:lnTo>
                    <a:pt x="1027" y="515"/>
                  </a:lnTo>
                  <a:lnTo>
                    <a:pt x="1041" y="513"/>
                  </a:lnTo>
                  <a:lnTo>
                    <a:pt x="1053" y="510"/>
                  </a:lnTo>
                  <a:lnTo>
                    <a:pt x="1079" y="503"/>
                  </a:lnTo>
                  <a:lnTo>
                    <a:pt x="1103" y="494"/>
                  </a:lnTo>
                  <a:lnTo>
                    <a:pt x="1126" y="483"/>
                  </a:lnTo>
                  <a:lnTo>
                    <a:pt x="1148" y="469"/>
                  </a:lnTo>
                  <a:lnTo>
                    <a:pt x="1168" y="455"/>
                  </a:lnTo>
                  <a:lnTo>
                    <a:pt x="1186" y="436"/>
                  </a:lnTo>
                  <a:lnTo>
                    <a:pt x="1186" y="436"/>
                  </a:lnTo>
                  <a:lnTo>
                    <a:pt x="1205" y="455"/>
                  </a:lnTo>
                  <a:lnTo>
                    <a:pt x="1225" y="469"/>
                  </a:lnTo>
                  <a:lnTo>
                    <a:pt x="1247" y="483"/>
                  </a:lnTo>
                  <a:lnTo>
                    <a:pt x="1269" y="494"/>
                  </a:lnTo>
                  <a:lnTo>
                    <a:pt x="1293" y="503"/>
                  </a:lnTo>
                  <a:lnTo>
                    <a:pt x="1320" y="510"/>
                  </a:lnTo>
                  <a:lnTo>
                    <a:pt x="1332" y="513"/>
                  </a:lnTo>
                  <a:lnTo>
                    <a:pt x="1346" y="515"/>
                  </a:lnTo>
                  <a:lnTo>
                    <a:pt x="1358" y="516"/>
                  </a:lnTo>
                  <a:lnTo>
                    <a:pt x="1372" y="516"/>
                  </a:lnTo>
                  <a:lnTo>
                    <a:pt x="1372" y="516"/>
                  </a:lnTo>
                  <a:lnTo>
                    <a:pt x="1385" y="516"/>
                  </a:lnTo>
                  <a:lnTo>
                    <a:pt x="1399" y="515"/>
                  </a:lnTo>
                  <a:lnTo>
                    <a:pt x="1413" y="513"/>
                  </a:lnTo>
                  <a:lnTo>
                    <a:pt x="1425" y="510"/>
                  </a:lnTo>
                  <a:lnTo>
                    <a:pt x="1450" y="503"/>
                  </a:lnTo>
                  <a:lnTo>
                    <a:pt x="1475" y="494"/>
                  </a:lnTo>
                  <a:lnTo>
                    <a:pt x="1498" y="483"/>
                  </a:lnTo>
                  <a:lnTo>
                    <a:pt x="1520" y="469"/>
                  </a:lnTo>
                  <a:lnTo>
                    <a:pt x="1539" y="455"/>
                  </a:lnTo>
                  <a:lnTo>
                    <a:pt x="1558" y="436"/>
                  </a:lnTo>
                  <a:lnTo>
                    <a:pt x="1558" y="436"/>
                  </a:lnTo>
                  <a:lnTo>
                    <a:pt x="1577" y="455"/>
                  </a:lnTo>
                  <a:lnTo>
                    <a:pt x="1596" y="469"/>
                  </a:lnTo>
                  <a:lnTo>
                    <a:pt x="1618" y="483"/>
                  </a:lnTo>
                  <a:lnTo>
                    <a:pt x="1641" y="494"/>
                  </a:lnTo>
                  <a:lnTo>
                    <a:pt x="1665" y="503"/>
                  </a:lnTo>
                  <a:lnTo>
                    <a:pt x="1690" y="510"/>
                  </a:lnTo>
                  <a:lnTo>
                    <a:pt x="1704" y="513"/>
                  </a:lnTo>
                  <a:lnTo>
                    <a:pt x="1716" y="515"/>
                  </a:lnTo>
                  <a:lnTo>
                    <a:pt x="1730" y="516"/>
                  </a:lnTo>
                  <a:lnTo>
                    <a:pt x="1744" y="516"/>
                  </a:lnTo>
                  <a:lnTo>
                    <a:pt x="1744" y="516"/>
                  </a:lnTo>
                  <a:lnTo>
                    <a:pt x="1770" y="515"/>
                  </a:lnTo>
                  <a:lnTo>
                    <a:pt x="1796" y="510"/>
                  </a:lnTo>
                  <a:lnTo>
                    <a:pt x="1820" y="505"/>
                  </a:lnTo>
                  <a:lnTo>
                    <a:pt x="1844" y="496"/>
                  </a:lnTo>
                  <a:lnTo>
                    <a:pt x="1867" y="484"/>
                  </a:lnTo>
                  <a:lnTo>
                    <a:pt x="1888" y="472"/>
                  </a:lnTo>
                  <a:lnTo>
                    <a:pt x="1908" y="457"/>
                  </a:lnTo>
                  <a:lnTo>
                    <a:pt x="1926" y="440"/>
                  </a:lnTo>
                  <a:lnTo>
                    <a:pt x="1943" y="422"/>
                  </a:lnTo>
                  <a:lnTo>
                    <a:pt x="1958" y="402"/>
                  </a:lnTo>
                  <a:lnTo>
                    <a:pt x="1970" y="381"/>
                  </a:lnTo>
                  <a:lnTo>
                    <a:pt x="1982" y="358"/>
                  </a:lnTo>
                  <a:lnTo>
                    <a:pt x="1989" y="334"/>
                  </a:lnTo>
                  <a:lnTo>
                    <a:pt x="1996" y="310"/>
                  </a:lnTo>
                  <a:lnTo>
                    <a:pt x="2001" y="284"/>
                  </a:lnTo>
                  <a:lnTo>
                    <a:pt x="2002" y="258"/>
                  </a:lnTo>
                  <a:lnTo>
                    <a:pt x="2002" y="258"/>
                  </a:lnTo>
                  <a:lnTo>
                    <a:pt x="2001" y="232"/>
                  </a:lnTo>
                  <a:lnTo>
                    <a:pt x="1996" y="206"/>
                  </a:lnTo>
                  <a:lnTo>
                    <a:pt x="1989" y="182"/>
                  </a:lnTo>
                  <a:lnTo>
                    <a:pt x="1982" y="158"/>
                  </a:lnTo>
                  <a:lnTo>
                    <a:pt x="1970" y="135"/>
                  </a:lnTo>
                  <a:lnTo>
                    <a:pt x="1958" y="114"/>
                  </a:lnTo>
                  <a:lnTo>
                    <a:pt x="1943" y="94"/>
                  </a:lnTo>
                  <a:lnTo>
                    <a:pt x="1926" y="76"/>
                  </a:lnTo>
                  <a:lnTo>
                    <a:pt x="1908" y="59"/>
                  </a:lnTo>
                  <a:lnTo>
                    <a:pt x="1888" y="44"/>
                  </a:lnTo>
                  <a:lnTo>
                    <a:pt x="1867" y="32"/>
                  </a:lnTo>
                  <a:lnTo>
                    <a:pt x="1844" y="20"/>
                  </a:lnTo>
                  <a:lnTo>
                    <a:pt x="1820" y="11"/>
                  </a:lnTo>
                  <a:lnTo>
                    <a:pt x="1796" y="6"/>
                  </a:lnTo>
                  <a:lnTo>
                    <a:pt x="1770" y="1"/>
                  </a:lnTo>
                  <a:lnTo>
                    <a:pt x="1744" y="0"/>
                  </a:lnTo>
                  <a:lnTo>
                    <a:pt x="1744" y="0"/>
                  </a:lnTo>
                  <a:close/>
                </a:path>
              </a:pathLst>
            </a:custGeom>
            <a:solidFill>
              <a:schemeClr val="lt2"/>
            </a:solidFill>
            <a:ln>
              <a:noFill/>
            </a:ln>
          </p:spPr>
          <p:txBody>
            <a:bodyPr spcFirstLastPara="1" wrap="square" lIns="30775" tIns="30775" rIns="30775" bIns="30775" anchor="t" anchorCtr="0">
              <a:no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44" name="Google Shape;2607;p80">
              <a:extLst>
                <a:ext uri="{FF2B5EF4-FFF2-40B4-BE49-F238E27FC236}">
                  <a16:creationId xmlns:a16="http://schemas.microsoft.com/office/drawing/2014/main" xmlns="" id="{7E286280-DC48-481A-92BC-920B746F26FE}"/>
                </a:ext>
              </a:extLst>
            </p:cNvPr>
            <p:cNvSpPr/>
            <p:nvPr/>
          </p:nvSpPr>
          <p:spPr>
            <a:xfrm>
              <a:off x="8846331" y="2024594"/>
              <a:ext cx="2546042" cy="656222"/>
            </a:xfrm>
            <a:custGeom>
              <a:avLst/>
              <a:gdLst/>
              <a:ahLst/>
              <a:cxnLst/>
              <a:rect l="l" t="t" r="r" b="b"/>
              <a:pathLst>
                <a:path w="2002" h="516" extrusionOk="0">
                  <a:moveTo>
                    <a:pt x="1744" y="0"/>
                  </a:moveTo>
                  <a:lnTo>
                    <a:pt x="1744" y="0"/>
                  </a:lnTo>
                  <a:lnTo>
                    <a:pt x="1730" y="1"/>
                  </a:lnTo>
                  <a:lnTo>
                    <a:pt x="1716" y="1"/>
                  </a:lnTo>
                  <a:lnTo>
                    <a:pt x="1704" y="3"/>
                  </a:lnTo>
                  <a:lnTo>
                    <a:pt x="1690" y="6"/>
                  </a:lnTo>
                  <a:lnTo>
                    <a:pt x="1665" y="13"/>
                  </a:lnTo>
                  <a:lnTo>
                    <a:pt x="1641" y="22"/>
                  </a:lnTo>
                  <a:lnTo>
                    <a:pt x="1618" y="33"/>
                  </a:lnTo>
                  <a:lnTo>
                    <a:pt x="1596" y="47"/>
                  </a:lnTo>
                  <a:lnTo>
                    <a:pt x="1577" y="61"/>
                  </a:lnTo>
                  <a:lnTo>
                    <a:pt x="1558" y="80"/>
                  </a:lnTo>
                  <a:lnTo>
                    <a:pt x="1558" y="80"/>
                  </a:lnTo>
                  <a:lnTo>
                    <a:pt x="1539" y="61"/>
                  </a:lnTo>
                  <a:lnTo>
                    <a:pt x="1520" y="47"/>
                  </a:lnTo>
                  <a:lnTo>
                    <a:pt x="1498" y="33"/>
                  </a:lnTo>
                  <a:lnTo>
                    <a:pt x="1475" y="22"/>
                  </a:lnTo>
                  <a:lnTo>
                    <a:pt x="1450" y="13"/>
                  </a:lnTo>
                  <a:lnTo>
                    <a:pt x="1425" y="6"/>
                  </a:lnTo>
                  <a:lnTo>
                    <a:pt x="1413" y="3"/>
                  </a:lnTo>
                  <a:lnTo>
                    <a:pt x="1399" y="1"/>
                  </a:lnTo>
                  <a:lnTo>
                    <a:pt x="1385" y="1"/>
                  </a:lnTo>
                  <a:lnTo>
                    <a:pt x="1372" y="0"/>
                  </a:lnTo>
                  <a:lnTo>
                    <a:pt x="1372" y="0"/>
                  </a:lnTo>
                  <a:lnTo>
                    <a:pt x="1358" y="1"/>
                  </a:lnTo>
                  <a:lnTo>
                    <a:pt x="1346" y="1"/>
                  </a:lnTo>
                  <a:lnTo>
                    <a:pt x="1332" y="3"/>
                  </a:lnTo>
                  <a:lnTo>
                    <a:pt x="1320" y="6"/>
                  </a:lnTo>
                  <a:lnTo>
                    <a:pt x="1293" y="13"/>
                  </a:lnTo>
                  <a:lnTo>
                    <a:pt x="1269" y="22"/>
                  </a:lnTo>
                  <a:lnTo>
                    <a:pt x="1247" y="33"/>
                  </a:lnTo>
                  <a:lnTo>
                    <a:pt x="1225" y="47"/>
                  </a:lnTo>
                  <a:lnTo>
                    <a:pt x="1205" y="61"/>
                  </a:lnTo>
                  <a:lnTo>
                    <a:pt x="1186" y="80"/>
                  </a:lnTo>
                  <a:lnTo>
                    <a:pt x="1186" y="80"/>
                  </a:lnTo>
                  <a:lnTo>
                    <a:pt x="1168" y="61"/>
                  </a:lnTo>
                  <a:lnTo>
                    <a:pt x="1148" y="47"/>
                  </a:lnTo>
                  <a:lnTo>
                    <a:pt x="1126" y="33"/>
                  </a:lnTo>
                  <a:lnTo>
                    <a:pt x="1103" y="22"/>
                  </a:lnTo>
                  <a:lnTo>
                    <a:pt x="1079" y="13"/>
                  </a:lnTo>
                  <a:lnTo>
                    <a:pt x="1053" y="6"/>
                  </a:lnTo>
                  <a:lnTo>
                    <a:pt x="1041" y="3"/>
                  </a:lnTo>
                  <a:lnTo>
                    <a:pt x="1027" y="1"/>
                  </a:lnTo>
                  <a:lnTo>
                    <a:pt x="1015" y="1"/>
                  </a:lnTo>
                  <a:lnTo>
                    <a:pt x="1001" y="0"/>
                  </a:lnTo>
                  <a:lnTo>
                    <a:pt x="1001" y="0"/>
                  </a:lnTo>
                  <a:lnTo>
                    <a:pt x="987" y="1"/>
                  </a:lnTo>
                  <a:lnTo>
                    <a:pt x="974" y="1"/>
                  </a:lnTo>
                  <a:lnTo>
                    <a:pt x="960" y="3"/>
                  </a:lnTo>
                  <a:lnTo>
                    <a:pt x="948" y="6"/>
                  </a:lnTo>
                  <a:lnTo>
                    <a:pt x="923" y="13"/>
                  </a:lnTo>
                  <a:lnTo>
                    <a:pt x="897" y="22"/>
                  </a:lnTo>
                  <a:lnTo>
                    <a:pt x="875" y="33"/>
                  </a:lnTo>
                  <a:lnTo>
                    <a:pt x="853" y="47"/>
                  </a:lnTo>
                  <a:lnTo>
                    <a:pt x="834" y="61"/>
                  </a:lnTo>
                  <a:lnTo>
                    <a:pt x="814" y="80"/>
                  </a:lnTo>
                  <a:lnTo>
                    <a:pt x="814" y="80"/>
                  </a:lnTo>
                  <a:lnTo>
                    <a:pt x="796" y="61"/>
                  </a:lnTo>
                  <a:lnTo>
                    <a:pt x="777" y="47"/>
                  </a:lnTo>
                  <a:lnTo>
                    <a:pt x="755" y="33"/>
                  </a:lnTo>
                  <a:lnTo>
                    <a:pt x="731" y="22"/>
                  </a:lnTo>
                  <a:lnTo>
                    <a:pt x="708" y="13"/>
                  </a:lnTo>
                  <a:lnTo>
                    <a:pt x="683" y="6"/>
                  </a:lnTo>
                  <a:lnTo>
                    <a:pt x="669" y="3"/>
                  </a:lnTo>
                  <a:lnTo>
                    <a:pt x="656" y="1"/>
                  </a:lnTo>
                  <a:lnTo>
                    <a:pt x="643" y="1"/>
                  </a:lnTo>
                  <a:lnTo>
                    <a:pt x="629" y="0"/>
                  </a:lnTo>
                  <a:lnTo>
                    <a:pt x="629" y="0"/>
                  </a:lnTo>
                  <a:lnTo>
                    <a:pt x="615" y="1"/>
                  </a:lnTo>
                  <a:lnTo>
                    <a:pt x="602" y="1"/>
                  </a:lnTo>
                  <a:lnTo>
                    <a:pt x="589" y="3"/>
                  </a:lnTo>
                  <a:lnTo>
                    <a:pt x="576" y="6"/>
                  </a:lnTo>
                  <a:lnTo>
                    <a:pt x="551" y="13"/>
                  </a:lnTo>
                  <a:lnTo>
                    <a:pt x="527" y="22"/>
                  </a:lnTo>
                  <a:lnTo>
                    <a:pt x="504" y="33"/>
                  </a:lnTo>
                  <a:lnTo>
                    <a:pt x="482" y="47"/>
                  </a:lnTo>
                  <a:lnTo>
                    <a:pt x="462" y="61"/>
                  </a:lnTo>
                  <a:lnTo>
                    <a:pt x="444" y="80"/>
                  </a:lnTo>
                  <a:lnTo>
                    <a:pt x="444" y="80"/>
                  </a:lnTo>
                  <a:lnTo>
                    <a:pt x="425" y="61"/>
                  </a:lnTo>
                  <a:lnTo>
                    <a:pt x="405" y="47"/>
                  </a:lnTo>
                  <a:lnTo>
                    <a:pt x="383" y="33"/>
                  </a:lnTo>
                  <a:lnTo>
                    <a:pt x="361" y="22"/>
                  </a:lnTo>
                  <a:lnTo>
                    <a:pt x="337" y="13"/>
                  </a:lnTo>
                  <a:lnTo>
                    <a:pt x="311" y="6"/>
                  </a:lnTo>
                  <a:lnTo>
                    <a:pt x="298" y="3"/>
                  </a:lnTo>
                  <a:lnTo>
                    <a:pt x="284" y="1"/>
                  </a:lnTo>
                  <a:lnTo>
                    <a:pt x="271" y="1"/>
                  </a:lnTo>
                  <a:lnTo>
                    <a:pt x="258" y="0"/>
                  </a:lnTo>
                  <a:lnTo>
                    <a:pt x="258" y="0"/>
                  </a:lnTo>
                  <a:lnTo>
                    <a:pt x="231" y="1"/>
                  </a:lnTo>
                  <a:lnTo>
                    <a:pt x="206" y="6"/>
                  </a:lnTo>
                  <a:lnTo>
                    <a:pt x="181" y="11"/>
                  </a:lnTo>
                  <a:lnTo>
                    <a:pt x="157" y="20"/>
                  </a:lnTo>
                  <a:lnTo>
                    <a:pt x="134" y="32"/>
                  </a:lnTo>
                  <a:lnTo>
                    <a:pt x="114" y="44"/>
                  </a:lnTo>
                  <a:lnTo>
                    <a:pt x="93" y="59"/>
                  </a:lnTo>
                  <a:lnTo>
                    <a:pt x="75" y="76"/>
                  </a:lnTo>
                  <a:lnTo>
                    <a:pt x="59" y="94"/>
                  </a:lnTo>
                  <a:lnTo>
                    <a:pt x="43" y="114"/>
                  </a:lnTo>
                  <a:lnTo>
                    <a:pt x="31" y="135"/>
                  </a:lnTo>
                  <a:lnTo>
                    <a:pt x="20" y="158"/>
                  </a:lnTo>
                  <a:lnTo>
                    <a:pt x="11" y="182"/>
                  </a:lnTo>
                  <a:lnTo>
                    <a:pt x="5" y="206"/>
                  </a:lnTo>
                  <a:lnTo>
                    <a:pt x="1" y="232"/>
                  </a:lnTo>
                  <a:lnTo>
                    <a:pt x="0" y="258"/>
                  </a:lnTo>
                  <a:lnTo>
                    <a:pt x="0" y="258"/>
                  </a:lnTo>
                  <a:lnTo>
                    <a:pt x="1" y="284"/>
                  </a:lnTo>
                  <a:lnTo>
                    <a:pt x="5" y="310"/>
                  </a:lnTo>
                  <a:lnTo>
                    <a:pt x="11" y="334"/>
                  </a:lnTo>
                  <a:lnTo>
                    <a:pt x="20" y="358"/>
                  </a:lnTo>
                  <a:lnTo>
                    <a:pt x="31" y="381"/>
                  </a:lnTo>
                  <a:lnTo>
                    <a:pt x="43" y="402"/>
                  </a:lnTo>
                  <a:lnTo>
                    <a:pt x="59" y="422"/>
                  </a:lnTo>
                  <a:lnTo>
                    <a:pt x="75" y="440"/>
                  </a:lnTo>
                  <a:lnTo>
                    <a:pt x="93" y="457"/>
                  </a:lnTo>
                  <a:lnTo>
                    <a:pt x="114" y="472"/>
                  </a:lnTo>
                  <a:lnTo>
                    <a:pt x="134" y="484"/>
                  </a:lnTo>
                  <a:lnTo>
                    <a:pt x="157" y="496"/>
                  </a:lnTo>
                  <a:lnTo>
                    <a:pt x="181" y="505"/>
                  </a:lnTo>
                  <a:lnTo>
                    <a:pt x="206" y="510"/>
                  </a:lnTo>
                  <a:lnTo>
                    <a:pt x="231" y="515"/>
                  </a:lnTo>
                  <a:lnTo>
                    <a:pt x="258" y="516"/>
                  </a:lnTo>
                  <a:lnTo>
                    <a:pt x="258" y="516"/>
                  </a:lnTo>
                  <a:lnTo>
                    <a:pt x="271" y="516"/>
                  </a:lnTo>
                  <a:lnTo>
                    <a:pt x="284" y="515"/>
                  </a:lnTo>
                  <a:lnTo>
                    <a:pt x="298" y="513"/>
                  </a:lnTo>
                  <a:lnTo>
                    <a:pt x="311" y="510"/>
                  </a:lnTo>
                  <a:lnTo>
                    <a:pt x="337" y="503"/>
                  </a:lnTo>
                  <a:lnTo>
                    <a:pt x="361" y="494"/>
                  </a:lnTo>
                  <a:lnTo>
                    <a:pt x="383" y="483"/>
                  </a:lnTo>
                  <a:lnTo>
                    <a:pt x="405" y="469"/>
                  </a:lnTo>
                  <a:lnTo>
                    <a:pt x="425" y="455"/>
                  </a:lnTo>
                  <a:lnTo>
                    <a:pt x="444" y="436"/>
                  </a:lnTo>
                  <a:lnTo>
                    <a:pt x="444" y="436"/>
                  </a:lnTo>
                  <a:lnTo>
                    <a:pt x="462" y="455"/>
                  </a:lnTo>
                  <a:lnTo>
                    <a:pt x="482" y="469"/>
                  </a:lnTo>
                  <a:lnTo>
                    <a:pt x="504" y="483"/>
                  </a:lnTo>
                  <a:lnTo>
                    <a:pt x="527" y="494"/>
                  </a:lnTo>
                  <a:lnTo>
                    <a:pt x="551" y="503"/>
                  </a:lnTo>
                  <a:lnTo>
                    <a:pt x="576" y="510"/>
                  </a:lnTo>
                  <a:lnTo>
                    <a:pt x="589" y="513"/>
                  </a:lnTo>
                  <a:lnTo>
                    <a:pt x="602" y="515"/>
                  </a:lnTo>
                  <a:lnTo>
                    <a:pt x="615" y="516"/>
                  </a:lnTo>
                  <a:lnTo>
                    <a:pt x="629" y="516"/>
                  </a:lnTo>
                  <a:lnTo>
                    <a:pt x="629" y="516"/>
                  </a:lnTo>
                  <a:lnTo>
                    <a:pt x="643" y="516"/>
                  </a:lnTo>
                  <a:lnTo>
                    <a:pt x="656" y="515"/>
                  </a:lnTo>
                  <a:lnTo>
                    <a:pt x="669" y="513"/>
                  </a:lnTo>
                  <a:lnTo>
                    <a:pt x="683" y="510"/>
                  </a:lnTo>
                  <a:lnTo>
                    <a:pt x="708" y="503"/>
                  </a:lnTo>
                  <a:lnTo>
                    <a:pt x="731" y="494"/>
                  </a:lnTo>
                  <a:lnTo>
                    <a:pt x="755" y="483"/>
                  </a:lnTo>
                  <a:lnTo>
                    <a:pt x="777" y="469"/>
                  </a:lnTo>
                  <a:lnTo>
                    <a:pt x="796" y="455"/>
                  </a:lnTo>
                  <a:lnTo>
                    <a:pt x="814" y="436"/>
                  </a:lnTo>
                  <a:lnTo>
                    <a:pt x="814" y="436"/>
                  </a:lnTo>
                  <a:lnTo>
                    <a:pt x="834" y="455"/>
                  </a:lnTo>
                  <a:lnTo>
                    <a:pt x="853" y="469"/>
                  </a:lnTo>
                  <a:lnTo>
                    <a:pt x="875" y="483"/>
                  </a:lnTo>
                  <a:lnTo>
                    <a:pt x="897" y="494"/>
                  </a:lnTo>
                  <a:lnTo>
                    <a:pt x="923" y="503"/>
                  </a:lnTo>
                  <a:lnTo>
                    <a:pt x="948" y="510"/>
                  </a:lnTo>
                  <a:lnTo>
                    <a:pt x="960" y="513"/>
                  </a:lnTo>
                  <a:lnTo>
                    <a:pt x="974" y="515"/>
                  </a:lnTo>
                  <a:lnTo>
                    <a:pt x="987" y="516"/>
                  </a:lnTo>
                  <a:lnTo>
                    <a:pt x="1001" y="516"/>
                  </a:lnTo>
                  <a:lnTo>
                    <a:pt x="1001" y="516"/>
                  </a:lnTo>
                  <a:lnTo>
                    <a:pt x="1015" y="516"/>
                  </a:lnTo>
                  <a:lnTo>
                    <a:pt x="1027" y="515"/>
                  </a:lnTo>
                  <a:lnTo>
                    <a:pt x="1041" y="513"/>
                  </a:lnTo>
                  <a:lnTo>
                    <a:pt x="1053" y="510"/>
                  </a:lnTo>
                  <a:lnTo>
                    <a:pt x="1079" y="503"/>
                  </a:lnTo>
                  <a:lnTo>
                    <a:pt x="1103" y="494"/>
                  </a:lnTo>
                  <a:lnTo>
                    <a:pt x="1126" y="483"/>
                  </a:lnTo>
                  <a:lnTo>
                    <a:pt x="1148" y="469"/>
                  </a:lnTo>
                  <a:lnTo>
                    <a:pt x="1168" y="455"/>
                  </a:lnTo>
                  <a:lnTo>
                    <a:pt x="1186" y="436"/>
                  </a:lnTo>
                  <a:lnTo>
                    <a:pt x="1186" y="436"/>
                  </a:lnTo>
                  <a:lnTo>
                    <a:pt x="1205" y="455"/>
                  </a:lnTo>
                  <a:lnTo>
                    <a:pt x="1225" y="469"/>
                  </a:lnTo>
                  <a:lnTo>
                    <a:pt x="1247" y="483"/>
                  </a:lnTo>
                  <a:lnTo>
                    <a:pt x="1269" y="494"/>
                  </a:lnTo>
                  <a:lnTo>
                    <a:pt x="1293" y="503"/>
                  </a:lnTo>
                  <a:lnTo>
                    <a:pt x="1320" y="510"/>
                  </a:lnTo>
                  <a:lnTo>
                    <a:pt x="1332" y="513"/>
                  </a:lnTo>
                  <a:lnTo>
                    <a:pt x="1346" y="515"/>
                  </a:lnTo>
                  <a:lnTo>
                    <a:pt x="1358" y="516"/>
                  </a:lnTo>
                  <a:lnTo>
                    <a:pt x="1372" y="516"/>
                  </a:lnTo>
                  <a:lnTo>
                    <a:pt x="1372" y="516"/>
                  </a:lnTo>
                  <a:lnTo>
                    <a:pt x="1385" y="516"/>
                  </a:lnTo>
                  <a:lnTo>
                    <a:pt x="1399" y="515"/>
                  </a:lnTo>
                  <a:lnTo>
                    <a:pt x="1413" y="513"/>
                  </a:lnTo>
                  <a:lnTo>
                    <a:pt x="1425" y="510"/>
                  </a:lnTo>
                  <a:lnTo>
                    <a:pt x="1450" y="503"/>
                  </a:lnTo>
                  <a:lnTo>
                    <a:pt x="1475" y="494"/>
                  </a:lnTo>
                  <a:lnTo>
                    <a:pt x="1498" y="483"/>
                  </a:lnTo>
                  <a:lnTo>
                    <a:pt x="1520" y="469"/>
                  </a:lnTo>
                  <a:lnTo>
                    <a:pt x="1539" y="455"/>
                  </a:lnTo>
                  <a:lnTo>
                    <a:pt x="1558" y="436"/>
                  </a:lnTo>
                  <a:lnTo>
                    <a:pt x="1558" y="436"/>
                  </a:lnTo>
                  <a:lnTo>
                    <a:pt x="1577" y="455"/>
                  </a:lnTo>
                  <a:lnTo>
                    <a:pt x="1596" y="469"/>
                  </a:lnTo>
                  <a:lnTo>
                    <a:pt x="1618" y="483"/>
                  </a:lnTo>
                  <a:lnTo>
                    <a:pt x="1641" y="494"/>
                  </a:lnTo>
                  <a:lnTo>
                    <a:pt x="1665" y="503"/>
                  </a:lnTo>
                  <a:lnTo>
                    <a:pt x="1690" y="510"/>
                  </a:lnTo>
                  <a:lnTo>
                    <a:pt x="1704" y="513"/>
                  </a:lnTo>
                  <a:lnTo>
                    <a:pt x="1716" y="515"/>
                  </a:lnTo>
                  <a:lnTo>
                    <a:pt x="1730" y="516"/>
                  </a:lnTo>
                  <a:lnTo>
                    <a:pt x="1744" y="516"/>
                  </a:lnTo>
                  <a:lnTo>
                    <a:pt x="1744" y="516"/>
                  </a:lnTo>
                  <a:lnTo>
                    <a:pt x="1770" y="515"/>
                  </a:lnTo>
                  <a:lnTo>
                    <a:pt x="1796" y="510"/>
                  </a:lnTo>
                  <a:lnTo>
                    <a:pt x="1820" y="505"/>
                  </a:lnTo>
                  <a:lnTo>
                    <a:pt x="1844" y="496"/>
                  </a:lnTo>
                  <a:lnTo>
                    <a:pt x="1867" y="484"/>
                  </a:lnTo>
                  <a:lnTo>
                    <a:pt x="1888" y="472"/>
                  </a:lnTo>
                  <a:lnTo>
                    <a:pt x="1908" y="457"/>
                  </a:lnTo>
                  <a:lnTo>
                    <a:pt x="1926" y="440"/>
                  </a:lnTo>
                  <a:lnTo>
                    <a:pt x="1943" y="422"/>
                  </a:lnTo>
                  <a:lnTo>
                    <a:pt x="1958" y="402"/>
                  </a:lnTo>
                  <a:lnTo>
                    <a:pt x="1970" y="381"/>
                  </a:lnTo>
                  <a:lnTo>
                    <a:pt x="1982" y="358"/>
                  </a:lnTo>
                  <a:lnTo>
                    <a:pt x="1989" y="334"/>
                  </a:lnTo>
                  <a:lnTo>
                    <a:pt x="1996" y="310"/>
                  </a:lnTo>
                  <a:lnTo>
                    <a:pt x="2001" y="284"/>
                  </a:lnTo>
                  <a:lnTo>
                    <a:pt x="2002" y="258"/>
                  </a:lnTo>
                  <a:lnTo>
                    <a:pt x="2002" y="258"/>
                  </a:lnTo>
                  <a:lnTo>
                    <a:pt x="2001" y="232"/>
                  </a:lnTo>
                  <a:lnTo>
                    <a:pt x="1996" y="206"/>
                  </a:lnTo>
                  <a:lnTo>
                    <a:pt x="1989" y="182"/>
                  </a:lnTo>
                  <a:lnTo>
                    <a:pt x="1982" y="158"/>
                  </a:lnTo>
                  <a:lnTo>
                    <a:pt x="1970" y="135"/>
                  </a:lnTo>
                  <a:lnTo>
                    <a:pt x="1958" y="114"/>
                  </a:lnTo>
                  <a:lnTo>
                    <a:pt x="1943" y="94"/>
                  </a:lnTo>
                  <a:lnTo>
                    <a:pt x="1926" y="76"/>
                  </a:lnTo>
                  <a:lnTo>
                    <a:pt x="1908" y="59"/>
                  </a:lnTo>
                  <a:lnTo>
                    <a:pt x="1888" y="44"/>
                  </a:lnTo>
                  <a:lnTo>
                    <a:pt x="1867" y="32"/>
                  </a:lnTo>
                  <a:lnTo>
                    <a:pt x="1844" y="20"/>
                  </a:lnTo>
                  <a:lnTo>
                    <a:pt x="1820" y="11"/>
                  </a:lnTo>
                  <a:lnTo>
                    <a:pt x="1796" y="6"/>
                  </a:lnTo>
                  <a:lnTo>
                    <a:pt x="1770" y="1"/>
                  </a:lnTo>
                  <a:lnTo>
                    <a:pt x="1744" y="0"/>
                  </a:lnTo>
                  <a:lnTo>
                    <a:pt x="1744" y="0"/>
                  </a:lnTo>
                  <a:close/>
                </a:path>
              </a:pathLst>
            </a:custGeom>
            <a:solidFill>
              <a:schemeClr val="lt2"/>
            </a:solidFill>
            <a:ln>
              <a:noFill/>
            </a:ln>
          </p:spPr>
          <p:txBody>
            <a:bodyPr spcFirstLastPara="1" wrap="square" lIns="30775" tIns="30775" rIns="30775" bIns="30775" anchor="t" anchorCtr="0">
              <a:no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45" name="Google Shape;2608;p80">
              <a:extLst>
                <a:ext uri="{FF2B5EF4-FFF2-40B4-BE49-F238E27FC236}">
                  <a16:creationId xmlns:a16="http://schemas.microsoft.com/office/drawing/2014/main" xmlns="" id="{B9210DF2-E1B9-4A3A-8B4B-7F298E2B7C2E}"/>
                </a:ext>
              </a:extLst>
            </p:cNvPr>
            <p:cNvSpPr/>
            <p:nvPr/>
          </p:nvSpPr>
          <p:spPr>
            <a:xfrm>
              <a:off x="8846331" y="2760087"/>
              <a:ext cx="2546042" cy="656222"/>
            </a:xfrm>
            <a:custGeom>
              <a:avLst/>
              <a:gdLst/>
              <a:ahLst/>
              <a:cxnLst/>
              <a:rect l="l" t="t" r="r" b="b"/>
              <a:pathLst>
                <a:path w="2002" h="516" extrusionOk="0">
                  <a:moveTo>
                    <a:pt x="1744" y="0"/>
                  </a:moveTo>
                  <a:lnTo>
                    <a:pt x="1744" y="0"/>
                  </a:lnTo>
                  <a:lnTo>
                    <a:pt x="1730" y="1"/>
                  </a:lnTo>
                  <a:lnTo>
                    <a:pt x="1716" y="1"/>
                  </a:lnTo>
                  <a:lnTo>
                    <a:pt x="1704" y="3"/>
                  </a:lnTo>
                  <a:lnTo>
                    <a:pt x="1690" y="6"/>
                  </a:lnTo>
                  <a:lnTo>
                    <a:pt x="1665" y="13"/>
                  </a:lnTo>
                  <a:lnTo>
                    <a:pt x="1641" y="22"/>
                  </a:lnTo>
                  <a:lnTo>
                    <a:pt x="1618" y="33"/>
                  </a:lnTo>
                  <a:lnTo>
                    <a:pt x="1596" y="47"/>
                  </a:lnTo>
                  <a:lnTo>
                    <a:pt x="1577" y="61"/>
                  </a:lnTo>
                  <a:lnTo>
                    <a:pt x="1558" y="80"/>
                  </a:lnTo>
                  <a:lnTo>
                    <a:pt x="1558" y="80"/>
                  </a:lnTo>
                  <a:lnTo>
                    <a:pt x="1539" y="61"/>
                  </a:lnTo>
                  <a:lnTo>
                    <a:pt x="1520" y="47"/>
                  </a:lnTo>
                  <a:lnTo>
                    <a:pt x="1498" y="33"/>
                  </a:lnTo>
                  <a:lnTo>
                    <a:pt x="1475" y="22"/>
                  </a:lnTo>
                  <a:lnTo>
                    <a:pt x="1450" y="13"/>
                  </a:lnTo>
                  <a:lnTo>
                    <a:pt x="1425" y="6"/>
                  </a:lnTo>
                  <a:lnTo>
                    <a:pt x="1413" y="3"/>
                  </a:lnTo>
                  <a:lnTo>
                    <a:pt x="1399" y="1"/>
                  </a:lnTo>
                  <a:lnTo>
                    <a:pt x="1385" y="1"/>
                  </a:lnTo>
                  <a:lnTo>
                    <a:pt x="1372" y="0"/>
                  </a:lnTo>
                  <a:lnTo>
                    <a:pt x="1372" y="0"/>
                  </a:lnTo>
                  <a:lnTo>
                    <a:pt x="1358" y="1"/>
                  </a:lnTo>
                  <a:lnTo>
                    <a:pt x="1346" y="1"/>
                  </a:lnTo>
                  <a:lnTo>
                    <a:pt x="1332" y="3"/>
                  </a:lnTo>
                  <a:lnTo>
                    <a:pt x="1320" y="6"/>
                  </a:lnTo>
                  <a:lnTo>
                    <a:pt x="1293" y="13"/>
                  </a:lnTo>
                  <a:lnTo>
                    <a:pt x="1269" y="22"/>
                  </a:lnTo>
                  <a:lnTo>
                    <a:pt x="1247" y="33"/>
                  </a:lnTo>
                  <a:lnTo>
                    <a:pt x="1225" y="47"/>
                  </a:lnTo>
                  <a:lnTo>
                    <a:pt x="1205" y="61"/>
                  </a:lnTo>
                  <a:lnTo>
                    <a:pt x="1186" y="80"/>
                  </a:lnTo>
                  <a:lnTo>
                    <a:pt x="1186" y="80"/>
                  </a:lnTo>
                  <a:lnTo>
                    <a:pt x="1168" y="61"/>
                  </a:lnTo>
                  <a:lnTo>
                    <a:pt x="1148" y="47"/>
                  </a:lnTo>
                  <a:lnTo>
                    <a:pt x="1126" y="33"/>
                  </a:lnTo>
                  <a:lnTo>
                    <a:pt x="1103" y="22"/>
                  </a:lnTo>
                  <a:lnTo>
                    <a:pt x="1079" y="13"/>
                  </a:lnTo>
                  <a:lnTo>
                    <a:pt x="1053" y="6"/>
                  </a:lnTo>
                  <a:lnTo>
                    <a:pt x="1041" y="3"/>
                  </a:lnTo>
                  <a:lnTo>
                    <a:pt x="1027" y="1"/>
                  </a:lnTo>
                  <a:lnTo>
                    <a:pt x="1015" y="1"/>
                  </a:lnTo>
                  <a:lnTo>
                    <a:pt x="1001" y="0"/>
                  </a:lnTo>
                  <a:lnTo>
                    <a:pt x="1001" y="0"/>
                  </a:lnTo>
                  <a:lnTo>
                    <a:pt x="987" y="1"/>
                  </a:lnTo>
                  <a:lnTo>
                    <a:pt x="974" y="1"/>
                  </a:lnTo>
                  <a:lnTo>
                    <a:pt x="960" y="3"/>
                  </a:lnTo>
                  <a:lnTo>
                    <a:pt x="948" y="6"/>
                  </a:lnTo>
                  <a:lnTo>
                    <a:pt x="923" y="13"/>
                  </a:lnTo>
                  <a:lnTo>
                    <a:pt x="897" y="22"/>
                  </a:lnTo>
                  <a:lnTo>
                    <a:pt x="875" y="33"/>
                  </a:lnTo>
                  <a:lnTo>
                    <a:pt x="853" y="47"/>
                  </a:lnTo>
                  <a:lnTo>
                    <a:pt x="834" y="61"/>
                  </a:lnTo>
                  <a:lnTo>
                    <a:pt x="814" y="80"/>
                  </a:lnTo>
                  <a:lnTo>
                    <a:pt x="814" y="80"/>
                  </a:lnTo>
                  <a:lnTo>
                    <a:pt x="796" y="61"/>
                  </a:lnTo>
                  <a:lnTo>
                    <a:pt x="777" y="47"/>
                  </a:lnTo>
                  <a:lnTo>
                    <a:pt x="755" y="33"/>
                  </a:lnTo>
                  <a:lnTo>
                    <a:pt x="731" y="22"/>
                  </a:lnTo>
                  <a:lnTo>
                    <a:pt x="708" y="13"/>
                  </a:lnTo>
                  <a:lnTo>
                    <a:pt x="683" y="6"/>
                  </a:lnTo>
                  <a:lnTo>
                    <a:pt x="669" y="3"/>
                  </a:lnTo>
                  <a:lnTo>
                    <a:pt x="656" y="1"/>
                  </a:lnTo>
                  <a:lnTo>
                    <a:pt x="643" y="1"/>
                  </a:lnTo>
                  <a:lnTo>
                    <a:pt x="629" y="0"/>
                  </a:lnTo>
                  <a:lnTo>
                    <a:pt x="629" y="0"/>
                  </a:lnTo>
                  <a:lnTo>
                    <a:pt x="615" y="1"/>
                  </a:lnTo>
                  <a:lnTo>
                    <a:pt x="602" y="1"/>
                  </a:lnTo>
                  <a:lnTo>
                    <a:pt x="589" y="3"/>
                  </a:lnTo>
                  <a:lnTo>
                    <a:pt x="576" y="6"/>
                  </a:lnTo>
                  <a:lnTo>
                    <a:pt x="551" y="13"/>
                  </a:lnTo>
                  <a:lnTo>
                    <a:pt x="527" y="22"/>
                  </a:lnTo>
                  <a:lnTo>
                    <a:pt x="504" y="33"/>
                  </a:lnTo>
                  <a:lnTo>
                    <a:pt x="482" y="47"/>
                  </a:lnTo>
                  <a:lnTo>
                    <a:pt x="462" y="61"/>
                  </a:lnTo>
                  <a:lnTo>
                    <a:pt x="444" y="80"/>
                  </a:lnTo>
                  <a:lnTo>
                    <a:pt x="444" y="80"/>
                  </a:lnTo>
                  <a:lnTo>
                    <a:pt x="425" y="61"/>
                  </a:lnTo>
                  <a:lnTo>
                    <a:pt x="405" y="47"/>
                  </a:lnTo>
                  <a:lnTo>
                    <a:pt x="383" y="33"/>
                  </a:lnTo>
                  <a:lnTo>
                    <a:pt x="361" y="22"/>
                  </a:lnTo>
                  <a:lnTo>
                    <a:pt x="337" y="13"/>
                  </a:lnTo>
                  <a:lnTo>
                    <a:pt x="311" y="6"/>
                  </a:lnTo>
                  <a:lnTo>
                    <a:pt x="298" y="3"/>
                  </a:lnTo>
                  <a:lnTo>
                    <a:pt x="284" y="1"/>
                  </a:lnTo>
                  <a:lnTo>
                    <a:pt x="271" y="1"/>
                  </a:lnTo>
                  <a:lnTo>
                    <a:pt x="258" y="0"/>
                  </a:lnTo>
                  <a:lnTo>
                    <a:pt x="258" y="0"/>
                  </a:lnTo>
                  <a:lnTo>
                    <a:pt x="231" y="1"/>
                  </a:lnTo>
                  <a:lnTo>
                    <a:pt x="206" y="6"/>
                  </a:lnTo>
                  <a:lnTo>
                    <a:pt x="181" y="11"/>
                  </a:lnTo>
                  <a:lnTo>
                    <a:pt x="157" y="20"/>
                  </a:lnTo>
                  <a:lnTo>
                    <a:pt x="134" y="32"/>
                  </a:lnTo>
                  <a:lnTo>
                    <a:pt x="114" y="44"/>
                  </a:lnTo>
                  <a:lnTo>
                    <a:pt x="93" y="59"/>
                  </a:lnTo>
                  <a:lnTo>
                    <a:pt x="75" y="76"/>
                  </a:lnTo>
                  <a:lnTo>
                    <a:pt x="59" y="94"/>
                  </a:lnTo>
                  <a:lnTo>
                    <a:pt x="43" y="114"/>
                  </a:lnTo>
                  <a:lnTo>
                    <a:pt x="31" y="135"/>
                  </a:lnTo>
                  <a:lnTo>
                    <a:pt x="20" y="158"/>
                  </a:lnTo>
                  <a:lnTo>
                    <a:pt x="11" y="182"/>
                  </a:lnTo>
                  <a:lnTo>
                    <a:pt x="5" y="206"/>
                  </a:lnTo>
                  <a:lnTo>
                    <a:pt x="1" y="232"/>
                  </a:lnTo>
                  <a:lnTo>
                    <a:pt x="0" y="258"/>
                  </a:lnTo>
                  <a:lnTo>
                    <a:pt x="0" y="258"/>
                  </a:lnTo>
                  <a:lnTo>
                    <a:pt x="1" y="284"/>
                  </a:lnTo>
                  <a:lnTo>
                    <a:pt x="5" y="310"/>
                  </a:lnTo>
                  <a:lnTo>
                    <a:pt x="11" y="334"/>
                  </a:lnTo>
                  <a:lnTo>
                    <a:pt x="20" y="358"/>
                  </a:lnTo>
                  <a:lnTo>
                    <a:pt x="31" y="381"/>
                  </a:lnTo>
                  <a:lnTo>
                    <a:pt x="43" y="402"/>
                  </a:lnTo>
                  <a:lnTo>
                    <a:pt x="59" y="422"/>
                  </a:lnTo>
                  <a:lnTo>
                    <a:pt x="75" y="440"/>
                  </a:lnTo>
                  <a:lnTo>
                    <a:pt x="93" y="457"/>
                  </a:lnTo>
                  <a:lnTo>
                    <a:pt x="114" y="472"/>
                  </a:lnTo>
                  <a:lnTo>
                    <a:pt x="134" y="484"/>
                  </a:lnTo>
                  <a:lnTo>
                    <a:pt x="157" y="496"/>
                  </a:lnTo>
                  <a:lnTo>
                    <a:pt x="181" y="505"/>
                  </a:lnTo>
                  <a:lnTo>
                    <a:pt x="206" y="510"/>
                  </a:lnTo>
                  <a:lnTo>
                    <a:pt x="231" y="515"/>
                  </a:lnTo>
                  <a:lnTo>
                    <a:pt x="258" y="516"/>
                  </a:lnTo>
                  <a:lnTo>
                    <a:pt x="258" y="516"/>
                  </a:lnTo>
                  <a:lnTo>
                    <a:pt x="271" y="516"/>
                  </a:lnTo>
                  <a:lnTo>
                    <a:pt x="284" y="515"/>
                  </a:lnTo>
                  <a:lnTo>
                    <a:pt x="298" y="513"/>
                  </a:lnTo>
                  <a:lnTo>
                    <a:pt x="311" y="510"/>
                  </a:lnTo>
                  <a:lnTo>
                    <a:pt x="337" y="503"/>
                  </a:lnTo>
                  <a:lnTo>
                    <a:pt x="361" y="494"/>
                  </a:lnTo>
                  <a:lnTo>
                    <a:pt x="383" y="483"/>
                  </a:lnTo>
                  <a:lnTo>
                    <a:pt x="405" y="469"/>
                  </a:lnTo>
                  <a:lnTo>
                    <a:pt x="425" y="455"/>
                  </a:lnTo>
                  <a:lnTo>
                    <a:pt x="444" y="436"/>
                  </a:lnTo>
                  <a:lnTo>
                    <a:pt x="444" y="436"/>
                  </a:lnTo>
                  <a:lnTo>
                    <a:pt x="462" y="455"/>
                  </a:lnTo>
                  <a:lnTo>
                    <a:pt x="482" y="469"/>
                  </a:lnTo>
                  <a:lnTo>
                    <a:pt x="504" y="483"/>
                  </a:lnTo>
                  <a:lnTo>
                    <a:pt x="527" y="494"/>
                  </a:lnTo>
                  <a:lnTo>
                    <a:pt x="551" y="503"/>
                  </a:lnTo>
                  <a:lnTo>
                    <a:pt x="576" y="510"/>
                  </a:lnTo>
                  <a:lnTo>
                    <a:pt x="589" y="513"/>
                  </a:lnTo>
                  <a:lnTo>
                    <a:pt x="602" y="515"/>
                  </a:lnTo>
                  <a:lnTo>
                    <a:pt x="615" y="516"/>
                  </a:lnTo>
                  <a:lnTo>
                    <a:pt x="629" y="516"/>
                  </a:lnTo>
                  <a:lnTo>
                    <a:pt x="629" y="516"/>
                  </a:lnTo>
                  <a:lnTo>
                    <a:pt x="643" y="516"/>
                  </a:lnTo>
                  <a:lnTo>
                    <a:pt x="656" y="515"/>
                  </a:lnTo>
                  <a:lnTo>
                    <a:pt x="669" y="513"/>
                  </a:lnTo>
                  <a:lnTo>
                    <a:pt x="683" y="510"/>
                  </a:lnTo>
                  <a:lnTo>
                    <a:pt x="708" y="503"/>
                  </a:lnTo>
                  <a:lnTo>
                    <a:pt x="731" y="494"/>
                  </a:lnTo>
                  <a:lnTo>
                    <a:pt x="755" y="483"/>
                  </a:lnTo>
                  <a:lnTo>
                    <a:pt x="777" y="469"/>
                  </a:lnTo>
                  <a:lnTo>
                    <a:pt x="796" y="455"/>
                  </a:lnTo>
                  <a:lnTo>
                    <a:pt x="814" y="436"/>
                  </a:lnTo>
                  <a:lnTo>
                    <a:pt x="814" y="436"/>
                  </a:lnTo>
                  <a:lnTo>
                    <a:pt x="834" y="455"/>
                  </a:lnTo>
                  <a:lnTo>
                    <a:pt x="853" y="469"/>
                  </a:lnTo>
                  <a:lnTo>
                    <a:pt x="875" y="483"/>
                  </a:lnTo>
                  <a:lnTo>
                    <a:pt x="897" y="494"/>
                  </a:lnTo>
                  <a:lnTo>
                    <a:pt x="923" y="503"/>
                  </a:lnTo>
                  <a:lnTo>
                    <a:pt x="948" y="510"/>
                  </a:lnTo>
                  <a:lnTo>
                    <a:pt x="960" y="513"/>
                  </a:lnTo>
                  <a:lnTo>
                    <a:pt x="974" y="515"/>
                  </a:lnTo>
                  <a:lnTo>
                    <a:pt x="987" y="516"/>
                  </a:lnTo>
                  <a:lnTo>
                    <a:pt x="1001" y="516"/>
                  </a:lnTo>
                  <a:lnTo>
                    <a:pt x="1001" y="516"/>
                  </a:lnTo>
                  <a:lnTo>
                    <a:pt x="1015" y="516"/>
                  </a:lnTo>
                  <a:lnTo>
                    <a:pt x="1027" y="515"/>
                  </a:lnTo>
                  <a:lnTo>
                    <a:pt x="1041" y="513"/>
                  </a:lnTo>
                  <a:lnTo>
                    <a:pt x="1053" y="510"/>
                  </a:lnTo>
                  <a:lnTo>
                    <a:pt x="1079" y="503"/>
                  </a:lnTo>
                  <a:lnTo>
                    <a:pt x="1103" y="494"/>
                  </a:lnTo>
                  <a:lnTo>
                    <a:pt x="1126" y="483"/>
                  </a:lnTo>
                  <a:lnTo>
                    <a:pt x="1148" y="469"/>
                  </a:lnTo>
                  <a:lnTo>
                    <a:pt x="1168" y="455"/>
                  </a:lnTo>
                  <a:lnTo>
                    <a:pt x="1186" y="436"/>
                  </a:lnTo>
                  <a:lnTo>
                    <a:pt x="1186" y="436"/>
                  </a:lnTo>
                  <a:lnTo>
                    <a:pt x="1205" y="455"/>
                  </a:lnTo>
                  <a:lnTo>
                    <a:pt x="1225" y="469"/>
                  </a:lnTo>
                  <a:lnTo>
                    <a:pt x="1247" y="483"/>
                  </a:lnTo>
                  <a:lnTo>
                    <a:pt x="1269" y="494"/>
                  </a:lnTo>
                  <a:lnTo>
                    <a:pt x="1293" y="503"/>
                  </a:lnTo>
                  <a:lnTo>
                    <a:pt x="1320" y="510"/>
                  </a:lnTo>
                  <a:lnTo>
                    <a:pt x="1332" y="513"/>
                  </a:lnTo>
                  <a:lnTo>
                    <a:pt x="1346" y="515"/>
                  </a:lnTo>
                  <a:lnTo>
                    <a:pt x="1358" y="516"/>
                  </a:lnTo>
                  <a:lnTo>
                    <a:pt x="1372" y="516"/>
                  </a:lnTo>
                  <a:lnTo>
                    <a:pt x="1372" y="516"/>
                  </a:lnTo>
                  <a:lnTo>
                    <a:pt x="1385" y="516"/>
                  </a:lnTo>
                  <a:lnTo>
                    <a:pt x="1399" y="515"/>
                  </a:lnTo>
                  <a:lnTo>
                    <a:pt x="1413" y="513"/>
                  </a:lnTo>
                  <a:lnTo>
                    <a:pt x="1425" y="510"/>
                  </a:lnTo>
                  <a:lnTo>
                    <a:pt x="1450" y="503"/>
                  </a:lnTo>
                  <a:lnTo>
                    <a:pt x="1475" y="494"/>
                  </a:lnTo>
                  <a:lnTo>
                    <a:pt x="1498" y="483"/>
                  </a:lnTo>
                  <a:lnTo>
                    <a:pt x="1520" y="469"/>
                  </a:lnTo>
                  <a:lnTo>
                    <a:pt x="1539" y="455"/>
                  </a:lnTo>
                  <a:lnTo>
                    <a:pt x="1558" y="436"/>
                  </a:lnTo>
                  <a:lnTo>
                    <a:pt x="1558" y="436"/>
                  </a:lnTo>
                  <a:lnTo>
                    <a:pt x="1577" y="455"/>
                  </a:lnTo>
                  <a:lnTo>
                    <a:pt x="1596" y="469"/>
                  </a:lnTo>
                  <a:lnTo>
                    <a:pt x="1618" y="483"/>
                  </a:lnTo>
                  <a:lnTo>
                    <a:pt x="1641" y="494"/>
                  </a:lnTo>
                  <a:lnTo>
                    <a:pt x="1665" y="503"/>
                  </a:lnTo>
                  <a:lnTo>
                    <a:pt x="1690" y="510"/>
                  </a:lnTo>
                  <a:lnTo>
                    <a:pt x="1704" y="513"/>
                  </a:lnTo>
                  <a:lnTo>
                    <a:pt x="1716" y="515"/>
                  </a:lnTo>
                  <a:lnTo>
                    <a:pt x="1730" y="516"/>
                  </a:lnTo>
                  <a:lnTo>
                    <a:pt x="1744" y="516"/>
                  </a:lnTo>
                  <a:lnTo>
                    <a:pt x="1744" y="516"/>
                  </a:lnTo>
                  <a:lnTo>
                    <a:pt x="1770" y="515"/>
                  </a:lnTo>
                  <a:lnTo>
                    <a:pt x="1796" y="510"/>
                  </a:lnTo>
                  <a:lnTo>
                    <a:pt x="1820" y="505"/>
                  </a:lnTo>
                  <a:lnTo>
                    <a:pt x="1844" y="496"/>
                  </a:lnTo>
                  <a:lnTo>
                    <a:pt x="1867" y="484"/>
                  </a:lnTo>
                  <a:lnTo>
                    <a:pt x="1888" y="472"/>
                  </a:lnTo>
                  <a:lnTo>
                    <a:pt x="1908" y="457"/>
                  </a:lnTo>
                  <a:lnTo>
                    <a:pt x="1926" y="440"/>
                  </a:lnTo>
                  <a:lnTo>
                    <a:pt x="1943" y="422"/>
                  </a:lnTo>
                  <a:lnTo>
                    <a:pt x="1958" y="402"/>
                  </a:lnTo>
                  <a:lnTo>
                    <a:pt x="1970" y="381"/>
                  </a:lnTo>
                  <a:lnTo>
                    <a:pt x="1982" y="358"/>
                  </a:lnTo>
                  <a:lnTo>
                    <a:pt x="1989" y="334"/>
                  </a:lnTo>
                  <a:lnTo>
                    <a:pt x="1996" y="310"/>
                  </a:lnTo>
                  <a:lnTo>
                    <a:pt x="2001" y="284"/>
                  </a:lnTo>
                  <a:lnTo>
                    <a:pt x="2002" y="258"/>
                  </a:lnTo>
                  <a:lnTo>
                    <a:pt x="2002" y="258"/>
                  </a:lnTo>
                  <a:lnTo>
                    <a:pt x="2001" y="232"/>
                  </a:lnTo>
                  <a:lnTo>
                    <a:pt x="1996" y="206"/>
                  </a:lnTo>
                  <a:lnTo>
                    <a:pt x="1989" y="182"/>
                  </a:lnTo>
                  <a:lnTo>
                    <a:pt x="1982" y="158"/>
                  </a:lnTo>
                  <a:lnTo>
                    <a:pt x="1970" y="135"/>
                  </a:lnTo>
                  <a:lnTo>
                    <a:pt x="1958" y="114"/>
                  </a:lnTo>
                  <a:lnTo>
                    <a:pt x="1943" y="94"/>
                  </a:lnTo>
                  <a:lnTo>
                    <a:pt x="1926" y="76"/>
                  </a:lnTo>
                  <a:lnTo>
                    <a:pt x="1908" y="59"/>
                  </a:lnTo>
                  <a:lnTo>
                    <a:pt x="1888" y="44"/>
                  </a:lnTo>
                  <a:lnTo>
                    <a:pt x="1867" y="32"/>
                  </a:lnTo>
                  <a:lnTo>
                    <a:pt x="1844" y="20"/>
                  </a:lnTo>
                  <a:lnTo>
                    <a:pt x="1820" y="11"/>
                  </a:lnTo>
                  <a:lnTo>
                    <a:pt x="1796" y="6"/>
                  </a:lnTo>
                  <a:lnTo>
                    <a:pt x="1770" y="1"/>
                  </a:lnTo>
                  <a:lnTo>
                    <a:pt x="1744" y="0"/>
                  </a:lnTo>
                  <a:lnTo>
                    <a:pt x="1744" y="0"/>
                  </a:lnTo>
                  <a:close/>
                </a:path>
              </a:pathLst>
            </a:custGeom>
            <a:solidFill>
              <a:schemeClr val="lt2"/>
            </a:solidFill>
            <a:ln>
              <a:noFill/>
            </a:ln>
          </p:spPr>
          <p:txBody>
            <a:bodyPr spcFirstLastPara="1" wrap="square" lIns="30775" tIns="30775" rIns="30775" bIns="30775" anchor="t" anchorCtr="0">
              <a:noAutofit/>
            </a:bodyPr>
            <a:lstStyle/>
            <a:p>
              <a:pPr marL="0" marR="0" lvl="0" indent="0" algn="l" rtl="0">
                <a:spcBef>
                  <a:spcPts val="0"/>
                </a:spcBef>
                <a:spcAft>
                  <a:spcPts val="0"/>
                </a:spcAft>
                <a:buNone/>
              </a:pPr>
              <a:endParaRPr sz="2000">
                <a:solidFill>
                  <a:schemeClr val="lt1"/>
                </a:solidFill>
                <a:latin typeface="Arial"/>
                <a:ea typeface="Arial"/>
                <a:cs typeface="Arial"/>
                <a:sym typeface="Arial"/>
              </a:endParaRPr>
            </a:p>
          </p:txBody>
        </p:sp>
        <p:sp>
          <p:nvSpPr>
            <p:cNvPr id="48" name="Google Shape;2611;p80">
              <a:extLst>
                <a:ext uri="{FF2B5EF4-FFF2-40B4-BE49-F238E27FC236}">
                  <a16:creationId xmlns:a16="http://schemas.microsoft.com/office/drawing/2014/main" xmlns="" id="{9C379016-6F61-48B6-8E04-71A042BE7AD4}"/>
                </a:ext>
              </a:extLst>
            </p:cNvPr>
            <p:cNvSpPr/>
            <p:nvPr/>
          </p:nvSpPr>
          <p:spPr>
            <a:xfrm>
              <a:off x="8891165" y="1341288"/>
              <a:ext cx="551850" cy="551850"/>
            </a:xfrm>
            <a:prstGeom prst="ellipse">
              <a:avLst/>
            </a:prstGeom>
            <a:solidFill>
              <a:schemeClr val="accent3"/>
            </a:solid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1</a:t>
              </a:r>
              <a:endParaRPr/>
            </a:p>
          </p:txBody>
        </p:sp>
        <p:sp>
          <p:nvSpPr>
            <p:cNvPr id="49" name="Google Shape;2612;p80">
              <a:extLst>
                <a:ext uri="{FF2B5EF4-FFF2-40B4-BE49-F238E27FC236}">
                  <a16:creationId xmlns:a16="http://schemas.microsoft.com/office/drawing/2014/main" xmlns="" id="{5D725976-7760-4FEF-8340-E468BF43FBCD}"/>
                </a:ext>
              </a:extLst>
            </p:cNvPr>
            <p:cNvSpPr/>
            <p:nvPr/>
          </p:nvSpPr>
          <p:spPr>
            <a:xfrm>
              <a:off x="9371928" y="1341288"/>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2</a:t>
              </a:r>
              <a:endParaRPr/>
            </a:p>
          </p:txBody>
        </p:sp>
        <p:sp>
          <p:nvSpPr>
            <p:cNvPr id="50" name="Google Shape;2613;p80">
              <a:extLst>
                <a:ext uri="{FF2B5EF4-FFF2-40B4-BE49-F238E27FC236}">
                  <a16:creationId xmlns:a16="http://schemas.microsoft.com/office/drawing/2014/main" xmlns="" id="{27081DED-1B7C-4E7C-BB7C-ED0053899D88}"/>
                </a:ext>
              </a:extLst>
            </p:cNvPr>
            <p:cNvSpPr/>
            <p:nvPr/>
          </p:nvSpPr>
          <p:spPr>
            <a:xfrm>
              <a:off x="9846266" y="1341288"/>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3</a:t>
              </a:r>
              <a:endParaRPr/>
            </a:p>
          </p:txBody>
        </p:sp>
        <p:sp>
          <p:nvSpPr>
            <p:cNvPr id="51" name="Google Shape;2614;p80">
              <a:extLst>
                <a:ext uri="{FF2B5EF4-FFF2-40B4-BE49-F238E27FC236}">
                  <a16:creationId xmlns:a16="http://schemas.microsoft.com/office/drawing/2014/main" xmlns="" id="{C07BE52F-B31B-43C4-B09F-E32A6AC2D255}"/>
                </a:ext>
              </a:extLst>
            </p:cNvPr>
            <p:cNvSpPr/>
            <p:nvPr/>
          </p:nvSpPr>
          <p:spPr>
            <a:xfrm>
              <a:off x="10314292" y="1341288"/>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4</a:t>
              </a:r>
              <a:endParaRPr/>
            </a:p>
          </p:txBody>
        </p:sp>
        <p:sp>
          <p:nvSpPr>
            <p:cNvPr id="52" name="Google Shape;2615;p80">
              <a:extLst>
                <a:ext uri="{FF2B5EF4-FFF2-40B4-BE49-F238E27FC236}">
                  <a16:creationId xmlns:a16="http://schemas.microsoft.com/office/drawing/2014/main" xmlns="" id="{92591811-99A9-4B8D-A393-438C0D4868DD}"/>
                </a:ext>
              </a:extLst>
            </p:cNvPr>
            <p:cNvSpPr/>
            <p:nvPr/>
          </p:nvSpPr>
          <p:spPr>
            <a:xfrm>
              <a:off x="10788369" y="1341288"/>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5</a:t>
              </a:r>
              <a:endParaRPr/>
            </a:p>
          </p:txBody>
        </p:sp>
        <p:sp>
          <p:nvSpPr>
            <p:cNvPr id="53" name="Google Shape;2616;p80">
              <a:extLst>
                <a:ext uri="{FF2B5EF4-FFF2-40B4-BE49-F238E27FC236}">
                  <a16:creationId xmlns:a16="http://schemas.microsoft.com/office/drawing/2014/main" xmlns="" id="{157C899B-30FF-44AE-B433-F8D6CCC63EDF}"/>
                </a:ext>
              </a:extLst>
            </p:cNvPr>
            <p:cNvSpPr/>
            <p:nvPr/>
          </p:nvSpPr>
          <p:spPr>
            <a:xfrm>
              <a:off x="8891165" y="2076780"/>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1</a:t>
              </a:r>
              <a:endParaRPr/>
            </a:p>
          </p:txBody>
        </p:sp>
        <p:sp>
          <p:nvSpPr>
            <p:cNvPr id="54" name="Google Shape;2617;p80">
              <a:extLst>
                <a:ext uri="{FF2B5EF4-FFF2-40B4-BE49-F238E27FC236}">
                  <a16:creationId xmlns:a16="http://schemas.microsoft.com/office/drawing/2014/main" xmlns="" id="{C85F7826-9697-4587-AA27-C7DDDD225C44}"/>
                </a:ext>
              </a:extLst>
            </p:cNvPr>
            <p:cNvSpPr/>
            <p:nvPr/>
          </p:nvSpPr>
          <p:spPr>
            <a:xfrm>
              <a:off x="9371928" y="2076780"/>
              <a:ext cx="551850" cy="551850"/>
            </a:xfrm>
            <a:prstGeom prst="ellipse">
              <a:avLst/>
            </a:prstGeom>
            <a:solidFill>
              <a:schemeClr val="accent5"/>
            </a:solid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2</a:t>
              </a:r>
              <a:endParaRPr/>
            </a:p>
          </p:txBody>
        </p:sp>
        <p:sp>
          <p:nvSpPr>
            <p:cNvPr id="55" name="Google Shape;2618;p80">
              <a:extLst>
                <a:ext uri="{FF2B5EF4-FFF2-40B4-BE49-F238E27FC236}">
                  <a16:creationId xmlns:a16="http://schemas.microsoft.com/office/drawing/2014/main" xmlns="" id="{F8C00059-3135-4C03-A862-7013EB6CAC1B}"/>
                </a:ext>
              </a:extLst>
            </p:cNvPr>
            <p:cNvSpPr/>
            <p:nvPr/>
          </p:nvSpPr>
          <p:spPr>
            <a:xfrm>
              <a:off x="9846266" y="2076780"/>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3</a:t>
              </a:r>
              <a:endParaRPr/>
            </a:p>
          </p:txBody>
        </p:sp>
        <p:sp>
          <p:nvSpPr>
            <p:cNvPr id="56" name="Google Shape;2619;p80">
              <a:extLst>
                <a:ext uri="{FF2B5EF4-FFF2-40B4-BE49-F238E27FC236}">
                  <a16:creationId xmlns:a16="http://schemas.microsoft.com/office/drawing/2014/main" xmlns="" id="{ED49809A-51FC-40FA-9EED-C28AA4AF4AAE}"/>
                </a:ext>
              </a:extLst>
            </p:cNvPr>
            <p:cNvSpPr/>
            <p:nvPr/>
          </p:nvSpPr>
          <p:spPr>
            <a:xfrm>
              <a:off x="10314292" y="2076780"/>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4</a:t>
              </a:r>
              <a:endParaRPr/>
            </a:p>
          </p:txBody>
        </p:sp>
        <p:sp>
          <p:nvSpPr>
            <p:cNvPr id="57" name="Google Shape;2620;p80">
              <a:extLst>
                <a:ext uri="{FF2B5EF4-FFF2-40B4-BE49-F238E27FC236}">
                  <a16:creationId xmlns:a16="http://schemas.microsoft.com/office/drawing/2014/main" xmlns="" id="{E2876D54-DC77-4C43-8506-325E205FBDFF}"/>
                </a:ext>
              </a:extLst>
            </p:cNvPr>
            <p:cNvSpPr/>
            <p:nvPr/>
          </p:nvSpPr>
          <p:spPr>
            <a:xfrm>
              <a:off x="10788369" y="2076780"/>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5</a:t>
              </a:r>
              <a:endParaRPr/>
            </a:p>
          </p:txBody>
        </p:sp>
        <p:sp>
          <p:nvSpPr>
            <p:cNvPr id="58" name="Google Shape;2621;p80">
              <a:extLst>
                <a:ext uri="{FF2B5EF4-FFF2-40B4-BE49-F238E27FC236}">
                  <a16:creationId xmlns:a16="http://schemas.microsoft.com/office/drawing/2014/main" xmlns="" id="{32172286-E6DA-41E1-BBD5-47F4D16C7725}"/>
                </a:ext>
              </a:extLst>
            </p:cNvPr>
            <p:cNvSpPr/>
            <p:nvPr/>
          </p:nvSpPr>
          <p:spPr>
            <a:xfrm>
              <a:off x="8891165" y="2812273"/>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1</a:t>
              </a:r>
              <a:endParaRPr/>
            </a:p>
          </p:txBody>
        </p:sp>
        <p:sp>
          <p:nvSpPr>
            <p:cNvPr id="59" name="Google Shape;2622;p80">
              <a:extLst>
                <a:ext uri="{FF2B5EF4-FFF2-40B4-BE49-F238E27FC236}">
                  <a16:creationId xmlns:a16="http://schemas.microsoft.com/office/drawing/2014/main" xmlns="" id="{3581AE6B-1E88-4C50-98A7-CAB2B9C4EA5E}"/>
                </a:ext>
              </a:extLst>
            </p:cNvPr>
            <p:cNvSpPr/>
            <p:nvPr/>
          </p:nvSpPr>
          <p:spPr>
            <a:xfrm>
              <a:off x="9371928" y="2812273"/>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2</a:t>
              </a:r>
              <a:endParaRPr/>
            </a:p>
          </p:txBody>
        </p:sp>
        <p:sp>
          <p:nvSpPr>
            <p:cNvPr id="60" name="Google Shape;2623;p80">
              <a:extLst>
                <a:ext uri="{FF2B5EF4-FFF2-40B4-BE49-F238E27FC236}">
                  <a16:creationId xmlns:a16="http://schemas.microsoft.com/office/drawing/2014/main" xmlns="" id="{2AC1672B-5340-41EB-9F5B-78BFB495742C}"/>
                </a:ext>
              </a:extLst>
            </p:cNvPr>
            <p:cNvSpPr/>
            <p:nvPr/>
          </p:nvSpPr>
          <p:spPr>
            <a:xfrm>
              <a:off x="9846266" y="2812273"/>
              <a:ext cx="551850" cy="551850"/>
            </a:xfrm>
            <a:prstGeom prst="ellipse">
              <a:avLst/>
            </a:prstGeom>
            <a:solidFill>
              <a:schemeClr val="accent4"/>
            </a:solid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3</a:t>
              </a:r>
              <a:endParaRPr/>
            </a:p>
          </p:txBody>
        </p:sp>
        <p:sp>
          <p:nvSpPr>
            <p:cNvPr id="61" name="Google Shape;2624;p80">
              <a:extLst>
                <a:ext uri="{FF2B5EF4-FFF2-40B4-BE49-F238E27FC236}">
                  <a16:creationId xmlns:a16="http://schemas.microsoft.com/office/drawing/2014/main" xmlns="" id="{7EE92139-5111-4CBC-8B11-DED84AEF2ECA}"/>
                </a:ext>
              </a:extLst>
            </p:cNvPr>
            <p:cNvSpPr/>
            <p:nvPr/>
          </p:nvSpPr>
          <p:spPr>
            <a:xfrm>
              <a:off x="10314292" y="2812273"/>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4</a:t>
              </a:r>
              <a:endParaRPr/>
            </a:p>
          </p:txBody>
        </p:sp>
        <p:sp>
          <p:nvSpPr>
            <p:cNvPr id="62" name="Google Shape;2625;p80">
              <a:extLst>
                <a:ext uri="{FF2B5EF4-FFF2-40B4-BE49-F238E27FC236}">
                  <a16:creationId xmlns:a16="http://schemas.microsoft.com/office/drawing/2014/main" xmlns="" id="{9C370448-822E-48F9-8A6C-13483D4012C0}"/>
                </a:ext>
              </a:extLst>
            </p:cNvPr>
            <p:cNvSpPr/>
            <p:nvPr/>
          </p:nvSpPr>
          <p:spPr>
            <a:xfrm>
              <a:off x="10788369" y="2812273"/>
              <a:ext cx="551850" cy="551850"/>
            </a:xfrm>
            <a:prstGeom prst="ellipse">
              <a:avLst/>
            </a:prstGeom>
            <a:noFill/>
            <a:ln>
              <a:noFill/>
            </a:ln>
          </p:spPr>
          <p:txBody>
            <a:bodyPr spcFirstLastPara="1" wrap="square" lIns="30775" tIns="30775" rIns="30775" bIns="30775" anchor="ctr" anchorCtr="1">
              <a:noAutofit/>
            </a:bodyPr>
            <a:lstStyle/>
            <a:p>
              <a:pPr marL="0" marR="0" lvl="0" indent="0" algn="ctr" rtl="0">
                <a:spcBef>
                  <a:spcPts val="0"/>
                </a:spcBef>
                <a:spcAft>
                  <a:spcPts val="0"/>
                </a:spcAft>
                <a:buNone/>
              </a:pPr>
              <a:r>
                <a:rPr lang="en-GB" sz="2000">
                  <a:solidFill>
                    <a:schemeClr val="lt1"/>
                  </a:solidFill>
                  <a:latin typeface="Arial"/>
                  <a:ea typeface="Arial"/>
                  <a:cs typeface="Arial"/>
                  <a:sym typeface="Arial"/>
                </a:rPr>
                <a:t>5</a:t>
              </a:r>
              <a:endParaRPr/>
            </a:p>
          </p:txBody>
        </p:sp>
      </p:grpSp>
      <p:sp>
        <p:nvSpPr>
          <p:cNvPr id="38" name="Rectangle: Rounded Corners 37">
            <a:extLst>
              <a:ext uri="{FF2B5EF4-FFF2-40B4-BE49-F238E27FC236}">
                <a16:creationId xmlns:a16="http://schemas.microsoft.com/office/drawing/2014/main" xmlns="" id="{AC47160D-09EF-4867-9F00-31F2E20E172C}"/>
              </a:ext>
            </a:extLst>
          </p:cNvPr>
          <p:cNvSpPr/>
          <p:nvPr/>
        </p:nvSpPr>
        <p:spPr>
          <a:xfrm>
            <a:off x="635657" y="4681157"/>
            <a:ext cx="2927350" cy="1502137"/>
          </a:xfrm>
          <a:prstGeom prst="roundRect">
            <a:avLst>
              <a:gd name="adj" fmla="val 0"/>
            </a:avLst>
          </a:prstGeom>
          <a:ln w="127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TextBox 39">
            <a:extLst>
              <a:ext uri="{FF2B5EF4-FFF2-40B4-BE49-F238E27FC236}">
                <a16:creationId xmlns:a16="http://schemas.microsoft.com/office/drawing/2014/main" xmlns="" id="{643D1745-BC97-4094-9157-AD0003434107}"/>
              </a:ext>
            </a:extLst>
          </p:cNvPr>
          <p:cNvSpPr txBox="1"/>
          <p:nvPr/>
        </p:nvSpPr>
        <p:spPr>
          <a:xfrm>
            <a:off x="1416707" y="4558869"/>
            <a:ext cx="1276350" cy="276999"/>
          </a:xfrm>
          <a:prstGeom prst="rect">
            <a:avLst/>
          </a:prstGeom>
          <a:solidFill>
            <a:srgbClr val="FFFFFF"/>
          </a:solidFill>
        </p:spPr>
        <p:txBody>
          <a:bodyPr wrap="square" rtlCol="0">
            <a:spAutoFit/>
          </a:bodyPr>
          <a:lstStyle/>
          <a:p>
            <a:pPr algn="ctr"/>
            <a:r>
              <a:rPr lang="en-US" sz="1200" b="1" dirty="0">
                <a:solidFill>
                  <a:schemeClr val="accent6"/>
                </a:solidFill>
                <a:latin typeface="+mj-lt"/>
              </a:rPr>
              <a:t>Overall FAIRNESS</a:t>
            </a:r>
          </a:p>
        </p:txBody>
      </p:sp>
      <p:sp>
        <p:nvSpPr>
          <p:cNvPr id="43" name="TextBox 42">
            <a:extLst>
              <a:ext uri="{FF2B5EF4-FFF2-40B4-BE49-F238E27FC236}">
                <a16:creationId xmlns:a16="http://schemas.microsoft.com/office/drawing/2014/main" xmlns="" id="{EAA5F394-F57A-4D1E-B0CE-5FD58CDD3976}"/>
              </a:ext>
            </a:extLst>
          </p:cNvPr>
          <p:cNvSpPr txBox="1"/>
          <p:nvPr/>
        </p:nvSpPr>
        <p:spPr>
          <a:xfrm>
            <a:off x="3668553" y="4863210"/>
            <a:ext cx="3789461"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j-lt"/>
              </a:rPr>
              <a:t>Measurement based on priorities</a:t>
            </a:r>
          </a:p>
          <a:p>
            <a:pPr marL="285750" indent="-285750">
              <a:buFont typeface="Arial" panose="020B0604020202020204" pitchFamily="34" charset="0"/>
              <a:buChar char="•"/>
            </a:pPr>
            <a:r>
              <a:rPr lang="en-US" sz="1400" dirty="0">
                <a:latin typeface="+mj-lt"/>
              </a:rPr>
              <a:t>Per indicator – overall score </a:t>
            </a:r>
          </a:p>
          <a:p>
            <a:pPr marL="285750" indent="-285750">
              <a:buFont typeface="Arial" panose="020B0604020202020204" pitchFamily="34" charset="0"/>
              <a:buChar char="•"/>
            </a:pPr>
            <a:r>
              <a:rPr lang="en-US" sz="1400" dirty="0">
                <a:latin typeface="+mj-lt"/>
              </a:rPr>
              <a:t>Aggregated score</a:t>
            </a:r>
          </a:p>
          <a:p>
            <a:pPr marL="285750" indent="-285750">
              <a:buFont typeface="Arial" panose="020B0604020202020204" pitchFamily="34" charset="0"/>
              <a:buChar char="•"/>
            </a:pPr>
            <a:r>
              <a:rPr lang="en-US" sz="1400" dirty="0">
                <a:latin typeface="+mj-lt"/>
              </a:rPr>
              <a:t>Provides a quick view of how priorities are met -- but does not give detailed view</a:t>
            </a:r>
          </a:p>
        </p:txBody>
      </p:sp>
      <p:pic>
        <p:nvPicPr>
          <p:cNvPr id="7" name="Picture 6">
            <a:extLst>
              <a:ext uri="{FF2B5EF4-FFF2-40B4-BE49-F238E27FC236}">
                <a16:creationId xmlns:a16="http://schemas.microsoft.com/office/drawing/2014/main" xmlns="" id="{72AA89DD-E2A6-4A41-BDE2-ED24A14535BB}"/>
              </a:ext>
            </a:extLst>
          </p:cNvPr>
          <p:cNvPicPr>
            <a:picLocks noChangeAspect="1"/>
          </p:cNvPicPr>
          <p:nvPr/>
        </p:nvPicPr>
        <p:blipFill>
          <a:blip r:embed="rId6"/>
          <a:stretch>
            <a:fillRect/>
          </a:stretch>
        </p:blipFill>
        <p:spPr>
          <a:xfrm>
            <a:off x="740707" y="5003988"/>
            <a:ext cx="2750802" cy="1083717"/>
          </a:xfrm>
          <a:prstGeom prst="rect">
            <a:avLst/>
          </a:prstGeom>
        </p:spPr>
      </p:pic>
      <p:sp>
        <p:nvSpPr>
          <p:cNvPr id="42" name="Robbanás: 14 ágú 41">
            <a:extLst>
              <a:ext uri="{FF2B5EF4-FFF2-40B4-BE49-F238E27FC236}">
                <a16:creationId xmlns:a16="http://schemas.microsoft.com/office/drawing/2014/main" xmlns="" id="{9947B13D-3492-4D16-8FEB-5EA753895A92}"/>
              </a:ext>
            </a:extLst>
          </p:cNvPr>
          <p:cNvSpPr/>
          <p:nvPr/>
        </p:nvSpPr>
        <p:spPr>
          <a:xfrm>
            <a:off x="8627167" y="5540712"/>
            <a:ext cx="435398" cy="685478"/>
          </a:xfrm>
          <a:prstGeom prst="irregularSeal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2461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GB"/>
              <a:t>2019-04-03</a:t>
            </a:r>
          </a:p>
          <a:p>
            <a:endParaRPr lang="it-IT" altLang="it-IT"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55</a:t>
            </a:fld>
            <a:endParaRPr lang="it-IT" altLang="it-IT"/>
          </a:p>
        </p:txBody>
      </p:sp>
      <p:sp>
        <p:nvSpPr>
          <p:cNvPr id="8" name="Rectangle 7"/>
          <p:cNvSpPr/>
          <p:nvPr/>
        </p:nvSpPr>
        <p:spPr>
          <a:xfrm>
            <a:off x="0" y="0"/>
            <a:ext cx="9144000" cy="6858000"/>
          </a:xfrm>
          <a:prstGeom prst="rect">
            <a:avLst/>
          </a:prstGeom>
          <a:solidFill>
            <a:srgbClr val="9CC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6860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8750" y="1997839"/>
            <a:ext cx="4127500" cy="2862322"/>
          </a:xfrm>
          <a:prstGeom prst="rect">
            <a:avLst/>
          </a:prstGeom>
          <a:noFill/>
        </p:spPr>
        <p:txBody>
          <a:bodyPr wrap="square" rtlCol="0">
            <a:spAutoFit/>
          </a:bodyPr>
          <a:lstStyle/>
          <a:p>
            <a:r>
              <a:rPr lang="en-GB" sz="6000" dirty="0">
                <a:solidFill>
                  <a:schemeClr val="bg1"/>
                </a:solidFill>
                <a:latin typeface="Eau" pitchFamily="2" charset="0"/>
              </a:rPr>
              <a:t>Actions items &amp; next steps</a:t>
            </a:r>
            <a:endParaRPr lang="en-US" sz="6000" dirty="0">
              <a:solidFill>
                <a:schemeClr val="bg1"/>
              </a:solidFill>
              <a:latin typeface="Eau" pitchFamily="2" charset="0"/>
            </a:endParaRPr>
          </a:p>
        </p:txBody>
      </p:sp>
      <p:grpSp>
        <p:nvGrpSpPr>
          <p:cNvPr id="15" name="Group 14"/>
          <p:cNvGrpSpPr/>
          <p:nvPr/>
        </p:nvGrpSpPr>
        <p:grpSpPr>
          <a:xfrm>
            <a:off x="1978725" y="2813400"/>
            <a:ext cx="1231200" cy="1231200"/>
            <a:chOff x="8742468" y="3474401"/>
            <a:chExt cx="612000" cy="612000"/>
          </a:xfrm>
          <a:solidFill>
            <a:schemeClr val="bg1"/>
          </a:solidFill>
        </p:grpSpPr>
        <p:sp>
          <p:nvSpPr>
            <p:cNvPr id="16" name="Oval 15"/>
            <p:cNvSpPr/>
            <p:nvPr/>
          </p:nvSpPr>
          <p:spPr bwMode="ltGray">
            <a:xfrm>
              <a:off x="8742468" y="3474401"/>
              <a:ext cx="612000" cy="61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sp>
          <p:nvSpPr>
            <p:cNvPr id="17" name="Freeform 4847"/>
            <p:cNvSpPr>
              <a:spLocks noEditPoints="1"/>
            </p:cNvSpPr>
            <p:nvPr/>
          </p:nvSpPr>
          <p:spPr bwMode="auto">
            <a:xfrm>
              <a:off x="8894545" y="3569952"/>
              <a:ext cx="307068" cy="424047"/>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07370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84057481-B0A7-4D76-AC36-284A6990DAAE}"/>
              </a:ext>
            </a:extLst>
          </p:cNvPr>
          <p:cNvSpPr>
            <a:spLocks noGrp="1"/>
          </p:cNvSpPr>
          <p:nvPr>
            <p:ph type="dt" sz="half" idx="10"/>
          </p:nvPr>
        </p:nvSpPr>
        <p:spPr/>
        <p:txBody>
          <a:bodyPr/>
          <a:lstStyle/>
          <a:p>
            <a:r>
              <a:rPr lang="en-US" altLang="en-GB"/>
              <a:t>2020-02-13</a:t>
            </a:r>
            <a:endParaRPr lang="en-GB" altLang="en-GB" dirty="0"/>
          </a:p>
        </p:txBody>
      </p:sp>
      <p:sp>
        <p:nvSpPr>
          <p:cNvPr id="5" name="Footer Placeholder 4">
            <a:extLst>
              <a:ext uri="{FF2B5EF4-FFF2-40B4-BE49-F238E27FC236}">
                <a16:creationId xmlns:a16="http://schemas.microsoft.com/office/drawing/2014/main" xmlns="" id="{50D3361C-E446-43E6-9376-6363D9E847C0}"/>
              </a:ext>
            </a:extLst>
          </p:cNvPr>
          <p:cNvSpPr>
            <a:spLocks noGrp="1"/>
          </p:cNvSpPr>
          <p:nvPr>
            <p:ph type="ftr" sz="quarter" idx="11"/>
          </p:nvPr>
        </p:nvSpPr>
        <p:spPr/>
        <p:txBody>
          <a:bodyPr/>
          <a:lstStyle/>
          <a:p>
            <a:r>
              <a:rPr lang="it-IT" altLang="it-IT"/>
              <a:t>www.rd-alliance.org -  @resdatall</a:t>
            </a:r>
          </a:p>
        </p:txBody>
      </p:sp>
      <p:sp>
        <p:nvSpPr>
          <p:cNvPr id="6" name="Slide Number Placeholder 5">
            <a:extLst>
              <a:ext uri="{FF2B5EF4-FFF2-40B4-BE49-F238E27FC236}">
                <a16:creationId xmlns:a16="http://schemas.microsoft.com/office/drawing/2014/main" xmlns="" id="{C8F9F067-842B-4F96-986E-0F633CC942EC}"/>
              </a:ext>
            </a:extLst>
          </p:cNvPr>
          <p:cNvSpPr>
            <a:spLocks noGrp="1"/>
          </p:cNvSpPr>
          <p:nvPr>
            <p:ph type="sldNum" sz="quarter" idx="12"/>
          </p:nvPr>
        </p:nvSpPr>
        <p:spPr/>
        <p:txBody>
          <a:bodyPr/>
          <a:lstStyle/>
          <a:p>
            <a:fld id="{61BA5777-89E2-0C42-9BCE-298721AA9BBD}" type="slidenum">
              <a:rPr lang="it-IT" altLang="it-IT" smtClean="0"/>
              <a:t>56</a:t>
            </a:fld>
            <a:endParaRPr lang="it-IT" altLang="it-IT"/>
          </a:p>
        </p:txBody>
      </p:sp>
      <p:sp>
        <p:nvSpPr>
          <p:cNvPr id="7" name="Title 1">
            <a:extLst>
              <a:ext uri="{FF2B5EF4-FFF2-40B4-BE49-F238E27FC236}">
                <a16:creationId xmlns:a16="http://schemas.microsoft.com/office/drawing/2014/main" xmlns="" id="{9DD5E272-7568-4EB7-BEAD-3A06DCC496F0}"/>
              </a:ext>
            </a:extLst>
          </p:cNvPr>
          <p:cNvSpPr>
            <a:spLocks noGrp="1"/>
          </p:cNvSpPr>
          <p:nvPr>
            <p:ph type="title"/>
          </p:nvPr>
        </p:nvSpPr>
        <p:spPr>
          <a:xfrm>
            <a:off x="1093788" y="0"/>
            <a:ext cx="7421562" cy="801688"/>
          </a:xfrm>
        </p:spPr>
        <p:txBody>
          <a:bodyPr numCol="1">
            <a:normAutofit/>
          </a:bodyPr>
          <a:lstStyle/>
          <a:p>
            <a:r>
              <a:rPr lang="nl-BE" altLang="nl-BE" b="1" dirty="0"/>
              <a:t>Continuity</a:t>
            </a:r>
          </a:p>
        </p:txBody>
      </p:sp>
      <p:graphicFrame>
        <p:nvGraphicFramePr>
          <p:cNvPr id="27" name="Google Shape;2961;p84">
            <a:extLst>
              <a:ext uri="{FF2B5EF4-FFF2-40B4-BE49-F238E27FC236}">
                <a16:creationId xmlns:a16="http://schemas.microsoft.com/office/drawing/2014/main" xmlns="" id="{8BA6A994-9F82-4CB7-A568-00E8FFEEA98F}"/>
              </a:ext>
            </a:extLst>
          </p:cNvPr>
          <p:cNvGraphicFramePr/>
          <p:nvPr/>
        </p:nvGraphicFramePr>
        <p:xfrm>
          <a:off x="484908" y="1799922"/>
          <a:ext cx="8030442" cy="2133929"/>
        </p:xfrm>
        <a:graphic>
          <a:graphicData uri="http://schemas.openxmlformats.org/drawingml/2006/table">
            <a:tbl>
              <a:tblPr>
                <a:noFill/>
              </a:tblPr>
              <a:tblGrid>
                <a:gridCol w="1338407">
                  <a:extLst>
                    <a:ext uri="{9D8B030D-6E8A-4147-A177-3AD203B41FA5}">
                      <a16:colId xmlns:a16="http://schemas.microsoft.com/office/drawing/2014/main" xmlns="" val="20000"/>
                    </a:ext>
                  </a:extLst>
                </a:gridCol>
                <a:gridCol w="1338407">
                  <a:extLst>
                    <a:ext uri="{9D8B030D-6E8A-4147-A177-3AD203B41FA5}">
                      <a16:colId xmlns:a16="http://schemas.microsoft.com/office/drawing/2014/main" xmlns="" val="20001"/>
                    </a:ext>
                  </a:extLst>
                </a:gridCol>
                <a:gridCol w="1338407">
                  <a:extLst>
                    <a:ext uri="{9D8B030D-6E8A-4147-A177-3AD203B41FA5}">
                      <a16:colId xmlns:a16="http://schemas.microsoft.com/office/drawing/2014/main" xmlns="" val="20002"/>
                    </a:ext>
                  </a:extLst>
                </a:gridCol>
                <a:gridCol w="1338407">
                  <a:extLst>
                    <a:ext uri="{9D8B030D-6E8A-4147-A177-3AD203B41FA5}">
                      <a16:colId xmlns:a16="http://schemas.microsoft.com/office/drawing/2014/main" xmlns="" val="20003"/>
                    </a:ext>
                  </a:extLst>
                </a:gridCol>
                <a:gridCol w="1338407">
                  <a:extLst>
                    <a:ext uri="{9D8B030D-6E8A-4147-A177-3AD203B41FA5}">
                      <a16:colId xmlns:a16="http://schemas.microsoft.com/office/drawing/2014/main" xmlns="" val="20004"/>
                    </a:ext>
                  </a:extLst>
                </a:gridCol>
                <a:gridCol w="1338407">
                  <a:extLst>
                    <a:ext uri="{9D8B030D-6E8A-4147-A177-3AD203B41FA5}">
                      <a16:colId xmlns:a16="http://schemas.microsoft.com/office/drawing/2014/main" xmlns="" val="20005"/>
                    </a:ext>
                  </a:extLst>
                </a:gridCol>
              </a:tblGrid>
              <a:tr h="290810">
                <a:tc>
                  <a:txBody>
                    <a:bodyPr/>
                    <a:lstStyle/>
                    <a:p>
                      <a:pPr marL="0" marR="0" lvl="0" indent="0" algn="ctr" rtl="0">
                        <a:spcBef>
                          <a:spcPts val="0"/>
                        </a:spcBef>
                        <a:spcAft>
                          <a:spcPts val="0"/>
                        </a:spcAft>
                        <a:buNone/>
                      </a:pPr>
                      <a:r>
                        <a:rPr lang="en-GB" sz="1000" b="0" dirty="0">
                          <a:solidFill>
                            <a:schemeClr val="dk2"/>
                          </a:solidFill>
                          <a:latin typeface="Arial"/>
                          <a:ea typeface="Arial"/>
                          <a:cs typeface="Arial"/>
                          <a:sym typeface="Arial"/>
                        </a:rPr>
                        <a:t>January</a:t>
                      </a:r>
                      <a:endParaRPr dirty="0"/>
                    </a:p>
                  </a:txBody>
                  <a:tcPr marL="87675" marR="87675" marT="0" marB="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00" b="0" dirty="0">
                          <a:solidFill>
                            <a:schemeClr val="dk2"/>
                          </a:solidFill>
                          <a:latin typeface="Arial"/>
                          <a:ea typeface="Arial"/>
                          <a:cs typeface="Arial"/>
                          <a:sym typeface="Arial"/>
                        </a:rPr>
                        <a:t>February</a:t>
                      </a:r>
                      <a:endParaRPr dirty="0"/>
                    </a:p>
                  </a:txBody>
                  <a:tcPr marL="87675" marR="87675" marT="0" marB="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00" b="0" dirty="0">
                          <a:solidFill>
                            <a:schemeClr val="dk2"/>
                          </a:solidFill>
                          <a:latin typeface="Arial"/>
                          <a:ea typeface="Arial"/>
                          <a:cs typeface="Arial"/>
                          <a:sym typeface="Arial"/>
                        </a:rPr>
                        <a:t>March</a:t>
                      </a:r>
                      <a:endParaRPr dirty="0"/>
                    </a:p>
                  </a:txBody>
                  <a:tcPr marL="87675" marR="87675" marT="0" marB="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00" b="0" dirty="0">
                          <a:solidFill>
                            <a:schemeClr val="dk2"/>
                          </a:solidFill>
                          <a:latin typeface="Arial"/>
                          <a:ea typeface="Arial"/>
                          <a:cs typeface="Arial"/>
                          <a:sym typeface="Arial"/>
                        </a:rPr>
                        <a:t>April</a:t>
                      </a:r>
                      <a:endParaRPr dirty="0"/>
                    </a:p>
                  </a:txBody>
                  <a:tcPr marL="87675" marR="87675" marT="0" marB="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00" b="0" dirty="0">
                          <a:solidFill>
                            <a:schemeClr val="dk2"/>
                          </a:solidFill>
                          <a:latin typeface="Arial"/>
                          <a:ea typeface="Arial"/>
                          <a:cs typeface="Arial"/>
                          <a:sym typeface="Arial"/>
                        </a:rPr>
                        <a:t>May</a:t>
                      </a:r>
                      <a:endParaRPr dirty="0"/>
                    </a:p>
                  </a:txBody>
                  <a:tcPr marL="87675" marR="87675" marT="0" marB="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00" b="0" dirty="0">
                          <a:solidFill>
                            <a:schemeClr val="dk2"/>
                          </a:solidFill>
                          <a:latin typeface="Arial"/>
                          <a:cs typeface="Arial"/>
                          <a:sym typeface="Arial"/>
                        </a:rPr>
                        <a:t>June</a:t>
                      </a:r>
                      <a:endParaRPr dirty="0"/>
                    </a:p>
                  </a:txBody>
                  <a:tcPr marL="87675" marR="87675" marT="0" marB="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xmlns="" val="10000"/>
                  </a:ext>
                </a:extLst>
              </a:tr>
              <a:tr h="1843119">
                <a:tc>
                  <a:txBody>
                    <a:bodyPr/>
                    <a:lstStyle/>
                    <a:p>
                      <a:pPr marL="0" marR="0" lvl="0" indent="0" algn="l" rtl="0">
                        <a:spcBef>
                          <a:spcPts val="0"/>
                        </a:spcBef>
                        <a:spcAft>
                          <a:spcPts val="0"/>
                        </a:spcAft>
                        <a:buNone/>
                      </a:pPr>
                      <a:endParaRPr sz="1000" dirty="0">
                        <a:latin typeface="Arial"/>
                        <a:ea typeface="Arial"/>
                        <a:cs typeface="Arial"/>
                        <a:sym typeface="Arial"/>
                      </a:endParaRPr>
                    </a:p>
                  </a:txBody>
                  <a:tcPr marL="87675" marR="87675" marT="43850" marB="4385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endParaRPr sz="1000" dirty="0">
                        <a:latin typeface="Arial"/>
                        <a:ea typeface="Arial"/>
                        <a:cs typeface="Arial"/>
                        <a:sym typeface="Arial"/>
                      </a:endParaRPr>
                    </a:p>
                  </a:txBody>
                  <a:tcPr marL="87675" marR="87675" marT="43850" marB="4385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endParaRPr sz="1000">
                        <a:latin typeface="Arial"/>
                        <a:ea typeface="Arial"/>
                        <a:cs typeface="Arial"/>
                        <a:sym typeface="Arial"/>
                      </a:endParaRPr>
                    </a:p>
                  </a:txBody>
                  <a:tcPr marL="87675" marR="87675" marT="43850" marB="4385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endParaRPr sz="1000" dirty="0">
                        <a:latin typeface="Arial"/>
                        <a:ea typeface="Arial"/>
                        <a:cs typeface="Arial"/>
                        <a:sym typeface="Arial"/>
                      </a:endParaRPr>
                    </a:p>
                  </a:txBody>
                  <a:tcPr marL="87675" marR="87675" marT="43850" marB="4385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endParaRPr sz="1000">
                        <a:latin typeface="Arial"/>
                        <a:ea typeface="Arial"/>
                        <a:cs typeface="Arial"/>
                        <a:sym typeface="Arial"/>
                      </a:endParaRPr>
                    </a:p>
                  </a:txBody>
                  <a:tcPr marL="87675" marR="87675" marT="43850" marB="4385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spcBef>
                          <a:spcPts val="0"/>
                        </a:spcBef>
                        <a:spcAft>
                          <a:spcPts val="0"/>
                        </a:spcAft>
                        <a:buNone/>
                      </a:pPr>
                      <a:endParaRPr sz="1000" dirty="0">
                        <a:latin typeface="Arial"/>
                        <a:ea typeface="Arial"/>
                        <a:cs typeface="Arial"/>
                        <a:sym typeface="Arial"/>
                      </a:endParaRPr>
                    </a:p>
                  </a:txBody>
                  <a:tcPr marL="87675" marR="87675" marT="43850" marB="43850">
                    <a:lnL w="9525" cap="flat" cmpd="sng">
                      <a:solidFill>
                        <a:srgbClr val="CACACA"/>
                      </a:solidFill>
                      <a:prstDash val="dash"/>
                      <a:round/>
                      <a:headEnd type="none" w="sm" len="sm"/>
                      <a:tailEnd type="none" w="sm" len="sm"/>
                    </a:lnL>
                    <a:lnR w="9525" cap="flat" cmpd="sng">
                      <a:solidFill>
                        <a:srgbClr val="CACACA"/>
                      </a:solidFill>
                      <a:prstDash val="dash"/>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xmlns="" val="10001"/>
                  </a:ext>
                </a:extLst>
              </a:tr>
            </a:tbl>
          </a:graphicData>
        </a:graphic>
      </p:graphicFrame>
      <p:sp>
        <p:nvSpPr>
          <p:cNvPr id="28" name="Google Shape;2962;p84">
            <a:extLst>
              <a:ext uri="{FF2B5EF4-FFF2-40B4-BE49-F238E27FC236}">
                <a16:creationId xmlns:a16="http://schemas.microsoft.com/office/drawing/2014/main" xmlns="" id="{A9B91454-C273-442B-B59A-472F76B79731}"/>
              </a:ext>
            </a:extLst>
          </p:cNvPr>
          <p:cNvSpPr txBox="1"/>
          <p:nvPr/>
        </p:nvSpPr>
        <p:spPr>
          <a:xfrm>
            <a:off x="484910" y="1385032"/>
            <a:ext cx="3819986" cy="3096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GB" b="1" dirty="0">
                <a:solidFill>
                  <a:schemeClr val="dk2"/>
                </a:solidFill>
                <a:latin typeface="+mj-lt"/>
                <a:ea typeface="Arial"/>
                <a:cs typeface="Arial"/>
                <a:sym typeface="Arial"/>
              </a:rPr>
              <a:t>2020</a:t>
            </a:r>
            <a:endParaRPr dirty="0">
              <a:latin typeface="+mj-lt"/>
            </a:endParaRPr>
          </a:p>
        </p:txBody>
      </p:sp>
      <p:sp>
        <p:nvSpPr>
          <p:cNvPr id="29" name="Google Shape;2963;p84">
            <a:extLst>
              <a:ext uri="{FF2B5EF4-FFF2-40B4-BE49-F238E27FC236}">
                <a16:creationId xmlns:a16="http://schemas.microsoft.com/office/drawing/2014/main" xmlns="" id="{85DAAB26-357D-4731-905A-3B8E7ABFE51E}"/>
              </a:ext>
            </a:extLst>
          </p:cNvPr>
          <p:cNvSpPr txBox="1"/>
          <p:nvPr/>
        </p:nvSpPr>
        <p:spPr>
          <a:xfrm>
            <a:off x="694066" y="4262896"/>
            <a:ext cx="969339" cy="135422"/>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GB" sz="800" dirty="0">
                <a:solidFill>
                  <a:srgbClr val="7F7F7F"/>
                </a:solidFill>
                <a:latin typeface="+mj-lt"/>
                <a:ea typeface="Arial"/>
                <a:cs typeface="Arial"/>
                <a:sym typeface="Arial"/>
              </a:rPr>
              <a:t>End of RDA WG</a:t>
            </a:r>
            <a:endParaRPr dirty="0">
              <a:latin typeface="+mj-lt"/>
            </a:endParaRPr>
          </a:p>
        </p:txBody>
      </p:sp>
      <p:sp>
        <p:nvSpPr>
          <p:cNvPr id="30" name="Google Shape;2964;p84">
            <a:extLst>
              <a:ext uri="{FF2B5EF4-FFF2-40B4-BE49-F238E27FC236}">
                <a16:creationId xmlns:a16="http://schemas.microsoft.com/office/drawing/2014/main" xmlns="" id="{21378479-4C18-4123-81D2-2E73E96B2101}"/>
              </a:ext>
            </a:extLst>
          </p:cNvPr>
          <p:cNvSpPr txBox="1"/>
          <p:nvPr/>
        </p:nvSpPr>
        <p:spPr>
          <a:xfrm>
            <a:off x="2155598" y="4262896"/>
            <a:ext cx="760218" cy="135422"/>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GB" sz="800">
                <a:solidFill>
                  <a:srgbClr val="7F7F7F"/>
                </a:solidFill>
                <a:latin typeface="+mj-lt"/>
                <a:ea typeface="Arial"/>
                <a:cs typeface="Arial"/>
                <a:sym typeface="Arial"/>
              </a:rPr>
              <a:t>Workshop</a:t>
            </a:r>
            <a:endParaRPr>
              <a:latin typeface="+mj-lt"/>
            </a:endParaRPr>
          </a:p>
        </p:txBody>
      </p:sp>
      <p:sp>
        <p:nvSpPr>
          <p:cNvPr id="31" name="Google Shape;2965;p84">
            <a:extLst>
              <a:ext uri="{FF2B5EF4-FFF2-40B4-BE49-F238E27FC236}">
                <a16:creationId xmlns:a16="http://schemas.microsoft.com/office/drawing/2014/main" xmlns="" id="{3E9CD06B-553B-463A-985E-45C97A32E3BB}"/>
              </a:ext>
            </a:extLst>
          </p:cNvPr>
          <p:cNvSpPr txBox="1"/>
          <p:nvPr/>
        </p:nvSpPr>
        <p:spPr>
          <a:xfrm>
            <a:off x="3348948" y="4269352"/>
            <a:ext cx="760218" cy="135422"/>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GB" sz="800">
                <a:solidFill>
                  <a:srgbClr val="7F7F7F"/>
                </a:solidFill>
                <a:latin typeface="+mj-lt"/>
                <a:ea typeface="Arial"/>
                <a:cs typeface="Arial"/>
                <a:sym typeface="Arial"/>
              </a:rPr>
              <a:t>Deliverable</a:t>
            </a:r>
            <a:endParaRPr>
              <a:latin typeface="+mj-lt"/>
            </a:endParaRPr>
          </a:p>
        </p:txBody>
      </p:sp>
      <p:sp>
        <p:nvSpPr>
          <p:cNvPr id="34" name="Google Shape;2968;p84">
            <a:extLst>
              <a:ext uri="{FF2B5EF4-FFF2-40B4-BE49-F238E27FC236}">
                <a16:creationId xmlns:a16="http://schemas.microsoft.com/office/drawing/2014/main" xmlns="" id="{3DB5B2D8-6885-4D11-AB4A-92E4CF747678}"/>
              </a:ext>
            </a:extLst>
          </p:cNvPr>
          <p:cNvSpPr/>
          <p:nvPr/>
        </p:nvSpPr>
        <p:spPr>
          <a:xfrm>
            <a:off x="5924741" y="3157562"/>
            <a:ext cx="2590609" cy="372368"/>
          </a:xfrm>
          <a:prstGeom prst="homePlat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900" b="1" dirty="0">
                <a:solidFill>
                  <a:schemeClr val="accent1"/>
                </a:solidFill>
                <a:latin typeface="+mj-lt"/>
                <a:ea typeface="Arial"/>
                <a:cs typeface="Arial"/>
                <a:sym typeface="Arial"/>
              </a:rPr>
              <a:t>RDA recommendation</a:t>
            </a:r>
            <a:endParaRPr b="1" dirty="0">
              <a:solidFill>
                <a:schemeClr val="accent1"/>
              </a:solidFill>
              <a:latin typeface="+mj-lt"/>
            </a:endParaRPr>
          </a:p>
        </p:txBody>
      </p:sp>
      <p:sp>
        <p:nvSpPr>
          <p:cNvPr id="35" name="Google Shape;2969;p84">
            <a:extLst>
              <a:ext uri="{FF2B5EF4-FFF2-40B4-BE49-F238E27FC236}">
                <a16:creationId xmlns:a16="http://schemas.microsoft.com/office/drawing/2014/main" xmlns="" id="{38D7FA5D-3A48-46B7-A237-83A1C90568E2}"/>
              </a:ext>
            </a:extLst>
          </p:cNvPr>
          <p:cNvSpPr/>
          <p:nvPr/>
        </p:nvSpPr>
        <p:spPr>
          <a:xfrm>
            <a:off x="1169808" y="2704638"/>
            <a:ext cx="7345542" cy="372368"/>
          </a:xfrm>
          <a:prstGeom prst="homePlat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900" b="1" dirty="0">
                <a:solidFill>
                  <a:schemeClr val="accent1"/>
                </a:solidFill>
                <a:latin typeface="+mj-lt"/>
                <a:cs typeface="Arial"/>
                <a:sym typeface="Arial"/>
              </a:rPr>
              <a:t>FAIR data maturity model maintenance (Guidelines, checklist &amp; indicators)</a:t>
            </a:r>
            <a:endParaRPr b="1" dirty="0">
              <a:solidFill>
                <a:schemeClr val="accent1"/>
              </a:solidFill>
              <a:latin typeface="+mj-lt"/>
            </a:endParaRPr>
          </a:p>
        </p:txBody>
      </p:sp>
      <p:sp>
        <p:nvSpPr>
          <p:cNvPr id="36" name="Google Shape;2970;p84">
            <a:extLst>
              <a:ext uri="{FF2B5EF4-FFF2-40B4-BE49-F238E27FC236}">
                <a16:creationId xmlns:a16="http://schemas.microsoft.com/office/drawing/2014/main" xmlns="" id="{95BB1D93-28CC-40E3-AB21-842C464D1BDE}"/>
              </a:ext>
            </a:extLst>
          </p:cNvPr>
          <p:cNvSpPr/>
          <p:nvPr/>
        </p:nvSpPr>
        <p:spPr>
          <a:xfrm>
            <a:off x="484909" y="2241876"/>
            <a:ext cx="4020416" cy="372368"/>
          </a:xfrm>
          <a:prstGeom prst="homePlate">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900" b="1" dirty="0">
                <a:solidFill>
                  <a:schemeClr val="accent1"/>
                </a:solidFill>
                <a:latin typeface="+mj-lt"/>
                <a:ea typeface="Arial"/>
                <a:cs typeface="Arial"/>
                <a:sym typeface="Arial"/>
              </a:rPr>
              <a:t>Testing phase</a:t>
            </a:r>
            <a:endParaRPr sz="900" b="1" dirty="0">
              <a:solidFill>
                <a:schemeClr val="accent1"/>
              </a:solidFill>
              <a:latin typeface="+mj-lt"/>
              <a:ea typeface="Arial"/>
              <a:cs typeface="Arial"/>
              <a:sym typeface="Arial"/>
            </a:endParaRPr>
          </a:p>
        </p:txBody>
      </p:sp>
      <p:sp>
        <p:nvSpPr>
          <p:cNvPr id="37" name="Google Shape;2971;p84">
            <a:extLst>
              <a:ext uri="{FF2B5EF4-FFF2-40B4-BE49-F238E27FC236}">
                <a16:creationId xmlns:a16="http://schemas.microsoft.com/office/drawing/2014/main" xmlns="" id="{3AE2D34F-0785-4FE2-8D9F-8664BEFC2EA5}"/>
              </a:ext>
            </a:extLst>
          </p:cNvPr>
          <p:cNvSpPr/>
          <p:nvPr/>
        </p:nvSpPr>
        <p:spPr>
          <a:xfrm>
            <a:off x="1828701" y="4217651"/>
            <a:ext cx="251277" cy="21021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800">
              <a:solidFill>
                <a:schemeClr val="dk1"/>
              </a:solidFill>
              <a:latin typeface="+mj-lt"/>
              <a:ea typeface="Arial"/>
              <a:cs typeface="Arial"/>
              <a:sym typeface="Arial"/>
            </a:endParaRPr>
          </a:p>
        </p:txBody>
      </p:sp>
      <p:sp>
        <p:nvSpPr>
          <p:cNvPr id="38" name="Google Shape;2972;p84">
            <a:extLst>
              <a:ext uri="{FF2B5EF4-FFF2-40B4-BE49-F238E27FC236}">
                <a16:creationId xmlns:a16="http://schemas.microsoft.com/office/drawing/2014/main" xmlns="" id="{427902B3-4388-4E32-B26E-DCE1843F7F01}"/>
              </a:ext>
            </a:extLst>
          </p:cNvPr>
          <p:cNvSpPr/>
          <p:nvPr/>
        </p:nvSpPr>
        <p:spPr>
          <a:xfrm>
            <a:off x="3077193" y="4217651"/>
            <a:ext cx="210210" cy="210210"/>
          </a:xfrm>
          <a:custGeom>
            <a:avLst/>
            <a:gdLst/>
            <a:ahLst/>
            <a:cxnLst/>
            <a:rect l="l" t="t" r="r" b="b"/>
            <a:pathLst>
              <a:path w="200" h="200" extrusionOk="0">
                <a:moveTo>
                  <a:pt x="186" y="84"/>
                </a:moveTo>
                <a:cubicBezTo>
                  <a:pt x="187" y="89"/>
                  <a:pt x="188" y="95"/>
                  <a:pt x="188" y="100"/>
                </a:cubicBezTo>
                <a:cubicBezTo>
                  <a:pt x="188" y="148"/>
                  <a:pt x="149" y="188"/>
                  <a:pt x="100" y="188"/>
                </a:cubicBezTo>
                <a:cubicBezTo>
                  <a:pt x="52" y="188"/>
                  <a:pt x="13" y="148"/>
                  <a:pt x="13" y="100"/>
                </a:cubicBezTo>
                <a:cubicBezTo>
                  <a:pt x="13" y="52"/>
                  <a:pt x="52" y="13"/>
                  <a:pt x="100" y="13"/>
                </a:cubicBezTo>
                <a:cubicBezTo>
                  <a:pt x="115" y="13"/>
                  <a:pt x="129" y="16"/>
                  <a:pt x="141" y="23"/>
                </a:cubicBezTo>
                <a:cubicBezTo>
                  <a:pt x="150" y="14"/>
                  <a:pt x="150" y="14"/>
                  <a:pt x="150" y="14"/>
                </a:cubicBezTo>
                <a:cubicBezTo>
                  <a:pt x="136" y="5"/>
                  <a:pt x="119" y="0"/>
                  <a:pt x="100" y="0"/>
                </a:cubicBezTo>
                <a:cubicBezTo>
                  <a:pt x="45" y="0"/>
                  <a:pt x="0" y="45"/>
                  <a:pt x="0" y="100"/>
                </a:cubicBezTo>
                <a:cubicBezTo>
                  <a:pt x="0" y="155"/>
                  <a:pt x="45" y="200"/>
                  <a:pt x="100" y="200"/>
                </a:cubicBezTo>
                <a:cubicBezTo>
                  <a:pt x="156" y="200"/>
                  <a:pt x="200" y="155"/>
                  <a:pt x="200" y="100"/>
                </a:cubicBezTo>
                <a:cubicBezTo>
                  <a:pt x="200" y="91"/>
                  <a:pt x="199" y="82"/>
                  <a:pt x="197" y="74"/>
                </a:cubicBezTo>
                <a:lnTo>
                  <a:pt x="186" y="84"/>
                </a:lnTo>
                <a:close/>
                <a:moveTo>
                  <a:pt x="73" y="87"/>
                </a:moveTo>
                <a:cubicBezTo>
                  <a:pt x="64" y="96"/>
                  <a:pt x="64" y="96"/>
                  <a:pt x="64" y="96"/>
                </a:cubicBezTo>
                <a:cubicBezTo>
                  <a:pt x="97" y="129"/>
                  <a:pt x="97" y="129"/>
                  <a:pt x="97" y="129"/>
                </a:cubicBezTo>
                <a:cubicBezTo>
                  <a:pt x="189" y="37"/>
                  <a:pt x="189" y="37"/>
                  <a:pt x="189" y="37"/>
                </a:cubicBezTo>
                <a:cubicBezTo>
                  <a:pt x="180" y="28"/>
                  <a:pt x="180" y="28"/>
                  <a:pt x="180" y="28"/>
                </a:cubicBezTo>
                <a:cubicBezTo>
                  <a:pt x="97" y="111"/>
                  <a:pt x="97" y="111"/>
                  <a:pt x="97" y="111"/>
                </a:cubicBezTo>
                <a:lnTo>
                  <a:pt x="73" y="87"/>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800">
              <a:solidFill>
                <a:schemeClr val="dk1"/>
              </a:solidFill>
              <a:latin typeface="+mj-lt"/>
              <a:ea typeface="Arial"/>
              <a:cs typeface="Arial"/>
              <a:sym typeface="Arial"/>
            </a:endParaRPr>
          </a:p>
        </p:txBody>
      </p:sp>
      <p:sp>
        <p:nvSpPr>
          <p:cNvPr id="39" name="Google Shape;2973;p84">
            <a:extLst>
              <a:ext uri="{FF2B5EF4-FFF2-40B4-BE49-F238E27FC236}">
                <a16:creationId xmlns:a16="http://schemas.microsoft.com/office/drawing/2014/main" xmlns="" id="{BC216DF2-788F-4554-B85A-B658C88282B5}"/>
              </a:ext>
            </a:extLst>
          </p:cNvPr>
          <p:cNvSpPr/>
          <p:nvPr/>
        </p:nvSpPr>
        <p:spPr>
          <a:xfrm>
            <a:off x="413264" y="4218348"/>
            <a:ext cx="219259" cy="208818"/>
          </a:xfrm>
          <a:custGeom>
            <a:avLst/>
            <a:gdLst/>
            <a:ahLst/>
            <a:cxnLst/>
            <a:rect l="l" t="t" r="r" b="b"/>
            <a:pathLst>
              <a:path w="208" h="198" extrusionOk="0">
                <a:moveTo>
                  <a:pt x="136" y="118"/>
                </a:moveTo>
                <a:cubicBezTo>
                  <a:pt x="181" y="83"/>
                  <a:pt x="181" y="83"/>
                  <a:pt x="181" y="83"/>
                </a:cubicBezTo>
                <a:cubicBezTo>
                  <a:pt x="124" y="80"/>
                  <a:pt x="124" y="80"/>
                  <a:pt x="124" y="80"/>
                </a:cubicBezTo>
                <a:cubicBezTo>
                  <a:pt x="104" y="27"/>
                  <a:pt x="104" y="27"/>
                  <a:pt x="104" y="27"/>
                </a:cubicBezTo>
                <a:cubicBezTo>
                  <a:pt x="84" y="80"/>
                  <a:pt x="84" y="80"/>
                  <a:pt x="84" y="80"/>
                </a:cubicBezTo>
                <a:cubicBezTo>
                  <a:pt x="27" y="83"/>
                  <a:pt x="27" y="83"/>
                  <a:pt x="27" y="83"/>
                </a:cubicBezTo>
                <a:cubicBezTo>
                  <a:pt x="72" y="118"/>
                  <a:pt x="72" y="118"/>
                  <a:pt x="72" y="118"/>
                </a:cubicBezTo>
                <a:cubicBezTo>
                  <a:pt x="56" y="174"/>
                  <a:pt x="56" y="174"/>
                  <a:pt x="56" y="174"/>
                </a:cubicBezTo>
                <a:cubicBezTo>
                  <a:pt x="104" y="142"/>
                  <a:pt x="104" y="142"/>
                  <a:pt x="104" y="142"/>
                </a:cubicBezTo>
                <a:cubicBezTo>
                  <a:pt x="152" y="174"/>
                  <a:pt x="152" y="174"/>
                  <a:pt x="152" y="174"/>
                </a:cubicBezTo>
                <a:lnTo>
                  <a:pt x="136" y="118"/>
                </a:lnTo>
                <a:close/>
                <a:moveTo>
                  <a:pt x="104" y="158"/>
                </a:moveTo>
                <a:cubicBezTo>
                  <a:pt x="56" y="190"/>
                  <a:pt x="56" y="190"/>
                  <a:pt x="56" y="190"/>
                </a:cubicBezTo>
                <a:cubicBezTo>
                  <a:pt x="44" y="198"/>
                  <a:pt x="37" y="193"/>
                  <a:pt x="41" y="179"/>
                </a:cubicBezTo>
                <a:cubicBezTo>
                  <a:pt x="56" y="123"/>
                  <a:pt x="56" y="123"/>
                  <a:pt x="56" y="123"/>
                </a:cubicBezTo>
                <a:cubicBezTo>
                  <a:pt x="11" y="88"/>
                  <a:pt x="11" y="88"/>
                  <a:pt x="11" y="88"/>
                </a:cubicBezTo>
                <a:cubicBezTo>
                  <a:pt x="0" y="78"/>
                  <a:pt x="2" y="70"/>
                  <a:pt x="17" y="70"/>
                </a:cubicBezTo>
                <a:cubicBezTo>
                  <a:pt x="75" y="67"/>
                  <a:pt x="75" y="67"/>
                  <a:pt x="75" y="67"/>
                </a:cubicBezTo>
                <a:cubicBezTo>
                  <a:pt x="95" y="13"/>
                  <a:pt x="95" y="13"/>
                  <a:pt x="95" y="13"/>
                </a:cubicBezTo>
                <a:cubicBezTo>
                  <a:pt x="100" y="0"/>
                  <a:pt x="108" y="0"/>
                  <a:pt x="113" y="13"/>
                </a:cubicBezTo>
                <a:cubicBezTo>
                  <a:pt x="133" y="67"/>
                  <a:pt x="133" y="67"/>
                  <a:pt x="133" y="67"/>
                </a:cubicBezTo>
                <a:cubicBezTo>
                  <a:pt x="191" y="70"/>
                  <a:pt x="191" y="70"/>
                  <a:pt x="191" y="70"/>
                </a:cubicBezTo>
                <a:cubicBezTo>
                  <a:pt x="206" y="70"/>
                  <a:pt x="208" y="78"/>
                  <a:pt x="197" y="88"/>
                </a:cubicBezTo>
                <a:cubicBezTo>
                  <a:pt x="152" y="123"/>
                  <a:pt x="152" y="123"/>
                  <a:pt x="152" y="123"/>
                </a:cubicBezTo>
                <a:cubicBezTo>
                  <a:pt x="167" y="179"/>
                  <a:pt x="167" y="179"/>
                  <a:pt x="167" y="179"/>
                </a:cubicBezTo>
                <a:cubicBezTo>
                  <a:pt x="171" y="193"/>
                  <a:pt x="164" y="198"/>
                  <a:pt x="152" y="190"/>
                </a:cubicBezTo>
                <a:lnTo>
                  <a:pt x="104" y="158"/>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800">
              <a:solidFill>
                <a:schemeClr val="dk1"/>
              </a:solidFill>
              <a:latin typeface="+mj-lt"/>
              <a:ea typeface="Arial"/>
              <a:cs typeface="Arial"/>
              <a:sym typeface="Arial"/>
            </a:endParaRPr>
          </a:p>
        </p:txBody>
      </p:sp>
      <p:sp>
        <p:nvSpPr>
          <p:cNvPr id="40" name="Google Shape;2974;p84">
            <a:extLst>
              <a:ext uri="{FF2B5EF4-FFF2-40B4-BE49-F238E27FC236}">
                <a16:creationId xmlns:a16="http://schemas.microsoft.com/office/drawing/2014/main" xmlns="" id="{20402D2F-F4A8-454A-B656-59516D01DA56}"/>
              </a:ext>
            </a:extLst>
          </p:cNvPr>
          <p:cNvSpPr/>
          <p:nvPr/>
        </p:nvSpPr>
        <p:spPr>
          <a:xfrm>
            <a:off x="4060677" y="2322955"/>
            <a:ext cx="210210" cy="210210"/>
          </a:xfrm>
          <a:custGeom>
            <a:avLst/>
            <a:gdLst/>
            <a:ahLst/>
            <a:cxnLst/>
            <a:rect l="l" t="t" r="r" b="b"/>
            <a:pathLst>
              <a:path w="200" h="200" extrusionOk="0">
                <a:moveTo>
                  <a:pt x="186" y="84"/>
                </a:moveTo>
                <a:cubicBezTo>
                  <a:pt x="187" y="89"/>
                  <a:pt x="188" y="95"/>
                  <a:pt x="188" y="100"/>
                </a:cubicBezTo>
                <a:cubicBezTo>
                  <a:pt x="188" y="148"/>
                  <a:pt x="149" y="188"/>
                  <a:pt x="100" y="188"/>
                </a:cubicBezTo>
                <a:cubicBezTo>
                  <a:pt x="52" y="188"/>
                  <a:pt x="13" y="148"/>
                  <a:pt x="13" y="100"/>
                </a:cubicBezTo>
                <a:cubicBezTo>
                  <a:pt x="13" y="52"/>
                  <a:pt x="52" y="13"/>
                  <a:pt x="100" y="13"/>
                </a:cubicBezTo>
                <a:cubicBezTo>
                  <a:pt x="115" y="13"/>
                  <a:pt x="129" y="16"/>
                  <a:pt x="141" y="23"/>
                </a:cubicBezTo>
                <a:cubicBezTo>
                  <a:pt x="150" y="14"/>
                  <a:pt x="150" y="14"/>
                  <a:pt x="150" y="14"/>
                </a:cubicBezTo>
                <a:cubicBezTo>
                  <a:pt x="136" y="5"/>
                  <a:pt x="119" y="0"/>
                  <a:pt x="100" y="0"/>
                </a:cubicBezTo>
                <a:cubicBezTo>
                  <a:pt x="45" y="0"/>
                  <a:pt x="0" y="45"/>
                  <a:pt x="0" y="100"/>
                </a:cubicBezTo>
                <a:cubicBezTo>
                  <a:pt x="0" y="155"/>
                  <a:pt x="45" y="200"/>
                  <a:pt x="100" y="200"/>
                </a:cubicBezTo>
                <a:cubicBezTo>
                  <a:pt x="156" y="200"/>
                  <a:pt x="200" y="155"/>
                  <a:pt x="200" y="100"/>
                </a:cubicBezTo>
                <a:cubicBezTo>
                  <a:pt x="200" y="91"/>
                  <a:pt x="199" y="82"/>
                  <a:pt x="197" y="74"/>
                </a:cubicBezTo>
                <a:lnTo>
                  <a:pt x="186" y="84"/>
                </a:lnTo>
                <a:close/>
                <a:moveTo>
                  <a:pt x="73" y="87"/>
                </a:moveTo>
                <a:cubicBezTo>
                  <a:pt x="64" y="96"/>
                  <a:pt x="64" y="96"/>
                  <a:pt x="64" y="96"/>
                </a:cubicBezTo>
                <a:cubicBezTo>
                  <a:pt x="97" y="129"/>
                  <a:pt x="97" y="129"/>
                  <a:pt x="97" y="129"/>
                </a:cubicBezTo>
                <a:cubicBezTo>
                  <a:pt x="189" y="37"/>
                  <a:pt x="189" y="37"/>
                  <a:pt x="189" y="37"/>
                </a:cubicBezTo>
                <a:cubicBezTo>
                  <a:pt x="180" y="28"/>
                  <a:pt x="180" y="28"/>
                  <a:pt x="180" y="28"/>
                </a:cubicBezTo>
                <a:cubicBezTo>
                  <a:pt x="97" y="111"/>
                  <a:pt x="97" y="111"/>
                  <a:pt x="97" y="111"/>
                </a:cubicBezTo>
                <a:lnTo>
                  <a:pt x="73" y="87"/>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dirty="0">
              <a:solidFill>
                <a:schemeClr val="dk1"/>
              </a:solidFill>
              <a:latin typeface="+mj-lt"/>
              <a:ea typeface="Arial"/>
              <a:cs typeface="Arial"/>
              <a:sym typeface="Arial"/>
            </a:endParaRPr>
          </a:p>
        </p:txBody>
      </p:sp>
      <p:sp>
        <p:nvSpPr>
          <p:cNvPr id="41" name="Google Shape;2975;p84">
            <a:extLst>
              <a:ext uri="{FF2B5EF4-FFF2-40B4-BE49-F238E27FC236}">
                <a16:creationId xmlns:a16="http://schemas.microsoft.com/office/drawing/2014/main" xmlns="" id="{58D5C9B5-F4D8-491A-91AF-A2A5204EDB84}"/>
              </a:ext>
            </a:extLst>
          </p:cNvPr>
          <p:cNvSpPr/>
          <p:nvPr/>
        </p:nvSpPr>
        <p:spPr>
          <a:xfrm>
            <a:off x="2366751" y="2322955"/>
            <a:ext cx="251277" cy="21021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a:solidFill>
                <a:schemeClr val="dk1"/>
              </a:solidFill>
              <a:latin typeface="+mj-lt"/>
              <a:ea typeface="Arial"/>
              <a:cs typeface="Arial"/>
              <a:sym typeface="Arial"/>
            </a:endParaRPr>
          </a:p>
        </p:txBody>
      </p:sp>
      <p:sp>
        <p:nvSpPr>
          <p:cNvPr id="42" name="Google Shape;2976;p84">
            <a:extLst>
              <a:ext uri="{FF2B5EF4-FFF2-40B4-BE49-F238E27FC236}">
                <a16:creationId xmlns:a16="http://schemas.microsoft.com/office/drawing/2014/main" xmlns="" id="{4D0BE128-3A77-48E1-8626-D85E0584FEDC}"/>
              </a:ext>
            </a:extLst>
          </p:cNvPr>
          <p:cNvSpPr/>
          <p:nvPr/>
        </p:nvSpPr>
        <p:spPr>
          <a:xfrm>
            <a:off x="8124892" y="3238640"/>
            <a:ext cx="210210" cy="210210"/>
          </a:xfrm>
          <a:custGeom>
            <a:avLst/>
            <a:gdLst/>
            <a:ahLst/>
            <a:cxnLst/>
            <a:rect l="l" t="t" r="r" b="b"/>
            <a:pathLst>
              <a:path w="200" h="200" extrusionOk="0">
                <a:moveTo>
                  <a:pt x="186" y="84"/>
                </a:moveTo>
                <a:cubicBezTo>
                  <a:pt x="187" y="89"/>
                  <a:pt x="188" y="95"/>
                  <a:pt x="188" y="100"/>
                </a:cubicBezTo>
                <a:cubicBezTo>
                  <a:pt x="188" y="148"/>
                  <a:pt x="149" y="188"/>
                  <a:pt x="100" y="188"/>
                </a:cubicBezTo>
                <a:cubicBezTo>
                  <a:pt x="52" y="188"/>
                  <a:pt x="13" y="148"/>
                  <a:pt x="13" y="100"/>
                </a:cubicBezTo>
                <a:cubicBezTo>
                  <a:pt x="13" y="52"/>
                  <a:pt x="52" y="13"/>
                  <a:pt x="100" y="13"/>
                </a:cubicBezTo>
                <a:cubicBezTo>
                  <a:pt x="115" y="13"/>
                  <a:pt x="129" y="16"/>
                  <a:pt x="141" y="23"/>
                </a:cubicBezTo>
                <a:cubicBezTo>
                  <a:pt x="150" y="14"/>
                  <a:pt x="150" y="14"/>
                  <a:pt x="150" y="14"/>
                </a:cubicBezTo>
                <a:cubicBezTo>
                  <a:pt x="136" y="5"/>
                  <a:pt x="119" y="0"/>
                  <a:pt x="100" y="0"/>
                </a:cubicBezTo>
                <a:cubicBezTo>
                  <a:pt x="45" y="0"/>
                  <a:pt x="0" y="45"/>
                  <a:pt x="0" y="100"/>
                </a:cubicBezTo>
                <a:cubicBezTo>
                  <a:pt x="0" y="155"/>
                  <a:pt x="45" y="200"/>
                  <a:pt x="100" y="200"/>
                </a:cubicBezTo>
                <a:cubicBezTo>
                  <a:pt x="156" y="200"/>
                  <a:pt x="200" y="155"/>
                  <a:pt x="200" y="100"/>
                </a:cubicBezTo>
                <a:cubicBezTo>
                  <a:pt x="200" y="91"/>
                  <a:pt x="199" y="82"/>
                  <a:pt x="197" y="74"/>
                </a:cubicBezTo>
                <a:lnTo>
                  <a:pt x="186" y="84"/>
                </a:lnTo>
                <a:close/>
                <a:moveTo>
                  <a:pt x="73" y="87"/>
                </a:moveTo>
                <a:cubicBezTo>
                  <a:pt x="64" y="96"/>
                  <a:pt x="64" y="96"/>
                  <a:pt x="64" y="96"/>
                </a:cubicBezTo>
                <a:cubicBezTo>
                  <a:pt x="97" y="129"/>
                  <a:pt x="97" y="129"/>
                  <a:pt x="97" y="129"/>
                </a:cubicBezTo>
                <a:cubicBezTo>
                  <a:pt x="189" y="37"/>
                  <a:pt x="189" y="37"/>
                  <a:pt x="189" y="37"/>
                </a:cubicBezTo>
                <a:cubicBezTo>
                  <a:pt x="180" y="28"/>
                  <a:pt x="180" y="28"/>
                  <a:pt x="180" y="28"/>
                </a:cubicBezTo>
                <a:cubicBezTo>
                  <a:pt x="97" y="111"/>
                  <a:pt x="97" y="111"/>
                  <a:pt x="97" y="111"/>
                </a:cubicBezTo>
                <a:lnTo>
                  <a:pt x="73" y="87"/>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a:solidFill>
                <a:schemeClr val="dk1"/>
              </a:solidFill>
              <a:latin typeface="+mj-lt"/>
              <a:ea typeface="Arial"/>
              <a:cs typeface="Arial"/>
              <a:sym typeface="Arial"/>
            </a:endParaRPr>
          </a:p>
        </p:txBody>
      </p:sp>
      <p:sp>
        <p:nvSpPr>
          <p:cNvPr id="44" name="Google Shape;2978;p84">
            <a:extLst>
              <a:ext uri="{FF2B5EF4-FFF2-40B4-BE49-F238E27FC236}">
                <a16:creationId xmlns:a16="http://schemas.microsoft.com/office/drawing/2014/main" xmlns="" id="{8E9579AA-E2F6-4F92-AEDD-CCF7F77DF6CF}"/>
              </a:ext>
            </a:extLst>
          </p:cNvPr>
          <p:cNvSpPr/>
          <p:nvPr/>
        </p:nvSpPr>
        <p:spPr>
          <a:xfrm>
            <a:off x="6552123" y="2785717"/>
            <a:ext cx="251277" cy="21021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a:solidFill>
                <a:schemeClr val="dk1"/>
              </a:solidFill>
              <a:latin typeface="+mj-lt"/>
              <a:ea typeface="Arial"/>
              <a:cs typeface="Arial"/>
              <a:sym typeface="Arial"/>
            </a:endParaRPr>
          </a:p>
        </p:txBody>
      </p:sp>
      <p:sp>
        <p:nvSpPr>
          <p:cNvPr id="45" name="Google Shape;2979;p84">
            <a:extLst>
              <a:ext uri="{FF2B5EF4-FFF2-40B4-BE49-F238E27FC236}">
                <a16:creationId xmlns:a16="http://schemas.microsoft.com/office/drawing/2014/main" xmlns="" id="{7C8E468E-E408-4CC3-8D70-5D74BABC57C6}"/>
              </a:ext>
            </a:extLst>
          </p:cNvPr>
          <p:cNvSpPr/>
          <p:nvPr/>
        </p:nvSpPr>
        <p:spPr>
          <a:xfrm>
            <a:off x="8133149" y="2785717"/>
            <a:ext cx="210210" cy="210210"/>
          </a:xfrm>
          <a:custGeom>
            <a:avLst/>
            <a:gdLst/>
            <a:ahLst/>
            <a:cxnLst/>
            <a:rect l="l" t="t" r="r" b="b"/>
            <a:pathLst>
              <a:path w="200" h="200" extrusionOk="0">
                <a:moveTo>
                  <a:pt x="186" y="84"/>
                </a:moveTo>
                <a:cubicBezTo>
                  <a:pt x="187" y="89"/>
                  <a:pt x="188" y="95"/>
                  <a:pt x="188" y="100"/>
                </a:cubicBezTo>
                <a:cubicBezTo>
                  <a:pt x="188" y="148"/>
                  <a:pt x="149" y="188"/>
                  <a:pt x="100" y="188"/>
                </a:cubicBezTo>
                <a:cubicBezTo>
                  <a:pt x="52" y="188"/>
                  <a:pt x="13" y="148"/>
                  <a:pt x="13" y="100"/>
                </a:cubicBezTo>
                <a:cubicBezTo>
                  <a:pt x="13" y="52"/>
                  <a:pt x="52" y="13"/>
                  <a:pt x="100" y="13"/>
                </a:cubicBezTo>
                <a:cubicBezTo>
                  <a:pt x="115" y="13"/>
                  <a:pt x="129" y="16"/>
                  <a:pt x="141" y="23"/>
                </a:cubicBezTo>
                <a:cubicBezTo>
                  <a:pt x="150" y="14"/>
                  <a:pt x="150" y="14"/>
                  <a:pt x="150" y="14"/>
                </a:cubicBezTo>
                <a:cubicBezTo>
                  <a:pt x="136" y="5"/>
                  <a:pt x="119" y="0"/>
                  <a:pt x="100" y="0"/>
                </a:cubicBezTo>
                <a:cubicBezTo>
                  <a:pt x="45" y="0"/>
                  <a:pt x="0" y="45"/>
                  <a:pt x="0" y="100"/>
                </a:cubicBezTo>
                <a:cubicBezTo>
                  <a:pt x="0" y="155"/>
                  <a:pt x="45" y="200"/>
                  <a:pt x="100" y="200"/>
                </a:cubicBezTo>
                <a:cubicBezTo>
                  <a:pt x="156" y="200"/>
                  <a:pt x="200" y="155"/>
                  <a:pt x="200" y="100"/>
                </a:cubicBezTo>
                <a:cubicBezTo>
                  <a:pt x="200" y="91"/>
                  <a:pt x="199" y="82"/>
                  <a:pt x="197" y="74"/>
                </a:cubicBezTo>
                <a:lnTo>
                  <a:pt x="186" y="84"/>
                </a:lnTo>
                <a:close/>
                <a:moveTo>
                  <a:pt x="73" y="87"/>
                </a:moveTo>
                <a:cubicBezTo>
                  <a:pt x="64" y="96"/>
                  <a:pt x="64" y="96"/>
                  <a:pt x="64" y="96"/>
                </a:cubicBezTo>
                <a:cubicBezTo>
                  <a:pt x="97" y="129"/>
                  <a:pt x="97" y="129"/>
                  <a:pt x="97" y="129"/>
                </a:cubicBezTo>
                <a:cubicBezTo>
                  <a:pt x="189" y="37"/>
                  <a:pt x="189" y="37"/>
                  <a:pt x="189" y="37"/>
                </a:cubicBezTo>
                <a:cubicBezTo>
                  <a:pt x="180" y="28"/>
                  <a:pt x="180" y="28"/>
                  <a:pt x="180" y="28"/>
                </a:cubicBezTo>
                <a:cubicBezTo>
                  <a:pt x="97" y="111"/>
                  <a:pt x="97" y="111"/>
                  <a:pt x="97" y="111"/>
                </a:cubicBezTo>
                <a:lnTo>
                  <a:pt x="73" y="87"/>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a:solidFill>
                <a:schemeClr val="dk1"/>
              </a:solidFill>
              <a:latin typeface="+mj-lt"/>
              <a:ea typeface="Arial"/>
              <a:cs typeface="Arial"/>
              <a:sym typeface="Arial"/>
            </a:endParaRPr>
          </a:p>
        </p:txBody>
      </p:sp>
      <p:sp>
        <p:nvSpPr>
          <p:cNvPr id="49" name="Google Shape;2978;p84">
            <a:extLst>
              <a:ext uri="{FF2B5EF4-FFF2-40B4-BE49-F238E27FC236}">
                <a16:creationId xmlns:a16="http://schemas.microsoft.com/office/drawing/2014/main" xmlns="" id="{F34C3D1C-B779-48E9-A6A3-192A426E0C4D}"/>
              </a:ext>
            </a:extLst>
          </p:cNvPr>
          <p:cNvSpPr/>
          <p:nvPr/>
        </p:nvSpPr>
        <p:spPr>
          <a:xfrm>
            <a:off x="7802551" y="3238640"/>
            <a:ext cx="251277" cy="21021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900">
              <a:solidFill>
                <a:schemeClr val="dk1"/>
              </a:solidFill>
              <a:latin typeface="+mj-lt"/>
              <a:ea typeface="Arial"/>
              <a:cs typeface="Arial"/>
              <a:sym typeface="Arial"/>
            </a:endParaRPr>
          </a:p>
        </p:txBody>
      </p:sp>
      <p:sp>
        <p:nvSpPr>
          <p:cNvPr id="50" name="Google Shape;2973;p84">
            <a:extLst>
              <a:ext uri="{FF2B5EF4-FFF2-40B4-BE49-F238E27FC236}">
                <a16:creationId xmlns:a16="http://schemas.microsoft.com/office/drawing/2014/main" xmlns="" id="{B697F212-D65F-4C1B-8DE0-18E0F6FF6D94}"/>
              </a:ext>
            </a:extLst>
          </p:cNvPr>
          <p:cNvSpPr/>
          <p:nvPr/>
        </p:nvSpPr>
        <p:spPr>
          <a:xfrm>
            <a:off x="7513966" y="3240032"/>
            <a:ext cx="219259" cy="208818"/>
          </a:xfrm>
          <a:custGeom>
            <a:avLst/>
            <a:gdLst/>
            <a:ahLst/>
            <a:cxnLst/>
            <a:rect l="l" t="t" r="r" b="b"/>
            <a:pathLst>
              <a:path w="208" h="198" extrusionOk="0">
                <a:moveTo>
                  <a:pt x="136" y="118"/>
                </a:moveTo>
                <a:cubicBezTo>
                  <a:pt x="181" y="83"/>
                  <a:pt x="181" y="83"/>
                  <a:pt x="181" y="83"/>
                </a:cubicBezTo>
                <a:cubicBezTo>
                  <a:pt x="124" y="80"/>
                  <a:pt x="124" y="80"/>
                  <a:pt x="124" y="80"/>
                </a:cubicBezTo>
                <a:cubicBezTo>
                  <a:pt x="104" y="27"/>
                  <a:pt x="104" y="27"/>
                  <a:pt x="104" y="27"/>
                </a:cubicBezTo>
                <a:cubicBezTo>
                  <a:pt x="84" y="80"/>
                  <a:pt x="84" y="80"/>
                  <a:pt x="84" y="80"/>
                </a:cubicBezTo>
                <a:cubicBezTo>
                  <a:pt x="27" y="83"/>
                  <a:pt x="27" y="83"/>
                  <a:pt x="27" y="83"/>
                </a:cubicBezTo>
                <a:cubicBezTo>
                  <a:pt x="72" y="118"/>
                  <a:pt x="72" y="118"/>
                  <a:pt x="72" y="118"/>
                </a:cubicBezTo>
                <a:cubicBezTo>
                  <a:pt x="56" y="174"/>
                  <a:pt x="56" y="174"/>
                  <a:pt x="56" y="174"/>
                </a:cubicBezTo>
                <a:cubicBezTo>
                  <a:pt x="104" y="142"/>
                  <a:pt x="104" y="142"/>
                  <a:pt x="104" y="142"/>
                </a:cubicBezTo>
                <a:cubicBezTo>
                  <a:pt x="152" y="174"/>
                  <a:pt x="152" y="174"/>
                  <a:pt x="152" y="174"/>
                </a:cubicBezTo>
                <a:lnTo>
                  <a:pt x="136" y="118"/>
                </a:lnTo>
                <a:close/>
                <a:moveTo>
                  <a:pt x="104" y="158"/>
                </a:moveTo>
                <a:cubicBezTo>
                  <a:pt x="56" y="190"/>
                  <a:pt x="56" y="190"/>
                  <a:pt x="56" y="190"/>
                </a:cubicBezTo>
                <a:cubicBezTo>
                  <a:pt x="44" y="198"/>
                  <a:pt x="37" y="193"/>
                  <a:pt x="41" y="179"/>
                </a:cubicBezTo>
                <a:cubicBezTo>
                  <a:pt x="56" y="123"/>
                  <a:pt x="56" y="123"/>
                  <a:pt x="56" y="123"/>
                </a:cubicBezTo>
                <a:cubicBezTo>
                  <a:pt x="11" y="88"/>
                  <a:pt x="11" y="88"/>
                  <a:pt x="11" y="88"/>
                </a:cubicBezTo>
                <a:cubicBezTo>
                  <a:pt x="0" y="78"/>
                  <a:pt x="2" y="70"/>
                  <a:pt x="17" y="70"/>
                </a:cubicBezTo>
                <a:cubicBezTo>
                  <a:pt x="75" y="67"/>
                  <a:pt x="75" y="67"/>
                  <a:pt x="75" y="67"/>
                </a:cubicBezTo>
                <a:cubicBezTo>
                  <a:pt x="95" y="13"/>
                  <a:pt x="95" y="13"/>
                  <a:pt x="95" y="13"/>
                </a:cubicBezTo>
                <a:cubicBezTo>
                  <a:pt x="100" y="0"/>
                  <a:pt x="108" y="0"/>
                  <a:pt x="113" y="13"/>
                </a:cubicBezTo>
                <a:cubicBezTo>
                  <a:pt x="133" y="67"/>
                  <a:pt x="133" y="67"/>
                  <a:pt x="133" y="67"/>
                </a:cubicBezTo>
                <a:cubicBezTo>
                  <a:pt x="191" y="70"/>
                  <a:pt x="191" y="70"/>
                  <a:pt x="191" y="70"/>
                </a:cubicBezTo>
                <a:cubicBezTo>
                  <a:pt x="206" y="70"/>
                  <a:pt x="208" y="78"/>
                  <a:pt x="197" y="88"/>
                </a:cubicBezTo>
                <a:cubicBezTo>
                  <a:pt x="152" y="123"/>
                  <a:pt x="152" y="123"/>
                  <a:pt x="152" y="123"/>
                </a:cubicBezTo>
                <a:cubicBezTo>
                  <a:pt x="167" y="179"/>
                  <a:pt x="167" y="179"/>
                  <a:pt x="167" y="179"/>
                </a:cubicBezTo>
                <a:cubicBezTo>
                  <a:pt x="171" y="193"/>
                  <a:pt x="164" y="198"/>
                  <a:pt x="152" y="190"/>
                </a:cubicBezTo>
                <a:lnTo>
                  <a:pt x="104" y="158"/>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800">
              <a:solidFill>
                <a:schemeClr val="dk1"/>
              </a:solidFill>
              <a:latin typeface="+mj-lt"/>
              <a:ea typeface="Arial"/>
              <a:cs typeface="Arial"/>
              <a:sym typeface="Arial"/>
            </a:endParaRPr>
          </a:p>
        </p:txBody>
      </p:sp>
      <p:sp>
        <p:nvSpPr>
          <p:cNvPr id="51" name="Google Shape;2971;p84">
            <a:extLst>
              <a:ext uri="{FF2B5EF4-FFF2-40B4-BE49-F238E27FC236}">
                <a16:creationId xmlns:a16="http://schemas.microsoft.com/office/drawing/2014/main" xmlns="" id="{BD84817E-0979-4A3F-9548-40A704D21BFB}"/>
              </a:ext>
            </a:extLst>
          </p:cNvPr>
          <p:cNvSpPr/>
          <p:nvPr/>
        </p:nvSpPr>
        <p:spPr>
          <a:xfrm>
            <a:off x="3683761" y="2322955"/>
            <a:ext cx="251277" cy="21021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3"/>
          </a:solidFill>
          <a:ln>
            <a:noFill/>
          </a:ln>
        </p:spPr>
        <p:txBody>
          <a:bodyPr spcFirstLastPara="1" wrap="square" lIns="78175" tIns="39075" rIns="78175" bIns="39075" anchor="t" anchorCtr="0">
            <a:noAutofit/>
          </a:bodyPr>
          <a:lstStyle/>
          <a:p>
            <a:pPr marL="0" marR="0" lvl="0" indent="0" algn="l" rtl="0">
              <a:spcBef>
                <a:spcPts val="0"/>
              </a:spcBef>
              <a:spcAft>
                <a:spcPts val="0"/>
              </a:spcAft>
              <a:buNone/>
            </a:pPr>
            <a:endParaRPr sz="800">
              <a:solidFill>
                <a:schemeClr val="dk1"/>
              </a:solidFill>
              <a:latin typeface="+mj-lt"/>
              <a:ea typeface="Arial"/>
              <a:cs typeface="Arial"/>
              <a:sym typeface="Arial"/>
            </a:endParaRPr>
          </a:p>
        </p:txBody>
      </p:sp>
    </p:spTree>
    <p:extLst>
      <p:ext uri="{BB962C8B-B14F-4D97-AF65-F5344CB8AC3E}">
        <p14:creationId xmlns:p14="http://schemas.microsoft.com/office/powerpoint/2010/main" val="432643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9E071-3E2C-4484-9F5A-C91D9953B85E}"/>
              </a:ext>
            </a:extLst>
          </p:cNvPr>
          <p:cNvSpPr>
            <a:spLocks noGrp="1"/>
          </p:cNvSpPr>
          <p:nvPr>
            <p:ph type="title"/>
          </p:nvPr>
        </p:nvSpPr>
        <p:spPr>
          <a:xfrm>
            <a:off x="1093076" y="26126"/>
            <a:ext cx="7422274" cy="1080000"/>
          </a:xfrm>
        </p:spPr>
        <p:txBody>
          <a:bodyPr numCol="1">
            <a:normAutofit/>
          </a:bodyPr>
          <a:lstStyle/>
          <a:p>
            <a:r>
              <a:rPr lang="nl-BE" altLang="nl-BE" b="1" dirty="0"/>
              <a:t>Guidelines | </a:t>
            </a:r>
            <a:r>
              <a:rPr lang="nl-BE" altLang="nl-BE" dirty="0"/>
              <a:t>first draft</a:t>
            </a:r>
          </a:p>
        </p:txBody>
      </p:sp>
      <p:sp>
        <p:nvSpPr>
          <p:cNvPr id="5" name="Footer Placeholder 4">
            <a:extLst>
              <a:ext uri="{FF2B5EF4-FFF2-40B4-BE49-F238E27FC236}">
                <a16:creationId xmlns:a16="http://schemas.microsoft.com/office/drawing/2014/main" xmlns="" id="{3B7DD897-6E1E-4D48-AE49-F15FFCCCD3AA}"/>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EA8E2350-BEAC-454D-8A99-572E8274AB08}"/>
              </a:ext>
            </a:extLst>
          </p:cNvPr>
          <p:cNvSpPr>
            <a:spLocks noGrp="1"/>
          </p:cNvSpPr>
          <p:nvPr>
            <p:ph type="sldNum" sz="quarter" idx="12"/>
          </p:nvPr>
        </p:nvSpPr>
        <p:spPr/>
        <p:txBody>
          <a:bodyPr numCol="1"/>
          <a:lstStyle/>
          <a:p>
            <a:fld id="{61BA5777-89E2-0C42-9BCE-298721AA9BBD}" type="slidenum">
              <a:rPr lang="it-IT" altLang="it-IT" smtClean="0"/>
              <a:t>57</a:t>
            </a:fld>
            <a:endParaRPr lang="it-IT" altLang="it-IT"/>
          </a:p>
        </p:txBody>
      </p:sp>
      <p:sp>
        <p:nvSpPr>
          <p:cNvPr id="18" name="Segnaposto data 3">
            <a:extLst>
              <a:ext uri="{FF2B5EF4-FFF2-40B4-BE49-F238E27FC236}">
                <a16:creationId xmlns:a16="http://schemas.microsoft.com/office/drawing/2014/main" xmlns="" id="{124A4F55-CE07-402A-826E-470E9DCB201A}"/>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graphicFrame>
        <p:nvGraphicFramePr>
          <p:cNvPr id="13" name="Table 12">
            <a:extLst>
              <a:ext uri="{FF2B5EF4-FFF2-40B4-BE49-F238E27FC236}">
                <a16:creationId xmlns:a16="http://schemas.microsoft.com/office/drawing/2014/main" xmlns="" id="{8E849B72-029A-4653-A235-576F4041C8E5}"/>
              </a:ext>
            </a:extLst>
          </p:cNvPr>
          <p:cNvGraphicFramePr>
            <a:graphicFrameLocks noGrp="1"/>
          </p:cNvGraphicFramePr>
          <p:nvPr/>
        </p:nvGraphicFramePr>
        <p:xfrm>
          <a:off x="1093076" y="1783000"/>
          <a:ext cx="7422274" cy="3462314"/>
        </p:xfrm>
        <a:graphic>
          <a:graphicData uri="http://schemas.openxmlformats.org/drawingml/2006/table">
            <a:tbl>
              <a:tblPr firstRow="1" bandRow="1">
                <a:tableStyleId>{2D5ABB26-0587-4C30-8999-92F81FD0307C}</a:tableStyleId>
              </a:tblPr>
              <a:tblGrid>
                <a:gridCol w="1299942">
                  <a:extLst>
                    <a:ext uri="{9D8B030D-6E8A-4147-A177-3AD203B41FA5}">
                      <a16:colId xmlns:a16="http://schemas.microsoft.com/office/drawing/2014/main" xmlns="" val="3542403632"/>
                    </a:ext>
                  </a:extLst>
                </a:gridCol>
                <a:gridCol w="2431038">
                  <a:extLst>
                    <a:ext uri="{9D8B030D-6E8A-4147-A177-3AD203B41FA5}">
                      <a16:colId xmlns:a16="http://schemas.microsoft.com/office/drawing/2014/main" xmlns="" val="3532570687"/>
                    </a:ext>
                  </a:extLst>
                </a:gridCol>
                <a:gridCol w="3691294">
                  <a:extLst>
                    <a:ext uri="{9D8B030D-6E8A-4147-A177-3AD203B41FA5}">
                      <a16:colId xmlns:a16="http://schemas.microsoft.com/office/drawing/2014/main" xmlns="" val="3444003301"/>
                    </a:ext>
                  </a:extLst>
                </a:gridCol>
              </a:tblGrid>
              <a:tr h="1136797">
                <a:tc rowSpan="3">
                  <a:txBody>
                    <a:bodyPr/>
                    <a:lstStyle/>
                    <a:p>
                      <a:pPr algn="ctr"/>
                      <a:r>
                        <a:rPr lang="en-US" sz="2400" b="1" dirty="0">
                          <a:solidFill>
                            <a:schemeClr val="bg1"/>
                          </a:solidFill>
                          <a:latin typeface="+mj-lt"/>
                        </a:rPr>
                        <a:t>GUIDELINES</a:t>
                      </a:r>
                    </a:p>
                  </a:txBody>
                  <a:tcPr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gn="ctr"/>
                      <a:r>
                        <a:rPr lang="en-US" sz="2000" b="1" dirty="0">
                          <a:solidFill>
                            <a:schemeClr val="bg1"/>
                          </a:solidFill>
                          <a:latin typeface="+mj-lt"/>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285750" indent="-285750" algn="l">
                        <a:buFont typeface="Arial" panose="020B0604020202020204" pitchFamily="34" charset="0"/>
                        <a:buChar char="•"/>
                      </a:pPr>
                      <a:r>
                        <a:rPr lang="en-US" sz="1800" dirty="0">
                          <a:solidFill>
                            <a:schemeClr val="bg1"/>
                          </a:solidFill>
                          <a:latin typeface="+mj-lt"/>
                        </a:rPr>
                        <a:t>Introduction</a:t>
                      </a:r>
                    </a:p>
                    <a:p>
                      <a:pPr marL="285750" indent="-285750" algn="l">
                        <a:buFont typeface="Arial" panose="020B0604020202020204" pitchFamily="34" charset="0"/>
                        <a:buChar char="•"/>
                      </a:pPr>
                      <a:r>
                        <a:rPr lang="en-US" sz="1800" dirty="0">
                          <a:solidFill>
                            <a:schemeClr val="bg1"/>
                          </a:solidFill>
                          <a:latin typeface="+mj-lt"/>
                        </a:rPr>
                        <a:t>Objectives</a:t>
                      </a:r>
                    </a:p>
                    <a:p>
                      <a:pPr marL="285750" indent="-285750" algn="l">
                        <a:buFont typeface="Arial" panose="020B0604020202020204" pitchFamily="34" charset="0"/>
                        <a:buChar char="•"/>
                      </a:pPr>
                      <a:r>
                        <a:rPr lang="en-US" sz="1800" dirty="0">
                          <a:solidFill>
                            <a:schemeClr val="bg1"/>
                          </a:solidFill>
                          <a:latin typeface="+mj-lt"/>
                        </a:rPr>
                        <a:t>Use of the document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xmlns="" val="3197184817"/>
                  </a:ext>
                </a:extLst>
              </a:tr>
              <a:tr h="113679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bg1"/>
                          </a:solidFill>
                          <a:latin typeface="+mj-lt"/>
                        </a:rPr>
                        <a:t>FRAMEWORK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285750" indent="-285750" algn="l">
                        <a:buFont typeface="Arial" panose="020B0604020202020204" pitchFamily="34" charset="0"/>
                        <a:buChar char="•"/>
                      </a:pPr>
                      <a:r>
                        <a:rPr lang="en-US" sz="1800" dirty="0">
                          <a:solidFill>
                            <a:schemeClr val="bg1"/>
                          </a:solidFill>
                          <a:latin typeface="+mj-lt"/>
                        </a:rPr>
                        <a:t>Indicators</a:t>
                      </a:r>
                    </a:p>
                    <a:p>
                      <a:pPr marL="285750" indent="-285750" algn="l">
                        <a:buFont typeface="Arial" panose="020B0604020202020204" pitchFamily="34" charset="0"/>
                        <a:buChar char="•"/>
                      </a:pPr>
                      <a:r>
                        <a:rPr lang="en-US" sz="1800" dirty="0">
                          <a:solidFill>
                            <a:schemeClr val="bg1"/>
                          </a:solidFill>
                          <a:latin typeface="+mj-lt"/>
                        </a:rPr>
                        <a:t>Maturity levels</a:t>
                      </a:r>
                    </a:p>
                    <a:p>
                      <a:pPr marL="285750" indent="-285750" algn="l">
                        <a:buFont typeface="Arial" panose="020B0604020202020204" pitchFamily="34" charset="0"/>
                        <a:buChar char="•"/>
                      </a:pPr>
                      <a:r>
                        <a:rPr lang="en-US" sz="1800" dirty="0">
                          <a:solidFill>
                            <a:schemeClr val="bg1"/>
                          </a:solidFill>
                          <a:latin typeface="+mj-lt"/>
                        </a:rPr>
                        <a:t>Prioritization</a:t>
                      </a:r>
                    </a:p>
                    <a:p>
                      <a:pPr marL="285750" indent="-285750" algn="l">
                        <a:buFont typeface="Arial" panose="020B0604020202020204" pitchFamily="34" charset="0"/>
                        <a:buChar char="•"/>
                      </a:pPr>
                      <a:r>
                        <a:rPr lang="en-US" sz="1800" dirty="0">
                          <a:solidFill>
                            <a:schemeClr val="bg1"/>
                          </a:solidFill>
                          <a:latin typeface="+mj-lt"/>
                        </a:rPr>
                        <a:t>Indicators 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2006019034"/>
                  </a:ext>
                </a:extLst>
              </a:tr>
              <a:tr h="113679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solidFill>
                            <a:schemeClr val="bg1"/>
                          </a:solidFill>
                          <a:latin typeface="+mj-lt"/>
                        </a:rPr>
                        <a:t>IMPLEMENTATION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285750" indent="-285750" algn="l">
                        <a:buFont typeface="Arial" panose="020B0604020202020204" pitchFamily="34" charset="0"/>
                        <a:buChar char="•"/>
                      </a:pPr>
                      <a:r>
                        <a:rPr lang="en-US" sz="2000" dirty="0">
                          <a:solidFill>
                            <a:schemeClr val="bg1"/>
                          </a:solidFill>
                          <a:latin typeface="+mj-lt"/>
                        </a:rPr>
                        <a:t>How to evaluate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755041699"/>
                  </a:ext>
                </a:extLst>
              </a:tr>
            </a:tbl>
          </a:graphicData>
        </a:graphic>
      </p:graphicFrame>
    </p:spTree>
    <p:extLst>
      <p:ext uri="{BB962C8B-B14F-4D97-AF65-F5344CB8AC3E}">
        <p14:creationId xmlns:p14="http://schemas.microsoft.com/office/powerpoint/2010/main" val="3911182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4F94FA21-0A11-4816-A0C3-550E886848D6}"/>
              </a:ext>
            </a:extLst>
          </p:cNvPr>
          <p:cNvSpPr>
            <a:spLocks noGrp="1"/>
          </p:cNvSpPr>
          <p:nvPr>
            <p:ph type="ftr" sz="quarter" idx="11"/>
          </p:nvPr>
        </p:nvSpPr>
        <p:spPr/>
        <p:txBody>
          <a:bodyPr/>
          <a:lstStyle/>
          <a:p>
            <a:r>
              <a:rPr lang="it-IT" altLang="it-IT"/>
              <a:t>www.rd-alliance.org -  @resdatall</a:t>
            </a:r>
          </a:p>
        </p:txBody>
      </p:sp>
      <p:sp>
        <p:nvSpPr>
          <p:cNvPr id="6" name="Slide Number Placeholder 5">
            <a:extLst>
              <a:ext uri="{FF2B5EF4-FFF2-40B4-BE49-F238E27FC236}">
                <a16:creationId xmlns:a16="http://schemas.microsoft.com/office/drawing/2014/main" xmlns="" id="{9E259AEF-2BE5-443A-A991-9DD9563003EB}"/>
              </a:ext>
            </a:extLst>
          </p:cNvPr>
          <p:cNvSpPr>
            <a:spLocks noGrp="1"/>
          </p:cNvSpPr>
          <p:nvPr>
            <p:ph type="sldNum" sz="quarter" idx="12"/>
          </p:nvPr>
        </p:nvSpPr>
        <p:spPr/>
        <p:txBody>
          <a:bodyPr/>
          <a:lstStyle/>
          <a:p>
            <a:fld id="{61BA5777-89E2-0C42-9BCE-298721AA9BBD}" type="slidenum">
              <a:rPr lang="it-IT" altLang="it-IT" smtClean="0"/>
              <a:t>58</a:t>
            </a:fld>
            <a:endParaRPr lang="it-IT" altLang="it-IT"/>
          </a:p>
        </p:txBody>
      </p:sp>
      <p:sp>
        <p:nvSpPr>
          <p:cNvPr id="3" name="Oval 2">
            <a:extLst>
              <a:ext uri="{FF2B5EF4-FFF2-40B4-BE49-F238E27FC236}">
                <a16:creationId xmlns:a16="http://schemas.microsoft.com/office/drawing/2014/main" xmlns="" id="{A50411FC-CE24-463E-8978-9ABB7D84E73C}"/>
              </a:ext>
            </a:extLst>
          </p:cNvPr>
          <p:cNvSpPr/>
          <p:nvPr/>
        </p:nvSpPr>
        <p:spPr>
          <a:xfrm>
            <a:off x="1125020" y="1315917"/>
            <a:ext cx="1407560" cy="1431600"/>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xmlns="" id="{31748EF7-04DE-48BE-B2F9-D297AC323693}"/>
              </a:ext>
            </a:extLst>
          </p:cNvPr>
          <p:cNvSpPr/>
          <p:nvPr/>
        </p:nvSpPr>
        <p:spPr>
          <a:xfrm>
            <a:off x="3784314" y="1315917"/>
            <a:ext cx="1407560" cy="1431600"/>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xmlns="" id="{9FC49904-E7F2-457B-A0CB-AC0FB4277659}"/>
              </a:ext>
            </a:extLst>
          </p:cNvPr>
          <p:cNvSpPr/>
          <p:nvPr/>
        </p:nvSpPr>
        <p:spPr>
          <a:xfrm>
            <a:off x="6443608" y="1315917"/>
            <a:ext cx="1407560" cy="1431600"/>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72079F6-86EA-44FC-B98A-2D1E48478D01}"/>
              </a:ext>
            </a:extLst>
          </p:cNvPr>
          <p:cNvPicPr>
            <a:picLocks noChangeAspect="1"/>
          </p:cNvPicPr>
          <p:nvPr/>
        </p:nvPicPr>
        <p:blipFill>
          <a:blip r:embed="rId2">
            <a:duotone>
              <a:prstClr val="black"/>
              <a:schemeClr val="accent6">
                <a:tint val="45000"/>
                <a:satMod val="400000"/>
              </a:schemeClr>
            </a:duotone>
          </a:blip>
          <a:stretch>
            <a:fillRect/>
          </a:stretch>
        </p:blipFill>
        <p:spPr>
          <a:xfrm>
            <a:off x="1467086" y="1622065"/>
            <a:ext cx="723428" cy="723428"/>
          </a:xfrm>
          <a:prstGeom prst="rect">
            <a:avLst/>
          </a:prstGeom>
        </p:spPr>
      </p:pic>
      <p:pic>
        <p:nvPicPr>
          <p:cNvPr id="14" name="Picture 13">
            <a:extLst>
              <a:ext uri="{FF2B5EF4-FFF2-40B4-BE49-F238E27FC236}">
                <a16:creationId xmlns:a16="http://schemas.microsoft.com/office/drawing/2014/main" xmlns="" id="{C170DB78-C8AA-4B11-8ECF-74C9B34EA437}"/>
              </a:ext>
            </a:extLst>
          </p:cNvPr>
          <p:cNvPicPr>
            <a:picLocks noChangeAspect="1"/>
          </p:cNvPicPr>
          <p:nvPr/>
        </p:nvPicPr>
        <p:blipFill>
          <a:blip r:embed="rId3">
            <a:duotone>
              <a:prstClr val="black"/>
              <a:schemeClr val="accent6">
                <a:tint val="45000"/>
                <a:satMod val="400000"/>
              </a:schemeClr>
            </a:duotone>
          </a:blip>
          <a:stretch>
            <a:fillRect/>
          </a:stretch>
        </p:blipFill>
        <p:spPr>
          <a:xfrm>
            <a:off x="4091813" y="1675517"/>
            <a:ext cx="712400" cy="712400"/>
          </a:xfrm>
          <a:prstGeom prst="rect">
            <a:avLst/>
          </a:prstGeom>
        </p:spPr>
      </p:pic>
      <p:pic>
        <p:nvPicPr>
          <p:cNvPr id="16" name="Picture 15">
            <a:extLst>
              <a:ext uri="{FF2B5EF4-FFF2-40B4-BE49-F238E27FC236}">
                <a16:creationId xmlns:a16="http://schemas.microsoft.com/office/drawing/2014/main" xmlns="" id="{905DD035-908A-4C63-AC9F-E1431082BFEF}"/>
              </a:ext>
            </a:extLst>
          </p:cNvPr>
          <p:cNvPicPr>
            <a:picLocks noChangeAspect="1"/>
          </p:cNvPicPr>
          <p:nvPr/>
        </p:nvPicPr>
        <p:blipFill>
          <a:blip r:embed="rId4">
            <a:duotone>
              <a:prstClr val="black"/>
              <a:schemeClr val="accent6">
                <a:tint val="45000"/>
                <a:satMod val="400000"/>
              </a:schemeClr>
            </a:duotone>
          </a:blip>
          <a:stretch>
            <a:fillRect/>
          </a:stretch>
        </p:blipFill>
        <p:spPr>
          <a:xfrm>
            <a:off x="6768557" y="1622065"/>
            <a:ext cx="757662" cy="757662"/>
          </a:xfrm>
          <a:prstGeom prst="rect">
            <a:avLst/>
          </a:prstGeom>
        </p:spPr>
      </p:pic>
      <p:cxnSp>
        <p:nvCxnSpPr>
          <p:cNvPr id="18" name="Straight Arrow Connector 17">
            <a:extLst>
              <a:ext uri="{FF2B5EF4-FFF2-40B4-BE49-F238E27FC236}">
                <a16:creationId xmlns:a16="http://schemas.microsoft.com/office/drawing/2014/main" xmlns="" id="{1A21F5E4-21B7-4C49-A5B5-C7E9CEF6D2C7}"/>
              </a:ext>
            </a:extLst>
          </p:cNvPr>
          <p:cNvCxnSpPr>
            <a:stCxn id="3" idx="6"/>
            <a:endCxn id="10" idx="2"/>
          </p:cNvCxnSpPr>
          <p:nvPr/>
        </p:nvCxnSpPr>
        <p:spPr>
          <a:xfrm>
            <a:off x="2532580" y="2031717"/>
            <a:ext cx="1251734"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xmlns="" id="{D87B26E7-880C-4EE2-9BE3-E23A0649FF49}"/>
              </a:ext>
            </a:extLst>
          </p:cNvPr>
          <p:cNvCxnSpPr>
            <a:cxnSpLocks/>
            <a:stCxn id="10" idx="6"/>
            <a:endCxn id="11" idx="2"/>
          </p:cNvCxnSpPr>
          <p:nvPr/>
        </p:nvCxnSpPr>
        <p:spPr>
          <a:xfrm>
            <a:off x="5191874" y="2031717"/>
            <a:ext cx="1251734"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3" name="Segnaposto data 3">
            <a:extLst>
              <a:ext uri="{FF2B5EF4-FFF2-40B4-BE49-F238E27FC236}">
                <a16:creationId xmlns:a16="http://schemas.microsoft.com/office/drawing/2014/main" xmlns="" id="{9A082E0A-9C5D-479E-900C-A748840E44B8}"/>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sp>
        <p:nvSpPr>
          <p:cNvPr id="24" name="TextBox 23">
            <a:extLst>
              <a:ext uri="{FF2B5EF4-FFF2-40B4-BE49-F238E27FC236}">
                <a16:creationId xmlns:a16="http://schemas.microsoft.com/office/drawing/2014/main" xmlns="" id="{39EEE42E-4E5F-48AC-A1D6-1A0862F3F83C}"/>
              </a:ext>
            </a:extLst>
          </p:cNvPr>
          <p:cNvSpPr txBox="1"/>
          <p:nvPr/>
        </p:nvSpPr>
        <p:spPr>
          <a:xfrm>
            <a:off x="816072" y="2920922"/>
            <a:ext cx="2025456" cy="1200329"/>
          </a:xfrm>
          <a:prstGeom prst="rect">
            <a:avLst/>
          </a:prstGeom>
          <a:noFill/>
        </p:spPr>
        <p:txBody>
          <a:bodyPr wrap="square" rtlCol="0">
            <a:spAutoFit/>
          </a:bodyPr>
          <a:lstStyle/>
          <a:p>
            <a:pPr algn="ctr"/>
            <a:r>
              <a:rPr lang="en-US" dirty="0">
                <a:latin typeface="+mj-lt"/>
              </a:rPr>
              <a:t>Working Group to share </a:t>
            </a:r>
            <a:r>
              <a:rPr lang="en-US" b="1" dirty="0">
                <a:latin typeface="+mj-lt"/>
              </a:rPr>
              <a:t>remarks</a:t>
            </a:r>
            <a:r>
              <a:rPr lang="en-US" dirty="0">
                <a:latin typeface="+mj-lt"/>
              </a:rPr>
              <a:t> and </a:t>
            </a:r>
            <a:r>
              <a:rPr lang="en-US" b="1" dirty="0">
                <a:latin typeface="+mj-lt"/>
              </a:rPr>
              <a:t>suggestions</a:t>
            </a:r>
            <a:r>
              <a:rPr lang="en-US" dirty="0">
                <a:latin typeface="+mj-lt"/>
              </a:rPr>
              <a:t> about the guidelines</a:t>
            </a:r>
          </a:p>
        </p:txBody>
      </p:sp>
      <p:sp>
        <p:nvSpPr>
          <p:cNvPr id="25" name="TextBox 24">
            <a:extLst>
              <a:ext uri="{FF2B5EF4-FFF2-40B4-BE49-F238E27FC236}">
                <a16:creationId xmlns:a16="http://schemas.microsoft.com/office/drawing/2014/main" xmlns="" id="{4E425B94-E1B9-40D2-ABFA-282A900E11A1}"/>
              </a:ext>
            </a:extLst>
          </p:cNvPr>
          <p:cNvSpPr txBox="1"/>
          <p:nvPr/>
        </p:nvSpPr>
        <p:spPr>
          <a:xfrm>
            <a:off x="3475366" y="2915681"/>
            <a:ext cx="2025456" cy="1754326"/>
          </a:xfrm>
          <a:prstGeom prst="rect">
            <a:avLst/>
          </a:prstGeom>
          <a:noFill/>
        </p:spPr>
        <p:txBody>
          <a:bodyPr wrap="square" rtlCol="0">
            <a:spAutoFit/>
          </a:bodyPr>
          <a:lstStyle/>
          <a:p>
            <a:pPr algn="ctr"/>
            <a:r>
              <a:rPr lang="en-GB" b="1" dirty="0">
                <a:latin typeface="+mj-lt"/>
              </a:rPr>
              <a:t>Testing phase </a:t>
            </a:r>
            <a:r>
              <a:rPr lang="en-GB" dirty="0">
                <a:latin typeface="+mj-lt"/>
              </a:rPr>
              <a:t>will bring out comments and suggestions for change and for additional guidance</a:t>
            </a:r>
            <a:endParaRPr lang="en-US" dirty="0">
              <a:latin typeface="+mj-lt"/>
            </a:endParaRPr>
          </a:p>
        </p:txBody>
      </p:sp>
      <p:sp>
        <p:nvSpPr>
          <p:cNvPr id="26" name="TextBox 25">
            <a:extLst>
              <a:ext uri="{FF2B5EF4-FFF2-40B4-BE49-F238E27FC236}">
                <a16:creationId xmlns:a16="http://schemas.microsoft.com/office/drawing/2014/main" xmlns="" id="{6B4CBB8F-8DBA-4676-A51F-C7116A11844C}"/>
              </a:ext>
            </a:extLst>
          </p:cNvPr>
          <p:cNvSpPr txBox="1"/>
          <p:nvPr/>
        </p:nvSpPr>
        <p:spPr>
          <a:xfrm>
            <a:off x="6115050" y="2874252"/>
            <a:ext cx="2025456" cy="1200329"/>
          </a:xfrm>
          <a:prstGeom prst="rect">
            <a:avLst/>
          </a:prstGeom>
          <a:noFill/>
        </p:spPr>
        <p:txBody>
          <a:bodyPr wrap="square" rtlCol="0">
            <a:spAutoFit/>
          </a:bodyPr>
          <a:lstStyle/>
          <a:p>
            <a:pPr algn="ctr"/>
            <a:r>
              <a:rPr lang="en-GB" b="1" dirty="0">
                <a:latin typeface="+mj-lt"/>
              </a:rPr>
              <a:t>Stable version of the guidelines </a:t>
            </a:r>
            <a:r>
              <a:rPr lang="en-GB" dirty="0">
                <a:latin typeface="+mj-lt"/>
              </a:rPr>
              <a:t>to be published for the </a:t>
            </a:r>
            <a:r>
              <a:rPr lang="en-GB" u="sng" dirty="0">
                <a:latin typeface="+mj-lt"/>
              </a:rPr>
              <a:t>next RDA plenary</a:t>
            </a:r>
            <a:endParaRPr lang="en-US" u="sng" dirty="0">
              <a:latin typeface="+mj-lt"/>
            </a:endParaRPr>
          </a:p>
        </p:txBody>
      </p:sp>
      <p:sp>
        <p:nvSpPr>
          <p:cNvPr id="27" name="Rectangle 26">
            <a:extLst>
              <a:ext uri="{FF2B5EF4-FFF2-40B4-BE49-F238E27FC236}">
                <a16:creationId xmlns:a16="http://schemas.microsoft.com/office/drawing/2014/main" xmlns="" id="{25C62CE0-8408-4C40-B22E-6B096BD38D49}"/>
              </a:ext>
            </a:extLst>
          </p:cNvPr>
          <p:cNvSpPr/>
          <p:nvPr/>
        </p:nvSpPr>
        <p:spPr>
          <a:xfrm>
            <a:off x="3425282" y="5418373"/>
            <a:ext cx="6686550" cy="646331"/>
          </a:xfrm>
          <a:prstGeom prst="rect">
            <a:avLst/>
          </a:prstGeom>
        </p:spPr>
        <p:txBody>
          <a:bodyPr wrap="square">
            <a:spAutoFit/>
          </a:bodyPr>
          <a:lstStyle/>
          <a:p>
            <a:r>
              <a:rPr lang="nl-BE" dirty="0">
                <a:latin typeface="+mj-lt"/>
                <a:hlinkClick r:id="rId5"/>
              </a:rPr>
              <a:t>https://docs.google.com/document/d/1pDGGL3-BbBJu18KlfZUI3AizKLHXGXdIi_mPtpEWmeg/</a:t>
            </a:r>
            <a:r>
              <a:rPr lang="nl-BE" dirty="0">
                <a:latin typeface="+mj-lt"/>
              </a:rPr>
              <a:t> </a:t>
            </a:r>
            <a:endParaRPr lang="en-US" dirty="0">
              <a:latin typeface="+mj-lt"/>
            </a:endParaRPr>
          </a:p>
        </p:txBody>
      </p:sp>
      <p:cxnSp>
        <p:nvCxnSpPr>
          <p:cNvPr id="29" name="Connector: Curved 28">
            <a:extLst>
              <a:ext uri="{FF2B5EF4-FFF2-40B4-BE49-F238E27FC236}">
                <a16:creationId xmlns:a16="http://schemas.microsoft.com/office/drawing/2014/main" xmlns="" id="{704431EC-8480-4EDF-B90C-C1E704DD357D}"/>
              </a:ext>
            </a:extLst>
          </p:cNvPr>
          <p:cNvCxnSpPr>
            <a:stCxn id="24" idx="2"/>
            <a:endCxn id="27" idx="1"/>
          </p:cNvCxnSpPr>
          <p:nvPr/>
        </p:nvCxnSpPr>
        <p:spPr>
          <a:xfrm rot="16200000" flipH="1">
            <a:off x="1816897" y="4133154"/>
            <a:ext cx="1620288" cy="1596482"/>
          </a:xfrm>
          <a:prstGeom prst="curvedConnector2">
            <a:avLst/>
          </a:prstGeom>
          <a:ln>
            <a:tailEnd type="triangle"/>
          </a:ln>
        </p:spPr>
        <p:style>
          <a:lnRef idx="3">
            <a:schemeClr val="accent6"/>
          </a:lnRef>
          <a:fillRef idx="0">
            <a:schemeClr val="accent6"/>
          </a:fillRef>
          <a:effectRef idx="2">
            <a:schemeClr val="accent6"/>
          </a:effectRef>
          <a:fontRef idx="minor">
            <a:schemeClr val="tx1"/>
          </a:fontRef>
        </p:style>
      </p:cxnSp>
      <p:pic>
        <p:nvPicPr>
          <p:cNvPr id="31" name="Picture 30">
            <a:extLst>
              <a:ext uri="{FF2B5EF4-FFF2-40B4-BE49-F238E27FC236}">
                <a16:creationId xmlns:a16="http://schemas.microsoft.com/office/drawing/2014/main" xmlns="" id="{77734BDD-D6CC-4A63-B9AC-2F5734ADC131}"/>
              </a:ext>
            </a:extLst>
          </p:cNvPr>
          <p:cNvPicPr>
            <a:picLocks noChangeAspect="1"/>
          </p:cNvPicPr>
          <p:nvPr/>
        </p:nvPicPr>
        <p:blipFill>
          <a:blip r:embed="rId6"/>
          <a:stretch>
            <a:fillRect/>
          </a:stretch>
        </p:blipFill>
        <p:spPr>
          <a:xfrm>
            <a:off x="2190514" y="5062803"/>
            <a:ext cx="471086" cy="471086"/>
          </a:xfrm>
          <a:prstGeom prst="rect">
            <a:avLst/>
          </a:prstGeom>
        </p:spPr>
      </p:pic>
      <p:sp>
        <p:nvSpPr>
          <p:cNvPr id="30" name="Title 1">
            <a:extLst>
              <a:ext uri="{FF2B5EF4-FFF2-40B4-BE49-F238E27FC236}">
                <a16:creationId xmlns:a16="http://schemas.microsoft.com/office/drawing/2014/main" xmlns="" id="{C9C59DBB-3F3B-407A-A2CA-A492E68A1D12}"/>
              </a:ext>
            </a:extLst>
          </p:cNvPr>
          <p:cNvSpPr>
            <a:spLocks noGrp="1"/>
          </p:cNvSpPr>
          <p:nvPr>
            <p:ph type="title"/>
          </p:nvPr>
        </p:nvSpPr>
        <p:spPr>
          <a:xfrm>
            <a:off x="1093076" y="26126"/>
            <a:ext cx="7422274" cy="1080000"/>
          </a:xfrm>
        </p:spPr>
        <p:txBody>
          <a:bodyPr numCol="1">
            <a:normAutofit/>
          </a:bodyPr>
          <a:lstStyle/>
          <a:p>
            <a:r>
              <a:rPr lang="nl-BE" altLang="nl-BE" b="1" dirty="0"/>
              <a:t>Guidelines | </a:t>
            </a:r>
            <a:r>
              <a:rPr lang="nl-BE" altLang="nl-BE" dirty="0"/>
              <a:t>further development</a:t>
            </a:r>
          </a:p>
        </p:txBody>
      </p:sp>
    </p:spTree>
    <p:extLst>
      <p:ext uri="{BB962C8B-B14F-4D97-AF65-F5344CB8AC3E}">
        <p14:creationId xmlns:p14="http://schemas.microsoft.com/office/powerpoint/2010/main" val="1433538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CC3B5-8757-4D54-9B15-EE03DFB3957C}"/>
              </a:ext>
            </a:extLst>
          </p:cNvPr>
          <p:cNvSpPr>
            <a:spLocks noGrp="1"/>
          </p:cNvSpPr>
          <p:nvPr>
            <p:ph type="title"/>
          </p:nvPr>
        </p:nvSpPr>
        <p:spPr>
          <a:xfrm>
            <a:off x="1093076" y="0"/>
            <a:ext cx="7422274" cy="1080000"/>
          </a:xfrm>
        </p:spPr>
        <p:txBody>
          <a:bodyPr numCol="1"/>
          <a:lstStyle/>
          <a:p>
            <a:r>
              <a:rPr lang="en-GB" altLang="en-GB" b="1" dirty="0"/>
              <a:t>Action item and next steps</a:t>
            </a:r>
          </a:p>
        </p:txBody>
      </p:sp>
      <p:sp>
        <p:nvSpPr>
          <p:cNvPr id="3" name="Content Placeholder 2">
            <a:extLst>
              <a:ext uri="{FF2B5EF4-FFF2-40B4-BE49-F238E27FC236}">
                <a16:creationId xmlns:a16="http://schemas.microsoft.com/office/drawing/2014/main" xmlns="" id="{EBE444A9-F0B4-42DF-8BB3-33244A121324}"/>
              </a:ext>
            </a:extLst>
          </p:cNvPr>
          <p:cNvSpPr>
            <a:spLocks noGrp="1"/>
          </p:cNvSpPr>
          <p:nvPr>
            <p:ph idx="1"/>
          </p:nvPr>
        </p:nvSpPr>
        <p:spPr>
          <a:xfrm>
            <a:off x="1093076" y="880110"/>
            <a:ext cx="7422274" cy="2581833"/>
          </a:xfrm>
        </p:spPr>
        <p:txBody>
          <a:bodyPr numCol="1">
            <a:normAutofit fontScale="92500" lnSpcReduction="10000"/>
          </a:bodyPr>
          <a:lstStyle/>
          <a:p>
            <a:pPr marL="0" indent="0" algn="just">
              <a:spcBef>
                <a:spcPts val="600"/>
              </a:spcBef>
              <a:buNone/>
            </a:pPr>
            <a:r>
              <a:rPr lang="en-GB" sz="2000" dirty="0">
                <a:highlight>
                  <a:srgbClr val="FFFFFF"/>
                </a:highlight>
                <a:latin typeface="+mj-lt"/>
              </a:rPr>
              <a:t>Working Group members are invited to:</a:t>
            </a:r>
          </a:p>
          <a:p>
            <a:pPr marL="0" indent="0" algn="just">
              <a:spcBef>
                <a:spcPts val="600"/>
              </a:spcBef>
              <a:buNone/>
            </a:pPr>
            <a:endParaRPr lang="en-GB" sz="2000" dirty="0">
              <a:highlight>
                <a:srgbClr val="FFFFFF"/>
              </a:highlight>
              <a:latin typeface="+mj-lt"/>
            </a:endParaRPr>
          </a:p>
          <a:p>
            <a:pPr algn="just">
              <a:spcBef>
                <a:spcPts val="600"/>
              </a:spcBef>
            </a:pPr>
            <a:r>
              <a:rPr lang="en-GB" sz="2000" dirty="0">
                <a:highlight>
                  <a:srgbClr val="FFFFFF"/>
                </a:highlight>
                <a:latin typeface="+mj-lt"/>
              </a:rPr>
              <a:t>Share feedback, comments &amp; suggestions – on the </a:t>
            </a:r>
            <a:r>
              <a:rPr lang="en-GB" sz="2000" dirty="0">
                <a:highlight>
                  <a:srgbClr val="FFFFFF"/>
                </a:highlight>
                <a:latin typeface="+mj-lt"/>
                <a:hlinkClick r:id="rId3"/>
              </a:rPr>
              <a:t>Guidelines</a:t>
            </a:r>
            <a:endParaRPr lang="en-GB" sz="2000" dirty="0">
              <a:highlight>
                <a:srgbClr val="FFFFFF"/>
              </a:highlight>
              <a:latin typeface="+mj-lt"/>
            </a:endParaRPr>
          </a:p>
          <a:p>
            <a:pPr algn="just">
              <a:spcBef>
                <a:spcPts val="600"/>
              </a:spcBef>
            </a:pPr>
            <a:r>
              <a:rPr lang="en-GB" sz="2000" dirty="0">
                <a:highlight>
                  <a:srgbClr val="FFFFFF"/>
                </a:highlight>
                <a:latin typeface="+mj-lt"/>
              </a:rPr>
              <a:t>Discuss proposals for changes in priorities on GitHub (issues will be created)</a:t>
            </a:r>
          </a:p>
          <a:p>
            <a:pPr algn="just">
              <a:spcBef>
                <a:spcPts val="600"/>
              </a:spcBef>
            </a:pPr>
            <a:r>
              <a:rPr lang="en-GB" sz="2000" dirty="0">
                <a:highlight>
                  <a:srgbClr val="FFFFFF"/>
                </a:highlight>
                <a:latin typeface="+mj-lt"/>
              </a:rPr>
              <a:t>Contribute to GitHub discussion on </a:t>
            </a:r>
            <a:r>
              <a:rPr lang="en-GB" sz="2000" dirty="0">
                <a:highlight>
                  <a:srgbClr val="FFFFFF"/>
                </a:highlight>
                <a:latin typeface="+mj-lt"/>
                <a:hlinkClick r:id="rId4"/>
              </a:rPr>
              <a:t>scoring</a:t>
            </a:r>
            <a:endParaRPr lang="en-GB" sz="2000" dirty="0">
              <a:highlight>
                <a:srgbClr val="FFFFFF"/>
              </a:highlight>
              <a:latin typeface="+mj-lt"/>
            </a:endParaRPr>
          </a:p>
          <a:p>
            <a:pPr algn="just">
              <a:spcBef>
                <a:spcPts val="600"/>
              </a:spcBef>
            </a:pPr>
            <a:endParaRPr lang="en-GB" sz="2000" dirty="0">
              <a:highlight>
                <a:srgbClr val="FFFFFF"/>
              </a:highlight>
              <a:latin typeface="+mj-lt"/>
            </a:endParaRPr>
          </a:p>
          <a:p>
            <a:pPr marL="0" indent="0" algn="just">
              <a:spcBef>
                <a:spcPts val="600"/>
              </a:spcBef>
              <a:buNone/>
            </a:pPr>
            <a:r>
              <a:rPr lang="en-GB" sz="2000" dirty="0">
                <a:highlight>
                  <a:srgbClr val="FFFFFF"/>
                </a:highlight>
                <a:latin typeface="+mj-lt"/>
              </a:rPr>
              <a:t>We’re also looking for </a:t>
            </a:r>
            <a:r>
              <a:rPr lang="en-GB" sz="2000" b="1" dirty="0">
                <a:highlight>
                  <a:srgbClr val="FFFFFF"/>
                </a:highlight>
                <a:latin typeface="+mj-lt"/>
              </a:rPr>
              <a:t>volunteers for further testing</a:t>
            </a:r>
            <a:r>
              <a:rPr lang="en-GB" sz="2000" dirty="0">
                <a:highlight>
                  <a:srgbClr val="FFFFFF"/>
                </a:highlight>
                <a:latin typeface="+mj-lt"/>
              </a:rPr>
              <a:t>; please contact us!</a:t>
            </a:r>
          </a:p>
        </p:txBody>
      </p:sp>
      <p:sp>
        <p:nvSpPr>
          <p:cNvPr id="5" name="Footer Placeholder 4">
            <a:extLst>
              <a:ext uri="{FF2B5EF4-FFF2-40B4-BE49-F238E27FC236}">
                <a16:creationId xmlns:a16="http://schemas.microsoft.com/office/drawing/2014/main" xmlns="" id="{E7A3FC45-5775-4DDC-A67B-67C1082FFCCB}"/>
              </a:ext>
            </a:extLst>
          </p:cNvPr>
          <p:cNvSpPr>
            <a:spLocks noGrp="1"/>
          </p:cNvSpPr>
          <p:nvPr>
            <p:ph type="ftr" sz="quarter" idx="11"/>
          </p:nvPr>
        </p:nvSpPr>
        <p:spPr/>
        <p:txBody>
          <a:bodyPr numCol="1"/>
          <a:lstStyle/>
          <a:p>
            <a:r>
              <a:rPr lang="it-IT" altLang="it-IT"/>
              <a:t>www.rd-alliance.org -  @resdatall</a:t>
            </a:r>
          </a:p>
        </p:txBody>
      </p:sp>
      <p:sp>
        <p:nvSpPr>
          <p:cNvPr id="6" name="Slide Number Placeholder 5">
            <a:extLst>
              <a:ext uri="{FF2B5EF4-FFF2-40B4-BE49-F238E27FC236}">
                <a16:creationId xmlns:a16="http://schemas.microsoft.com/office/drawing/2014/main" xmlns="" id="{873D959D-4090-457D-898F-57DCFE60AE0B}"/>
              </a:ext>
            </a:extLst>
          </p:cNvPr>
          <p:cNvSpPr>
            <a:spLocks noGrp="1"/>
          </p:cNvSpPr>
          <p:nvPr>
            <p:ph type="sldNum" sz="quarter" idx="12"/>
          </p:nvPr>
        </p:nvSpPr>
        <p:spPr/>
        <p:txBody>
          <a:bodyPr numCol="1"/>
          <a:lstStyle/>
          <a:p>
            <a:fld id="{61BA5777-89E2-0C42-9BCE-298721AA9BBD}" type="slidenum">
              <a:rPr lang="it-IT" altLang="it-IT" smtClean="0"/>
              <a:t>59</a:t>
            </a:fld>
            <a:endParaRPr lang="it-IT" altLang="it-IT"/>
          </a:p>
        </p:txBody>
      </p:sp>
      <p:grpSp>
        <p:nvGrpSpPr>
          <p:cNvPr id="7" name="Group 6">
            <a:extLst>
              <a:ext uri="{FF2B5EF4-FFF2-40B4-BE49-F238E27FC236}">
                <a16:creationId xmlns:a16="http://schemas.microsoft.com/office/drawing/2014/main" xmlns="" id="{DF850349-481E-4993-8E70-4136E4751A04}"/>
              </a:ext>
            </a:extLst>
          </p:cNvPr>
          <p:cNvGrpSpPr/>
          <p:nvPr/>
        </p:nvGrpSpPr>
        <p:grpSpPr>
          <a:xfrm>
            <a:off x="2405062" y="3706718"/>
            <a:ext cx="4333875" cy="1868582"/>
            <a:chOff x="2469427" y="3324685"/>
            <a:chExt cx="4333875" cy="1868582"/>
          </a:xfrm>
        </p:grpSpPr>
        <p:sp>
          <p:nvSpPr>
            <p:cNvPr id="4" name="Rectangle 3">
              <a:extLst>
                <a:ext uri="{FF2B5EF4-FFF2-40B4-BE49-F238E27FC236}">
                  <a16:creationId xmlns:a16="http://schemas.microsoft.com/office/drawing/2014/main" xmlns="" id="{7203F3BA-9580-4A0C-A01D-02CCB33C56C2}"/>
                </a:ext>
              </a:extLst>
            </p:cNvPr>
            <p:cNvSpPr/>
            <p:nvPr/>
          </p:nvSpPr>
          <p:spPr>
            <a:xfrm>
              <a:off x="2469427" y="3492889"/>
              <a:ext cx="4333875" cy="170037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15</a:t>
              </a:r>
              <a:r>
                <a:rPr lang="en-GB" baseline="30000" dirty="0">
                  <a:solidFill>
                    <a:schemeClr val="tx1"/>
                  </a:solidFill>
                  <a:latin typeface="+mj-lt"/>
                </a:rPr>
                <a:t>th</a:t>
              </a:r>
              <a:r>
                <a:rPr lang="en-GB" dirty="0">
                  <a:solidFill>
                    <a:schemeClr val="tx1"/>
                  </a:solidFill>
                  <a:latin typeface="+mj-lt"/>
                </a:rPr>
                <a:t> RDA PLENARY IN MELBOURNE</a:t>
              </a:r>
            </a:p>
            <a:p>
              <a:pPr algn="ctr"/>
              <a:r>
                <a:rPr lang="en-GB" b="1" dirty="0">
                  <a:solidFill>
                    <a:schemeClr val="tx1"/>
                  </a:solidFill>
                  <a:latin typeface="+mj-lt"/>
                </a:rPr>
                <a:t>19 March 2020</a:t>
              </a:r>
            </a:p>
            <a:p>
              <a:pPr algn="ctr"/>
              <a:endParaRPr lang="en-GB" b="1" dirty="0">
                <a:solidFill>
                  <a:schemeClr val="tx1"/>
                </a:solidFill>
                <a:latin typeface="+mj-lt"/>
              </a:endParaRPr>
            </a:p>
            <a:p>
              <a:pPr algn="ctr"/>
              <a:r>
                <a:rPr lang="nl-BE" b="1" dirty="0">
                  <a:solidFill>
                    <a:schemeClr val="tx1"/>
                  </a:solidFill>
                  <a:latin typeface="+mj-lt"/>
                </a:rPr>
                <a:t>11.30 – 13h00 (GTM+11) | Breakout 4</a:t>
              </a:r>
            </a:p>
          </p:txBody>
        </p:sp>
        <p:sp>
          <p:nvSpPr>
            <p:cNvPr id="9" name="Rectangle 8">
              <a:extLst>
                <a:ext uri="{FF2B5EF4-FFF2-40B4-BE49-F238E27FC236}">
                  <a16:creationId xmlns:a16="http://schemas.microsoft.com/office/drawing/2014/main" xmlns="" id="{14618D0D-BF2F-4DF8-95B0-593D865DD5D2}"/>
                </a:ext>
              </a:extLst>
            </p:cNvPr>
            <p:cNvSpPr/>
            <p:nvPr/>
          </p:nvSpPr>
          <p:spPr>
            <a:xfrm>
              <a:off x="3673764" y="3324685"/>
              <a:ext cx="192520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latin typeface="+mj-lt"/>
                </a:rPr>
                <a:t>WORKSHOP #8</a:t>
              </a:r>
            </a:p>
          </p:txBody>
        </p:sp>
      </p:grpSp>
      <p:sp>
        <p:nvSpPr>
          <p:cNvPr id="10" name="Segnaposto data 3">
            <a:extLst>
              <a:ext uri="{FF2B5EF4-FFF2-40B4-BE49-F238E27FC236}">
                <a16:creationId xmlns:a16="http://schemas.microsoft.com/office/drawing/2014/main" xmlns="" id="{7479105E-AA26-4E50-A5C1-25AA325E102D}"/>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spTree>
    <p:extLst>
      <p:ext uri="{BB962C8B-B14F-4D97-AF65-F5344CB8AC3E}">
        <p14:creationId xmlns:p14="http://schemas.microsoft.com/office/powerpoint/2010/main" val="148295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E3CADCB-2ECE-4B52-A24C-052426A44F22}"/>
              </a:ext>
            </a:extLst>
          </p:cNvPr>
          <p:cNvSpPr>
            <a:spLocks noGrp="1"/>
          </p:cNvSpPr>
          <p:nvPr>
            <p:ph type="title"/>
          </p:nvPr>
        </p:nvSpPr>
        <p:spPr/>
        <p:txBody>
          <a:bodyPr>
            <a:normAutofit fontScale="90000"/>
          </a:bodyPr>
          <a:lstStyle/>
          <a:p>
            <a:r>
              <a:rPr lang="hu-HU" dirty="0"/>
              <a:t>The </a:t>
            </a:r>
            <a:r>
              <a:rPr lang="hu-HU" dirty="0" err="1"/>
              <a:t>Horizon</a:t>
            </a:r>
            <a:r>
              <a:rPr lang="hu-HU" dirty="0"/>
              <a:t> Europe </a:t>
            </a:r>
            <a:r>
              <a:rPr lang="hu-HU" dirty="0" err="1"/>
              <a:t>Programme</a:t>
            </a:r>
            <a:r>
              <a:rPr lang="hu-HU" dirty="0"/>
              <a:t> 2021-27</a:t>
            </a:r>
            <a:endParaRPr lang="en-GB" dirty="0"/>
          </a:p>
        </p:txBody>
      </p:sp>
      <p:sp>
        <p:nvSpPr>
          <p:cNvPr id="3" name="Tartalom helye 2">
            <a:extLst>
              <a:ext uri="{FF2B5EF4-FFF2-40B4-BE49-F238E27FC236}">
                <a16:creationId xmlns:a16="http://schemas.microsoft.com/office/drawing/2014/main" xmlns="" id="{FA86E0F9-83FB-431D-AACC-FF353175A24C}"/>
              </a:ext>
            </a:extLst>
          </p:cNvPr>
          <p:cNvSpPr>
            <a:spLocks noGrp="1"/>
          </p:cNvSpPr>
          <p:nvPr>
            <p:ph idx="1"/>
          </p:nvPr>
        </p:nvSpPr>
        <p:spPr>
          <a:xfrm>
            <a:off x="628650" y="1040523"/>
            <a:ext cx="8058150" cy="5087007"/>
          </a:xfrm>
        </p:spPr>
        <p:txBody>
          <a:bodyPr>
            <a:normAutofit fontScale="85000" lnSpcReduction="20000"/>
          </a:bodyPr>
          <a:lstStyle/>
          <a:p>
            <a:r>
              <a:rPr lang="en-GB" dirty="0"/>
              <a:t>Specifically, Horizon Europe will strengthen the Union’s scientific and technological bases in order to help tackle the major global challenges of our time and contribute to achieving the Sustainable Development Goals (SDGs). </a:t>
            </a:r>
            <a:endParaRPr lang="hu-HU" dirty="0"/>
          </a:p>
          <a:p>
            <a:r>
              <a:rPr lang="en-GB" dirty="0"/>
              <a:t>At the same time, the programme will boost the Union’s competitiveness, including that of its industries. Horizon Europe will help deliver on the Union’s strategic priorities and support the development and implementation of Union policies. </a:t>
            </a:r>
            <a:endParaRPr lang="hu-HU" dirty="0"/>
          </a:p>
          <a:p>
            <a:r>
              <a:rPr lang="en-GB" dirty="0"/>
              <a:t>In a swiftly changing world, Europe’s success increasingly depends on its ability to transform excellent scientific results into innovation that have a real beneficial impact on our economy and quality of life, and create new markets with more skilled jobs. </a:t>
            </a:r>
          </a:p>
          <a:p>
            <a:r>
              <a:rPr lang="en-GB" dirty="0"/>
              <a:t>To achieve this aim and build on the success of its predecessor, Horizon Europe continues to support the whole R&amp;I cycle in an integrated manner. </a:t>
            </a:r>
          </a:p>
          <a:p>
            <a:endParaRPr lang="en-GB" dirty="0"/>
          </a:p>
        </p:txBody>
      </p:sp>
      <p:sp>
        <p:nvSpPr>
          <p:cNvPr id="4" name="Dátum helye 3">
            <a:extLst>
              <a:ext uri="{FF2B5EF4-FFF2-40B4-BE49-F238E27FC236}">
                <a16:creationId xmlns:a16="http://schemas.microsoft.com/office/drawing/2014/main" xmlns="" id="{9BCB0AFD-3B00-4C71-91ED-2537E5A56818}"/>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38DFC0A6-7F00-4A07-B241-339288CFFE9C}"/>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C7E9A527-5777-4329-AA4A-F5B5CF94F6BE}"/>
              </a:ext>
            </a:extLst>
          </p:cNvPr>
          <p:cNvSpPr>
            <a:spLocks noGrp="1"/>
          </p:cNvSpPr>
          <p:nvPr>
            <p:ph type="sldNum" sz="quarter" idx="12"/>
          </p:nvPr>
        </p:nvSpPr>
        <p:spPr/>
        <p:txBody>
          <a:bodyPr/>
          <a:lstStyle/>
          <a:p>
            <a:fld id="{61BA5777-89E2-0C42-9BCE-298721AA9BBD}" type="slidenum">
              <a:rPr lang="it-IT" altLang="it-IT" smtClean="0"/>
              <a:t>6</a:t>
            </a:fld>
            <a:endParaRPr lang="it-IT" altLang="it-IT"/>
          </a:p>
        </p:txBody>
      </p:sp>
    </p:spTree>
    <p:extLst>
      <p:ext uri="{BB962C8B-B14F-4D97-AF65-F5344CB8AC3E}">
        <p14:creationId xmlns:p14="http://schemas.microsoft.com/office/powerpoint/2010/main" val="1340974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076" y="0"/>
            <a:ext cx="7422274" cy="1080000"/>
          </a:xfrm>
        </p:spPr>
        <p:txBody>
          <a:bodyPr numCol="1"/>
          <a:lstStyle/>
          <a:p>
            <a:r>
              <a:rPr lang="en-GB" altLang="en-GB" b="1" dirty="0"/>
              <a:t>Resources</a:t>
            </a:r>
            <a:endParaRPr lang="en-US" b="1" dirty="0"/>
          </a:p>
        </p:txBody>
      </p:sp>
      <p:sp>
        <p:nvSpPr>
          <p:cNvPr id="5" name="Footer Placeholder 4"/>
          <p:cNvSpPr>
            <a:spLocks noGrp="1"/>
          </p:cNvSpPr>
          <p:nvPr>
            <p:ph type="ftr" sz="quarter" idx="11"/>
          </p:nvPr>
        </p:nvSpPr>
        <p:spPr/>
        <p:txBody>
          <a:bodyPr numCol="1"/>
          <a:lstStyle/>
          <a:p>
            <a:r>
              <a:rPr lang="it-IT" altLang="it-IT"/>
              <a:t>www.rd-alliance.org -  @resdatall</a:t>
            </a:r>
          </a:p>
        </p:txBody>
      </p:sp>
      <p:sp>
        <p:nvSpPr>
          <p:cNvPr id="6" name="Slide Number Placeholder 5"/>
          <p:cNvSpPr>
            <a:spLocks noGrp="1"/>
          </p:cNvSpPr>
          <p:nvPr>
            <p:ph type="sldNum" sz="quarter" idx="12"/>
          </p:nvPr>
        </p:nvSpPr>
        <p:spPr/>
        <p:txBody>
          <a:bodyPr numCol="1"/>
          <a:lstStyle/>
          <a:p>
            <a:fld id="{61BA5777-89E2-0C42-9BCE-298721AA9BBD}" type="slidenum">
              <a:rPr lang="it-IT" altLang="it-IT" smtClean="0"/>
              <a:t>60</a:t>
            </a:fld>
            <a:endParaRPr lang="it-IT" altLang="it-IT"/>
          </a:p>
        </p:txBody>
      </p:sp>
      <p:sp>
        <p:nvSpPr>
          <p:cNvPr id="12" name="Content Placeholder 2">
            <a:extLst>
              <a:ext uri="{FF2B5EF4-FFF2-40B4-BE49-F238E27FC236}">
                <a16:creationId xmlns:a16="http://schemas.microsoft.com/office/drawing/2014/main" xmlns="" id="{EBE444A9-F0B4-42DF-8BB3-33244A121324}"/>
              </a:ext>
            </a:extLst>
          </p:cNvPr>
          <p:cNvSpPr>
            <a:spLocks noGrp="1"/>
          </p:cNvSpPr>
          <p:nvPr>
            <p:ph idx="1"/>
          </p:nvPr>
        </p:nvSpPr>
        <p:spPr>
          <a:xfrm>
            <a:off x="536713" y="995881"/>
            <a:ext cx="8070574" cy="5148065"/>
          </a:xfrm>
        </p:spPr>
        <p:txBody>
          <a:bodyPr numCol="1">
            <a:normAutofit fontScale="77500" lnSpcReduction="20000"/>
          </a:bodyPr>
          <a:lstStyle/>
          <a:p>
            <a:r>
              <a:rPr lang="en-GB" altLang="en-GB" sz="2400" dirty="0">
                <a:latin typeface="+mj-lt"/>
              </a:rPr>
              <a:t>RDA FAIR data maturity model WG</a:t>
            </a:r>
          </a:p>
          <a:p>
            <a:pPr marL="0" indent="0">
              <a:buNone/>
            </a:pPr>
            <a:r>
              <a:rPr lang="en-GB" altLang="en-GB" sz="1800" dirty="0">
                <a:latin typeface="+mj-lt"/>
                <a:hlinkClick r:id="rId2"/>
              </a:rPr>
              <a:t>https://www.rd-alliance.org/groups/fair-data-maturity-model-wg</a:t>
            </a:r>
            <a:r>
              <a:rPr lang="en-GB" altLang="en-GB" sz="1800" dirty="0">
                <a:latin typeface="+mj-lt"/>
              </a:rPr>
              <a:t> </a:t>
            </a:r>
          </a:p>
          <a:p>
            <a:r>
              <a:rPr lang="en-GB" altLang="en-GB" sz="2400" dirty="0">
                <a:latin typeface="+mj-lt"/>
              </a:rPr>
              <a:t>RDA FAIR data maturity model WG – </a:t>
            </a:r>
            <a:r>
              <a:rPr lang="en-GB" altLang="en-GB" sz="2400" b="1" dirty="0">
                <a:solidFill>
                  <a:srgbClr val="6AA84F"/>
                </a:solidFill>
                <a:latin typeface="+mj-lt"/>
              </a:rPr>
              <a:t>Case Statement</a:t>
            </a:r>
          </a:p>
          <a:p>
            <a:pPr marL="0" indent="0">
              <a:buNone/>
            </a:pPr>
            <a:r>
              <a:rPr lang="en-GB" altLang="en-GB" sz="1800" dirty="0">
                <a:latin typeface="+mj-lt"/>
                <a:hlinkClick r:id="rId3"/>
              </a:rPr>
              <a:t>https://www.rd-alliance.org/group/fair-data-maturity-model-wg/case-statement/fair-data-maturity-model-wg-case-statement</a:t>
            </a:r>
            <a:r>
              <a:rPr lang="en-GB" altLang="en-GB" sz="1800" dirty="0">
                <a:latin typeface="+mj-lt"/>
              </a:rPr>
              <a:t> </a:t>
            </a:r>
          </a:p>
          <a:p>
            <a:r>
              <a:rPr lang="en-GB" altLang="en-GB" sz="2400" dirty="0">
                <a:latin typeface="+mj-lt"/>
              </a:rPr>
              <a:t>RDA FAIR data maturity model WG – </a:t>
            </a:r>
            <a:r>
              <a:rPr lang="en-GB" altLang="en-GB" sz="2400" b="1" dirty="0">
                <a:solidFill>
                  <a:srgbClr val="6AA84F"/>
                </a:solidFill>
                <a:latin typeface="+mj-lt"/>
              </a:rPr>
              <a:t>GitHub</a:t>
            </a:r>
            <a:r>
              <a:rPr lang="en-GB" altLang="en-GB" sz="2400" dirty="0">
                <a:latin typeface="+mj-lt"/>
              </a:rPr>
              <a:t> </a:t>
            </a:r>
          </a:p>
          <a:p>
            <a:pPr marL="0" indent="0">
              <a:buNone/>
            </a:pPr>
            <a:r>
              <a:rPr lang="en-GB" altLang="en-GB" sz="1800" dirty="0">
                <a:latin typeface="+mj-lt"/>
                <a:hlinkClick r:id="rId4"/>
              </a:rPr>
              <a:t>https://github.com/RDA-FAIR/FAIR-data-maturity-model-WG</a:t>
            </a:r>
            <a:r>
              <a:rPr lang="en-GB" altLang="en-GB" sz="1800" dirty="0">
                <a:latin typeface="+mj-lt"/>
              </a:rPr>
              <a:t> </a:t>
            </a:r>
          </a:p>
          <a:p>
            <a:r>
              <a:rPr lang="nl-BE" altLang="en-GB" sz="2400" dirty="0">
                <a:latin typeface="+mj-lt"/>
              </a:rPr>
              <a:t>RDA FAIR data maturity model WG </a:t>
            </a:r>
            <a:r>
              <a:rPr lang="en-GB" altLang="en-GB" sz="2400" dirty="0">
                <a:latin typeface="+mj-lt"/>
              </a:rPr>
              <a:t>– </a:t>
            </a:r>
            <a:r>
              <a:rPr lang="en-GB" altLang="en-GB" sz="2400" b="1" dirty="0">
                <a:solidFill>
                  <a:srgbClr val="6AA84F"/>
                </a:solidFill>
                <a:latin typeface="+mj-lt"/>
              </a:rPr>
              <a:t>Collaborative document</a:t>
            </a:r>
          </a:p>
          <a:p>
            <a:pPr marL="0" indent="0">
              <a:buNone/>
            </a:pPr>
            <a:r>
              <a:rPr lang="en-GB" altLang="en-GB" sz="1800" dirty="0">
                <a:latin typeface="+mj-lt"/>
                <a:hlinkClick r:id="rId5"/>
              </a:rPr>
              <a:t>https://docs.google.com/spreadsheets/d/1gvMfbw46oV1idztsr586aG6-teSn2cPWe_RJZG0U4Hg/edit#gid=0</a:t>
            </a:r>
            <a:r>
              <a:rPr lang="en-GB" altLang="en-GB" sz="1800" dirty="0">
                <a:latin typeface="+mj-lt"/>
              </a:rPr>
              <a:t> </a:t>
            </a:r>
          </a:p>
          <a:p>
            <a:r>
              <a:rPr lang="nl-BE" altLang="en-GB" sz="2400" dirty="0">
                <a:latin typeface="+mj-lt"/>
              </a:rPr>
              <a:t>RDA FAIR data maturity model WG – </a:t>
            </a:r>
            <a:r>
              <a:rPr lang="nl-BE" altLang="en-GB" sz="2500" b="1" dirty="0">
                <a:solidFill>
                  <a:srgbClr val="6AA84F"/>
                </a:solidFill>
                <a:latin typeface="+mj-lt"/>
              </a:rPr>
              <a:t>Indicators prioritisation</a:t>
            </a:r>
            <a:endParaRPr lang="en-GB" altLang="en-GB" sz="1800" dirty="0">
              <a:latin typeface="+mj-lt"/>
            </a:endParaRPr>
          </a:p>
          <a:p>
            <a:pPr marL="0" indent="0">
              <a:buNone/>
            </a:pPr>
            <a:r>
              <a:rPr lang="nl-BE" sz="1800" dirty="0">
                <a:latin typeface="+mj-lt"/>
                <a:hlinkClick r:id="rId6"/>
              </a:rPr>
              <a:t>https://docs.google.com/spreadsheets/d/1mkjElFrTBPBH0QViODexNur0xNGhJqau0zkL4w8RRAw/edit</a:t>
            </a:r>
            <a:endParaRPr lang="nl-BE" sz="1800" dirty="0">
              <a:latin typeface="+mj-lt"/>
            </a:endParaRPr>
          </a:p>
          <a:p>
            <a:r>
              <a:rPr lang="nl-BE" altLang="en-GB" sz="2400" dirty="0">
                <a:latin typeface="+mj-lt"/>
              </a:rPr>
              <a:t>RDA FAIR data maturity model WG – </a:t>
            </a:r>
            <a:r>
              <a:rPr lang="nl-BE" altLang="en-GB" sz="2500" b="1" dirty="0">
                <a:solidFill>
                  <a:srgbClr val="6AA84F"/>
                </a:solidFill>
                <a:latin typeface="+mj-lt"/>
              </a:rPr>
              <a:t>Indicators prioritisation survey results</a:t>
            </a:r>
          </a:p>
          <a:p>
            <a:pPr marL="0" indent="0">
              <a:buNone/>
            </a:pPr>
            <a:r>
              <a:rPr lang="en-GB" altLang="en-GB" sz="1800" dirty="0">
                <a:solidFill>
                  <a:schemeClr val="accent5"/>
                </a:solidFill>
                <a:latin typeface="+mj-lt"/>
                <a:hlinkClick r:id="rId7">
                  <a:extLst>
                    <a:ext uri="{A12FA001-AC4F-418D-AE19-62706E023703}">
                      <ahyp:hlinkClr xmlns:ahyp="http://schemas.microsoft.com/office/drawing/2018/hyperlinkcolor" xmlns="" val="tx"/>
                    </a:ext>
                  </a:extLst>
                </a:hlinkClick>
              </a:rPr>
              <a:t>https://drive.google.com/open?id=11hyAYCKz_NVoOb9-vlPqjN9LCarOFmc3</a:t>
            </a:r>
            <a:r>
              <a:rPr lang="en-GB" altLang="en-GB" sz="1800" dirty="0">
                <a:solidFill>
                  <a:schemeClr val="accent5"/>
                </a:solidFill>
                <a:latin typeface="+mj-lt"/>
              </a:rPr>
              <a:t>  </a:t>
            </a:r>
            <a:endParaRPr lang="nl-BE" altLang="en-GB" sz="1800" dirty="0">
              <a:solidFill>
                <a:schemeClr val="accent5"/>
              </a:solidFill>
              <a:latin typeface="+mj-lt"/>
            </a:endParaRPr>
          </a:p>
          <a:p>
            <a:r>
              <a:rPr lang="en-GB" altLang="en-GB" sz="2500" dirty="0">
                <a:latin typeface="+mj-lt"/>
              </a:rPr>
              <a:t>RDA FAIR data maturity model WG </a:t>
            </a:r>
            <a:r>
              <a:rPr lang="en-GB" altLang="en-GB" sz="2500" b="1" dirty="0">
                <a:solidFill>
                  <a:srgbClr val="6AA84F"/>
                </a:solidFill>
                <a:latin typeface="+mj-lt"/>
              </a:rPr>
              <a:t>– Guidelines</a:t>
            </a:r>
          </a:p>
          <a:p>
            <a:pPr marL="0" indent="0">
              <a:buNone/>
            </a:pPr>
            <a:r>
              <a:rPr lang="nl-BE" sz="1800" dirty="0">
                <a:solidFill>
                  <a:schemeClr val="accent1">
                    <a:lumMod val="75000"/>
                  </a:schemeClr>
                </a:solidFill>
                <a:latin typeface="+mj-lt"/>
                <a:hlinkClick r:id="rId8">
                  <a:extLst>
                    <a:ext uri="{A12FA001-AC4F-418D-AE19-62706E023703}">
                      <ahyp:hlinkClr xmlns:ahyp="http://schemas.microsoft.com/office/drawing/2018/hyperlinkcolor" xmlns="" val="tx"/>
                    </a:ext>
                  </a:extLst>
                </a:hlinkClick>
              </a:rPr>
              <a:t>https://docs.google.com/document/d/1pDGGL3-BbBJu18KlfZUI3AizKLHXGXdIi_mPtpEWmeg/</a:t>
            </a:r>
            <a:endParaRPr lang="en-GB" altLang="en-GB" sz="1800" dirty="0">
              <a:solidFill>
                <a:schemeClr val="accent1">
                  <a:lumMod val="75000"/>
                </a:schemeClr>
              </a:solidFill>
              <a:latin typeface="+mj-lt"/>
            </a:endParaRPr>
          </a:p>
          <a:p>
            <a:r>
              <a:rPr lang="en-GB" altLang="en-GB" sz="2400" dirty="0">
                <a:latin typeface="+mj-lt"/>
              </a:rPr>
              <a:t>RDA FAIR data maturity model WG – </a:t>
            </a:r>
            <a:r>
              <a:rPr lang="en-GB" altLang="en-GB" sz="2400" b="1" dirty="0">
                <a:solidFill>
                  <a:srgbClr val="6AA84F"/>
                </a:solidFill>
                <a:latin typeface="+mj-lt"/>
              </a:rPr>
              <a:t>Mailing list </a:t>
            </a:r>
          </a:p>
          <a:p>
            <a:pPr marL="0" indent="0">
              <a:buNone/>
            </a:pPr>
            <a:r>
              <a:rPr lang="en-GB" altLang="en-GB" sz="1800" dirty="0">
                <a:latin typeface="+mj-lt"/>
              </a:rPr>
              <a:t>fair_maturity@rda-groups.org</a:t>
            </a:r>
          </a:p>
          <a:p>
            <a:pPr marL="0" indent="0">
              <a:buNone/>
            </a:pPr>
            <a:endParaRPr lang="en-GB" altLang="en-GB" sz="2400" dirty="0">
              <a:latin typeface="+mj-lt"/>
            </a:endParaRPr>
          </a:p>
          <a:p>
            <a:pPr lvl="1"/>
            <a:endParaRPr lang="en-GB" altLang="en-GB" sz="2000" dirty="0">
              <a:latin typeface="+mj-lt"/>
            </a:endParaRPr>
          </a:p>
          <a:p>
            <a:pPr lvl="1"/>
            <a:endParaRPr lang="en-GB" altLang="en-GB" sz="2000" dirty="0">
              <a:latin typeface="+mj-lt"/>
            </a:endParaRPr>
          </a:p>
        </p:txBody>
      </p:sp>
      <p:sp>
        <p:nvSpPr>
          <p:cNvPr id="8" name="Segnaposto data 3">
            <a:extLst>
              <a:ext uri="{FF2B5EF4-FFF2-40B4-BE49-F238E27FC236}">
                <a16:creationId xmlns:a16="http://schemas.microsoft.com/office/drawing/2014/main" xmlns="" id="{43B837F0-0F88-4DB8-91C4-894F5999497E}"/>
              </a:ext>
            </a:extLst>
          </p:cNvPr>
          <p:cNvSpPr>
            <a:spLocks noGrp="1"/>
          </p:cNvSpPr>
          <p:nvPr>
            <p:ph type="dt" sz="half" idx="10"/>
          </p:nvPr>
        </p:nvSpPr>
        <p:spPr>
          <a:xfrm>
            <a:off x="628650" y="6492875"/>
            <a:ext cx="2057400" cy="365125"/>
          </a:xfrm>
        </p:spPr>
        <p:txBody>
          <a:bodyPr numCol="1"/>
          <a:lstStyle/>
          <a:p>
            <a:r>
              <a:rPr lang="en-US" altLang="en-GB"/>
              <a:t>2020-02-13</a:t>
            </a:r>
            <a:endParaRPr lang="en-GB" altLang="en-GB" dirty="0"/>
          </a:p>
        </p:txBody>
      </p:sp>
    </p:spTree>
    <p:extLst>
      <p:ext uri="{BB962C8B-B14F-4D97-AF65-F5344CB8AC3E}">
        <p14:creationId xmlns:p14="http://schemas.microsoft.com/office/powerpoint/2010/main" val="4052282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GB"/>
              <a:t>2019-04-03</a:t>
            </a:r>
          </a:p>
          <a:p>
            <a:endParaRPr lang="it-IT" altLang="it-IT"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61</a:t>
            </a:fld>
            <a:endParaRPr lang="it-IT" altLang="it-IT"/>
          </a:p>
        </p:txBody>
      </p:sp>
      <p:sp>
        <p:nvSpPr>
          <p:cNvPr id="8" name="Rectangle 7"/>
          <p:cNvSpPr/>
          <p:nvPr/>
        </p:nvSpPr>
        <p:spPr>
          <a:xfrm>
            <a:off x="0" y="0"/>
            <a:ext cx="9144000" cy="6858000"/>
          </a:xfrm>
          <a:prstGeom prst="rect">
            <a:avLst/>
          </a:prstGeom>
          <a:solidFill>
            <a:srgbClr val="9CC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6860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8750" y="1997839"/>
            <a:ext cx="4127500" cy="3785652"/>
          </a:xfrm>
          <a:prstGeom prst="rect">
            <a:avLst/>
          </a:prstGeom>
          <a:noFill/>
        </p:spPr>
        <p:txBody>
          <a:bodyPr wrap="square" rtlCol="0">
            <a:spAutoFit/>
          </a:bodyPr>
          <a:lstStyle/>
          <a:p>
            <a:r>
              <a:rPr lang="hu-HU" sz="6000" dirty="0">
                <a:solidFill>
                  <a:schemeClr val="bg1"/>
                </a:solidFill>
                <a:latin typeface="Eau" pitchFamily="2" charset="0"/>
              </a:rPr>
              <a:t>The </a:t>
            </a:r>
            <a:r>
              <a:rPr lang="hu-HU" sz="6000" dirty="0" err="1">
                <a:solidFill>
                  <a:schemeClr val="bg1"/>
                </a:solidFill>
                <a:latin typeface="Eau" pitchFamily="2" charset="0"/>
              </a:rPr>
              <a:t>future</a:t>
            </a:r>
            <a:r>
              <a:rPr lang="hu-HU" sz="6000" dirty="0">
                <a:solidFill>
                  <a:schemeClr val="bg1"/>
                </a:solidFill>
                <a:latin typeface="Eau" pitchFamily="2" charset="0"/>
              </a:rPr>
              <a:t> of FAIR in the EU and EOSC</a:t>
            </a:r>
            <a:endParaRPr lang="en-US" sz="6000" dirty="0">
              <a:solidFill>
                <a:schemeClr val="bg1"/>
              </a:solidFill>
              <a:latin typeface="Eau" pitchFamily="2" charset="0"/>
            </a:endParaRPr>
          </a:p>
        </p:txBody>
      </p:sp>
      <p:pic>
        <p:nvPicPr>
          <p:cNvPr id="12" name="Kép 11">
            <a:extLst>
              <a:ext uri="{FF2B5EF4-FFF2-40B4-BE49-F238E27FC236}">
                <a16:creationId xmlns:a16="http://schemas.microsoft.com/office/drawing/2014/main" xmlns="" id="{F94CBAE2-BD11-4481-8412-369B93DDFBB5}"/>
              </a:ext>
            </a:extLst>
          </p:cNvPr>
          <p:cNvPicPr>
            <a:picLocks noChangeAspect="1"/>
          </p:cNvPicPr>
          <p:nvPr/>
        </p:nvPicPr>
        <p:blipFill>
          <a:blip r:embed="rId2"/>
          <a:stretch>
            <a:fillRect/>
          </a:stretch>
        </p:blipFill>
        <p:spPr>
          <a:xfrm>
            <a:off x="2063851" y="2966085"/>
            <a:ext cx="1141629" cy="882167"/>
          </a:xfrm>
          <a:prstGeom prst="rect">
            <a:avLst/>
          </a:prstGeom>
        </p:spPr>
      </p:pic>
    </p:spTree>
    <p:extLst>
      <p:ext uri="{BB962C8B-B14F-4D97-AF65-F5344CB8AC3E}">
        <p14:creationId xmlns:p14="http://schemas.microsoft.com/office/powerpoint/2010/main" val="28325274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4AADD32-C3C9-4FE7-BB77-A7E4EEDEBC96}"/>
              </a:ext>
            </a:extLst>
          </p:cNvPr>
          <p:cNvSpPr>
            <a:spLocks noGrp="1"/>
          </p:cNvSpPr>
          <p:nvPr>
            <p:ph type="title"/>
          </p:nvPr>
        </p:nvSpPr>
        <p:spPr/>
        <p:txBody>
          <a:bodyPr/>
          <a:lstStyle/>
          <a:p>
            <a:r>
              <a:rPr lang="hu-HU" dirty="0"/>
              <a:t>the EU Data </a:t>
            </a:r>
            <a:r>
              <a:rPr lang="hu-HU" dirty="0" err="1"/>
              <a:t>Strategy</a:t>
            </a:r>
            <a:r>
              <a:rPr lang="hu-HU" dirty="0"/>
              <a:t> 2020-24</a:t>
            </a:r>
            <a:endParaRPr lang="en-GB" b="1" dirty="0"/>
          </a:p>
        </p:txBody>
      </p:sp>
      <p:sp>
        <p:nvSpPr>
          <p:cNvPr id="3" name="Tartalom helye 2">
            <a:extLst>
              <a:ext uri="{FF2B5EF4-FFF2-40B4-BE49-F238E27FC236}">
                <a16:creationId xmlns:a16="http://schemas.microsoft.com/office/drawing/2014/main" xmlns="" id="{54520C5C-C087-47C0-803E-C5DB85F99121}"/>
              </a:ext>
            </a:extLst>
          </p:cNvPr>
          <p:cNvSpPr>
            <a:spLocks noGrp="1"/>
          </p:cNvSpPr>
          <p:nvPr>
            <p:ph idx="1"/>
          </p:nvPr>
        </p:nvSpPr>
        <p:spPr/>
        <p:txBody>
          <a:bodyPr>
            <a:normAutofit fontScale="85000" lnSpcReduction="20000"/>
          </a:bodyPr>
          <a:lstStyle/>
          <a:p>
            <a:r>
              <a:rPr lang="en-GB" dirty="0"/>
              <a:t>strengthen the governance mechanisms at EU level and in the Member States relevant for cross-sector data use and for data use in the common sectoral data spaces, involving both private and public players. This could include a mechanism to prioritise standardisation activities</a:t>
            </a:r>
            <a:r>
              <a:rPr lang="en-GB" sz="1600" dirty="0"/>
              <a:t>36 </a:t>
            </a:r>
            <a:r>
              <a:rPr lang="en-GB" dirty="0"/>
              <a:t>and to work towards a more harmonised description and overview of datasets, data objects and identifiers to foster data interoperability (i.e. their usability at a technical level</a:t>
            </a:r>
            <a:r>
              <a:rPr lang="en-GB" sz="1600" dirty="0"/>
              <a:t>37</a:t>
            </a:r>
            <a:r>
              <a:rPr lang="en-GB" dirty="0"/>
              <a:t>) between sectors and, where relevant, within sectors</a:t>
            </a:r>
            <a:r>
              <a:rPr lang="en-GB" sz="800" dirty="0"/>
              <a:t>38</a:t>
            </a:r>
            <a:r>
              <a:rPr lang="en-GB" dirty="0"/>
              <a:t>. This can be done in line with the principles on Findability, Accessibility, Interoperability and Reusability (FAIR) of data taking into account the developments and decisions of sector-specific authorities; </a:t>
            </a:r>
            <a:r>
              <a:rPr lang="hu-HU" dirty="0"/>
              <a:t> </a:t>
            </a:r>
            <a:r>
              <a:rPr lang="hu-HU" dirty="0" err="1"/>
              <a:t>page</a:t>
            </a:r>
            <a:r>
              <a:rPr lang="hu-HU" dirty="0"/>
              <a:t> 12.</a:t>
            </a:r>
          </a:p>
          <a:p>
            <a:endParaRPr lang="en-GB" dirty="0"/>
          </a:p>
          <a:p>
            <a:r>
              <a:rPr lang="hu-HU" dirty="0" err="1"/>
              <a:t>For</a:t>
            </a:r>
            <a:r>
              <a:rPr lang="hu-HU" dirty="0"/>
              <a:t> Public </a:t>
            </a:r>
            <a:r>
              <a:rPr lang="hu-HU" dirty="0" err="1"/>
              <a:t>Administration</a:t>
            </a:r>
            <a:r>
              <a:rPr lang="hu-HU" dirty="0"/>
              <a:t>: </a:t>
            </a:r>
            <a:r>
              <a:rPr lang="en-GB" dirty="0"/>
              <a:t>work with Member States to ensure that data sources related to the implementation of the EU budget are Findable, Accessible, Interoperable and Reusable (FAIR). </a:t>
            </a:r>
            <a:r>
              <a:rPr lang="hu-HU" dirty="0"/>
              <a:t> Page 33.</a:t>
            </a:r>
            <a:endParaRPr lang="en-GB" dirty="0"/>
          </a:p>
          <a:p>
            <a:endParaRPr lang="en-GB" dirty="0"/>
          </a:p>
          <a:p>
            <a:pPr marL="457200" lvl="1" indent="0">
              <a:buNone/>
            </a:pPr>
            <a:endParaRPr lang="en-GB" dirty="0"/>
          </a:p>
        </p:txBody>
      </p:sp>
      <p:sp>
        <p:nvSpPr>
          <p:cNvPr id="4" name="Dátum helye 3">
            <a:extLst>
              <a:ext uri="{FF2B5EF4-FFF2-40B4-BE49-F238E27FC236}">
                <a16:creationId xmlns:a16="http://schemas.microsoft.com/office/drawing/2014/main" xmlns="" id="{E84383D8-8607-42D5-87B9-AB6E49F9F0E7}"/>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531774DB-0463-4B3D-B87A-A95F066A38C0}"/>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80743B8A-6513-46FC-AABB-57D9367FF6CA}"/>
              </a:ext>
            </a:extLst>
          </p:cNvPr>
          <p:cNvSpPr>
            <a:spLocks noGrp="1"/>
          </p:cNvSpPr>
          <p:nvPr>
            <p:ph type="sldNum" sz="quarter" idx="12"/>
          </p:nvPr>
        </p:nvSpPr>
        <p:spPr/>
        <p:txBody>
          <a:bodyPr/>
          <a:lstStyle/>
          <a:p>
            <a:fld id="{61BA5777-89E2-0C42-9BCE-298721AA9BBD}" type="slidenum">
              <a:rPr lang="it-IT" altLang="it-IT" smtClean="0"/>
              <a:t>62</a:t>
            </a:fld>
            <a:endParaRPr lang="it-IT" altLang="it-IT"/>
          </a:p>
        </p:txBody>
      </p:sp>
    </p:spTree>
    <p:extLst>
      <p:ext uri="{BB962C8B-B14F-4D97-AF65-F5344CB8AC3E}">
        <p14:creationId xmlns:p14="http://schemas.microsoft.com/office/powerpoint/2010/main" val="1165958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1C14081-D374-4AE4-863D-49B8134F8355}"/>
              </a:ext>
            </a:extLst>
          </p:cNvPr>
          <p:cNvSpPr>
            <a:spLocks noGrp="1"/>
          </p:cNvSpPr>
          <p:nvPr>
            <p:ph type="title"/>
          </p:nvPr>
        </p:nvSpPr>
        <p:spPr/>
        <p:txBody>
          <a:bodyPr/>
          <a:lstStyle/>
          <a:p>
            <a:r>
              <a:rPr lang="hu-HU" dirty="0" err="1"/>
              <a:t>Horizon</a:t>
            </a:r>
            <a:r>
              <a:rPr lang="hu-HU" dirty="0"/>
              <a:t> Europe </a:t>
            </a:r>
            <a:r>
              <a:rPr lang="hu-HU" dirty="0" err="1"/>
              <a:t>Programme</a:t>
            </a:r>
            <a:endParaRPr lang="en-GB" dirty="0"/>
          </a:p>
        </p:txBody>
      </p:sp>
      <p:sp>
        <p:nvSpPr>
          <p:cNvPr id="3" name="Tartalom helye 2">
            <a:extLst>
              <a:ext uri="{FF2B5EF4-FFF2-40B4-BE49-F238E27FC236}">
                <a16:creationId xmlns:a16="http://schemas.microsoft.com/office/drawing/2014/main" xmlns="" id="{B868F68C-D41B-4D86-9B3B-4595A141C5D1}"/>
              </a:ext>
            </a:extLst>
          </p:cNvPr>
          <p:cNvSpPr>
            <a:spLocks noGrp="1"/>
          </p:cNvSpPr>
          <p:nvPr>
            <p:ph idx="1"/>
          </p:nvPr>
        </p:nvSpPr>
        <p:spPr/>
        <p:txBody>
          <a:bodyPr>
            <a:normAutofit fontScale="77500" lnSpcReduction="20000"/>
          </a:bodyPr>
          <a:lstStyle/>
          <a:p>
            <a:r>
              <a:rPr lang="en-GB" b="1" dirty="0"/>
              <a:t>The principle of open science </a:t>
            </a:r>
            <a:r>
              <a:rPr lang="en-GB" dirty="0"/>
              <a:t>will become the modus operandi of the new Programme. It will go beyond the open access policy of Horizon 2020 and require open access to publications and data (with robust opt-outs for the latter), and to research data management plans. The Programme will foster the widespread use of FAIR (findable, accessible, interoperable, and re-usable) data; and activities that enhance researchers’ skills in open science and support reward systems that promote open science. Research integrity and citizen science will play a central role, as will the development of a new generation of research assessment indicators.</a:t>
            </a:r>
            <a:endParaRPr lang="hu-HU" dirty="0"/>
          </a:p>
          <a:p>
            <a:r>
              <a:rPr lang="en-GB" dirty="0"/>
              <a:t>More emphasis should in particular be given to the responsible management of research data, which should comply with the FAIR principles of ‘Findability’, ‘Accessibility’, ‘Interoperability’ and ‘Reusability’, notably through the mainstreaming of Data Management Plans. Where appropriate, beneficiaries should make use of the possibilities offered by the European Open Science Cloud and adhere to further open science principles and practices. </a:t>
            </a:r>
          </a:p>
        </p:txBody>
      </p:sp>
      <p:sp>
        <p:nvSpPr>
          <p:cNvPr id="4" name="Dátum helye 3">
            <a:extLst>
              <a:ext uri="{FF2B5EF4-FFF2-40B4-BE49-F238E27FC236}">
                <a16:creationId xmlns:a16="http://schemas.microsoft.com/office/drawing/2014/main" xmlns="" id="{A711A84A-8D96-4923-AB8A-6369E66BB0E8}"/>
              </a:ext>
            </a:extLst>
          </p:cNvPr>
          <p:cNvSpPr>
            <a:spLocks noGrp="1"/>
          </p:cNvSpPr>
          <p:nvPr>
            <p:ph type="dt" sz="half" idx="10"/>
          </p:nvPr>
        </p:nvSpPr>
        <p:spPr/>
        <p:txBody>
          <a:bodyPr/>
          <a:lstStyle/>
          <a:p>
            <a:r>
              <a:rPr lang="en-US" altLang="en-GB"/>
              <a:t>2020-02-25</a:t>
            </a:r>
            <a:endParaRPr lang="en-GB" altLang="en-GB" dirty="0"/>
          </a:p>
        </p:txBody>
      </p:sp>
      <p:sp>
        <p:nvSpPr>
          <p:cNvPr id="5" name="Élőláb helye 4">
            <a:extLst>
              <a:ext uri="{FF2B5EF4-FFF2-40B4-BE49-F238E27FC236}">
                <a16:creationId xmlns:a16="http://schemas.microsoft.com/office/drawing/2014/main" xmlns="" id="{23BD85D9-321E-44CD-8923-526CF9B7A0CB}"/>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F591965B-6CE6-417F-AAB1-B478343BB6C9}"/>
              </a:ext>
            </a:extLst>
          </p:cNvPr>
          <p:cNvSpPr>
            <a:spLocks noGrp="1"/>
          </p:cNvSpPr>
          <p:nvPr>
            <p:ph type="sldNum" sz="quarter" idx="12"/>
          </p:nvPr>
        </p:nvSpPr>
        <p:spPr/>
        <p:txBody>
          <a:bodyPr/>
          <a:lstStyle/>
          <a:p>
            <a:fld id="{61BA5777-89E2-0C42-9BCE-298721AA9BBD}" type="slidenum">
              <a:rPr lang="it-IT" altLang="it-IT" smtClean="0"/>
              <a:t>63</a:t>
            </a:fld>
            <a:endParaRPr lang="it-IT" altLang="it-IT"/>
          </a:p>
        </p:txBody>
      </p:sp>
    </p:spTree>
    <p:extLst>
      <p:ext uri="{BB962C8B-B14F-4D97-AF65-F5344CB8AC3E}">
        <p14:creationId xmlns:p14="http://schemas.microsoft.com/office/powerpoint/2010/main" val="2976193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43889F9-6812-428B-BB55-D96E3CFA5327}"/>
              </a:ext>
            </a:extLst>
          </p:cNvPr>
          <p:cNvSpPr>
            <a:spLocks noGrp="1"/>
          </p:cNvSpPr>
          <p:nvPr>
            <p:ph type="title"/>
          </p:nvPr>
        </p:nvSpPr>
        <p:spPr/>
        <p:txBody>
          <a:bodyPr/>
          <a:lstStyle/>
          <a:p>
            <a:r>
              <a:rPr lang="hu-HU" dirty="0" err="1"/>
              <a:t>Horizon</a:t>
            </a:r>
            <a:r>
              <a:rPr lang="hu-HU" dirty="0"/>
              <a:t> Europe </a:t>
            </a:r>
            <a:r>
              <a:rPr lang="hu-HU" dirty="0" err="1"/>
              <a:t>Programme</a:t>
            </a:r>
            <a:r>
              <a:rPr lang="hu-HU" dirty="0"/>
              <a:t> </a:t>
            </a:r>
            <a:r>
              <a:rPr lang="hu-HU" dirty="0" err="1"/>
              <a:t>article</a:t>
            </a:r>
            <a:r>
              <a:rPr lang="hu-HU" dirty="0"/>
              <a:t> 10.</a:t>
            </a:r>
            <a:endParaRPr lang="en-GB" dirty="0"/>
          </a:p>
        </p:txBody>
      </p:sp>
      <p:sp>
        <p:nvSpPr>
          <p:cNvPr id="3" name="Tartalom helye 2">
            <a:extLst>
              <a:ext uri="{FF2B5EF4-FFF2-40B4-BE49-F238E27FC236}">
                <a16:creationId xmlns:a16="http://schemas.microsoft.com/office/drawing/2014/main" xmlns="" id="{8E997F72-DE5F-4863-B627-8346F823F35D}"/>
              </a:ext>
            </a:extLst>
          </p:cNvPr>
          <p:cNvSpPr>
            <a:spLocks noGrp="1"/>
          </p:cNvSpPr>
          <p:nvPr>
            <p:ph idx="1"/>
          </p:nvPr>
        </p:nvSpPr>
        <p:spPr/>
        <p:txBody>
          <a:bodyPr>
            <a:normAutofit fontScale="92500" lnSpcReduction="10000"/>
          </a:bodyPr>
          <a:lstStyle/>
          <a:p>
            <a:r>
              <a:rPr lang="en-GB" b="1" dirty="0"/>
              <a:t>Open access and open data </a:t>
            </a:r>
            <a:endParaRPr lang="en-GB" dirty="0"/>
          </a:p>
          <a:p>
            <a:r>
              <a:rPr lang="en-GB" dirty="0"/>
              <a:t>1. Open access to scientific publications resulting from research funded under the Programme shall be ensured in accordance with Article 35(3). Open access to research data shall be ensured in line with the principle 'as open as possible, as closed as necessary'. Open access to other research outputs shall be encouraged. </a:t>
            </a:r>
          </a:p>
          <a:p>
            <a:r>
              <a:rPr lang="en-GB" dirty="0"/>
              <a:t>2. Responsible management of research data shall be ensured in line with the principles ‘Findability’, ‘Accessibility’, ‘Interoperability’ and ‘Reusability’ (FAIR). </a:t>
            </a:r>
          </a:p>
          <a:p>
            <a:r>
              <a:rPr lang="en-GB" dirty="0"/>
              <a:t>3. Open science practices beyond open access to research outputs and responsible management of research data shall be promoted. </a:t>
            </a:r>
          </a:p>
        </p:txBody>
      </p:sp>
      <p:sp>
        <p:nvSpPr>
          <p:cNvPr id="4" name="Dátum helye 3">
            <a:extLst>
              <a:ext uri="{FF2B5EF4-FFF2-40B4-BE49-F238E27FC236}">
                <a16:creationId xmlns:a16="http://schemas.microsoft.com/office/drawing/2014/main" xmlns="" id="{44C6F302-43C6-44B8-A943-3445BA4871F3}"/>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CCB0CA18-F840-4789-B93F-2A97110AF7DA}"/>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D4791017-D1AF-4904-ABED-05446696B6BF}"/>
              </a:ext>
            </a:extLst>
          </p:cNvPr>
          <p:cNvSpPr>
            <a:spLocks noGrp="1"/>
          </p:cNvSpPr>
          <p:nvPr>
            <p:ph type="sldNum" sz="quarter" idx="12"/>
          </p:nvPr>
        </p:nvSpPr>
        <p:spPr/>
        <p:txBody>
          <a:bodyPr/>
          <a:lstStyle/>
          <a:p>
            <a:fld id="{61BA5777-89E2-0C42-9BCE-298721AA9BBD}" type="slidenum">
              <a:rPr lang="it-IT" altLang="it-IT" smtClean="0"/>
              <a:t>64</a:t>
            </a:fld>
            <a:endParaRPr lang="it-IT" altLang="it-IT"/>
          </a:p>
        </p:txBody>
      </p:sp>
    </p:spTree>
    <p:extLst>
      <p:ext uri="{BB962C8B-B14F-4D97-AF65-F5344CB8AC3E}">
        <p14:creationId xmlns:p14="http://schemas.microsoft.com/office/powerpoint/2010/main" val="2728493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FE1BF3E-953A-443F-8E80-672756274D06}"/>
              </a:ext>
            </a:extLst>
          </p:cNvPr>
          <p:cNvSpPr>
            <a:spLocks noGrp="1"/>
          </p:cNvSpPr>
          <p:nvPr>
            <p:ph type="title"/>
          </p:nvPr>
        </p:nvSpPr>
        <p:spPr/>
        <p:txBody>
          <a:bodyPr>
            <a:normAutofit fontScale="90000"/>
          </a:bodyPr>
          <a:lstStyle/>
          <a:p>
            <a:r>
              <a:rPr lang="hu-HU" dirty="0"/>
              <a:t>EOSC: UVDL </a:t>
            </a:r>
            <a:r>
              <a:rPr lang="hu-HU" dirty="0" err="1"/>
              <a:t>speech</a:t>
            </a:r>
            <a:r>
              <a:rPr lang="hu-HU" dirty="0"/>
              <a:t>  </a:t>
            </a:r>
            <a:r>
              <a:rPr lang="hu-HU" dirty="0" err="1"/>
              <a:t>on</a:t>
            </a:r>
            <a:r>
              <a:rPr lang="hu-HU" dirty="0"/>
              <a:t> 22nd of </a:t>
            </a:r>
            <a:r>
              <a:rPr lang="hu-HU" dirty="0" err="1"/>
              <a:t>Januray</a:t>
            </a:r>
            <a:r>
              <a:rPr lang="hu-HU" dirty="0"/>
              <a:t> in Davos</a:t>
            </a:r>
            <a:endParaRPr lang="en-GB" dirty="0"/>
          </a:p>
        </p:txBody>
      </p:sp>
      <p:sp>
        <p:nvSpPr>
          <p:cNvPr id="3" name="Tartalom helye 2">
            <a:extLst>
              <a:ext uri="{FF2B5EF4-FFF2-40B4-BE49-F238E27FC236}">
                <a16:creationId xmlns:a16="http://schemas.microsoft.com/office/drawing/2014/main" xmlns="" id="{74E9B7A7-8E13-4ED4-9EF3-37BFB1348614}"/>
              </a:ext>
            </a:extLst>
          </p:cNvPr>
          <p:cNvSpPr>
            <a:spLocks noGrp="1"/>
          </p:cNvSpPr>
          <p:nvPr>
            <p:ph idx="1"/>
          </p:nvPr>
        </p:nvSpPr>
        <p:spPr/>
        <p:txBody>
          <a:bodyPr>
            <a:normAutofit fontScale="92500" lnSpcReduction="20000"/>
          </a:bodyPr>
          <a:lstStyle/>
          <a:p>
            <a:r>
              <a:rPr lang="en-GB" dirty="0"/>
              <a:t>We are creating a European Open Science Cloud now. It is a trusted space for researchers to store their data and to access data from researchers from all other disciplines. We will create a pool of interlinked information, a ‘web of research data'. Every researcher will be able to better use not only their own data, but also those of others. They will thus come to new insights, new findings and new solutions.</a:t>
            </a:r>
          </a:p>
          <a:p>
            <a:r>
              <a:rPr lang="en-GB" dirty="0"/>
              <a:t>This is what we call the European Open Science Cloud and we are the first in the world to do that. It is being developed in Europe for Europe and for European researchers. The idea is that once we have the rules of the game ready, then we will open this up to the broader public sector and to business as well. So that companies can come in, store the data and use the data. And the idea is that it will also open up to international players.</a:t>
            </a:r>
          </a:p>
          <a:p>
            <a:endParaRPr lang="en-GB" dirty="0"/>
          </a:p>
        </p:txBody>
      </p:sp>
      <p:sp>
        <p:nvSpPr>
          <p:cNvPr id="4" name="Dátum helye 3">
            <a:extLst>
              <a:ext uri="{FF2B5EF4-FFF2-40B4-BE49-F238E27FC236}">
                <a16:creationId xmlns:a16="http://schemas.microsoft.com/office/drawing/2014/main" xmlns="" id="{9B3F8647-3B38-42D7-91D2-F3DFA171FA41}"/>
              </a:ext>
            </a:extLst>
          </p:cNvPr>
          <p:cNvSpPr>
            <a:spLocks noGrp="1"/>
          </p:cNvSpPr>
          <p:nvPr>
            <p:ph type="dt" sz="half" idx="10"/>
          </p:nvPr>
        </p:nvSpPr>
        <p:spPr/>
        <p:txBody>
          <a:bodyPr/>
          <a:lstStyle/>
          <a:p>
            <a:r>
              <a:rPr lang="en-US" altLang="en-GB"/>
              <a:t>2020-02-25</a:t>
            </a:r>
            <a:endParaRPr lang="en-GB" altLang="en-GB" dirty="0"/>
          </a:p>
        </p:txBody>
      </p:sp>
      <p:sp>
        <p:nvSpPr>
          <p:cNvPr id="5" name="Élőláb helye 4">
            <a:extLst>
              <a:ext uri="{FF2B5EF4-FFF2-40B4-BE49-F238E27FC236}">
                <a16:creationId xmlns:a16="http://schemas.microsoft.com/office/drawing/2014/main" xmlns="" id="{3A930AFD-A8D5-4AA3-BE65-1CF04270F98F}"/>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30C5B4DE-3ED3-4CFA-9BEA-BAE46D3C04DE}"/>
              </a:ext>
            </a:extLst>
          </p:cNvPr>
          <p:cNvSpPr>
            <a:spLocks noGrp="1"/>
          </p:cNvSpPr>
          <p:nvPr>
            <p:ph type="sldNum" sz="quarter" idx="12"/>
          </p:nvPr>
        </p:nvSpPr>
        <p:spPr/>
        <p:txBody>
          <a:bodyPr/>
          <a:lstStyle/>
          <a:p>
            <a:fld id="{61BA5777-89E2-0C42-9BCE-298721AA9BBD}" type="slidenum">
              <a:rPr lang="it-IT" altLang="it-IT" smtClean="0"/>
              <a:t>65</a:t>
            </a:fld>
            <a:endParaRPr lang="it-IT" altLang="it-IT"/>
          </a:p>
        </p:txBody>
      </p:sp>
    </p:spTree>
    <p:extLst>
      <p:ext uri="{BB962C8B-B14F-4D97-AF65-F5344CB8AC3E}">
        <p14:creationId xmlns:p14="http://schemas.microsoft.com/office/powerpoint/2010/main" val="1735834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CA3EC3FD-C56E-465F-BA58-6D8993134FDB}"/>
              </a:ext>
            </a:extLst>
          </p:cNvPr>
          <p:cNvSpPr>
            <a:spLocks noGrp="1"/>
          </p:cNvSpPr>
          <p:nvPr>
            <p:ph type="title"/>
          </p:nvPr>
        </p:nvSpPr>
        <p:spPr/>
        <p:txBody>
          <a:bodyPr/>
          <a:lstStyle/>
          <a:p>
            <a:r>
              <a:rPr lang="hu-HU" b="1" dirty="0"/>
              <a:t>The </a:t>
            </a:r>
            <a:r>
              <a:rPr lang="hu-HU" b="1" dirty="0" err="1"/>
              <a:t>iceberg</a:t>
            </a:r>
            <a:r>
              <a:rPr lang="hu-HU" b="1" dirty="0"/>
              <a:t> is </a:t>
            </a:r>
            <a:r>
              <a:rPr lang="hu-HU" b="1" dirty="0" err="1"/>
              <a:t>slowly</a:t>
            </a:r>
            <a:r>
              <a:rPr lang="hu-HU" b="1" dirty="0"/>
              <a:t> </a:t>
            </a:r>
            <a:r>
              <a:rPr lang="hu-HU" b="1" dirty="0" err="1"/>
              <a:t>melting</a:t>
            </a:r>
            <a:endParaRPr lang="en-GB" b="1" dirty="0"/>
          </a:p>
        </p:txBody>
      </p:sp>
      <p:sp>
        <p:nvSpPr>
          <p:cNvPr id="4" name="Dátum helye 3">
            <a:extLst>
              <a:ext uri="{FF2B5EF4-FFF2-40B4-BE49-F238E27FC236}">
                <a16:creationId xmlns:a16="http://schemas.microsoft.com/office/drawing/2014/main" xmlns="" id="{05468027-4F11-4C89-82A7-8175C98EBE4D}"/>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639F4C44-3B62-4207-99AE-ACD0F4CFC4DB}"/>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545A682E-5A3C-43D7-B03B-8D3FEBA77205}"/>
              </a:ext>
            </a:extLst>
          </p:cNvPr>
          <p:cNvSpPr>
            <a:spLocks noGrp="1"/>
          </p:cNvSpPr>
          <p:nvPr>
            <p:ph type="sldNum" sz="quarter" idx="12"/>
          </p:nvPr>
        </p:nvSpPr>
        <p:spPr/>
        <p:txBody>
          <a:bodyPr/>
          <a:lstStyle/>
          <a:p>
            <a:fld id="{61BA5777-89E2-0C42-9BCE-298721AA9BBD}" type="slidenum">
              <a:rPr lang="it-IT" altLang="it-IT" smtClean="0"/>
              <a:t>66</a:t>
            </a:fld>
            <a:endParaRPr lang="it-IT" altLang="it-IT"/>
          </a:p>
        </p:txBody>
      </p:sp>
      <p:pic>
        <p:nvPicPr>
          <p:cNvPr id="7" name="Picture 2">
            <a:extLst>
              <a:ext uri="{FF2B5EF4-FFF2-40B4-BE49-F238E27FC236}">
                <a16:creationId xmlns:a16="http://schemas.microsoft.com/office/drawing/2014/main" xmlns="" id="{A42C877B-0D32-4975-983D-7772936D75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3076" y="1056640"/>
            <a:ext cx="7062153" cy="533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811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GB"/>
              <a:t>2019-04-03</a:t>
            </a:r>
          </a:p>
          <a:p>
            <a:endParaRPr lang="it-IT" altLang="it-IT" dirty="0"/>
          </a:p>
        </p:txBody>
      </p:sp>
      <p:sp>
        <p:nvSpPr>
          <p:cNvPr id="5" name="Footer Placeholder 4"/>
          <p:cNvSpPr>
            <a:spLocks noGrp="1"/>
          </p:cNvSpPr>
          <p:nvPr>
            <p:ph type="ftr" sz="quarter" idx="11"/>
          </p:nvPr>
        </p:nvSpPr>
        <p:spPr/>
        <p:txBody>
          <a:bodyPr/>
          <a:lstStyle/>
          <a:p>
            <a:r>
              <a:rPr lang="it-IT" altLang="it-IT"/>
              <a:t>www.rd-alliance.org -  @resdatall</a:t>
            </a:r>
          </a:p>
        </p:txBody>
      </p:sp>
      <p:sp>
        <p:nvSpPr>
          <p:cNvPr id="6" name="Slide Number Placeholder 5"/>
          <p:cNvSpPr>
            <a:spLocks noGrp="1"/>
          </p:cNvSpPr>
          <p:nvPr>
            <p:ph type="sldNum" sz="quarter" idx="12"/>
          </p:nvPr>
        </p:nvSpPr>
        <p:spPr/>
        <p:txBody>
          <a:bodyPr/>
          <a:lstStyle/>
          <a:p>
            <a:fld id="{61BA5777-89E2-0C42-9BCE-298721AA9BBD}" type="slidenum">
              <a:rPr lang="it-IT" altLang="it-IT" smtClean="0"/>
              <a:t>67</a:t>
            </a:fld>
            <a:endParaRPr lang="it-IT" altLang="it-IT"/>
          </a:p>
        </p:txBody>
      </p:sp>
      <p:sp>
        <p:nvSpPr>
          <p:cNvPr id="8" name="Rectangle 7"/>
          <p:cNvSpPr/>
          <p:nvPr/>
        </p:nvSpPr>
        <p:spPr>
          <a:xfrm>
            <a:off x="0" y="0"/>
            <a:ext cx="9144000" cy="6858000"/>
          </a:xfrm>
          <a:prstGeom prst="rect">
            <a:avLst/>
          </a:prstGeom>
          <a:solidFill>
            <a:srgbClr val="9CC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6860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8750" y="2921169"/>
            <a:ext cx="4127500" cy="1015663"/>
          </a:xfrm>
          <a:prstGeom prst="rect">
            <a:avLst/>
          </a:prstGeom>
          <a:noFill/>
        </p:spPr>
        <p:txBody>
          <a:bodyPr wrap="square" rtlCol="0">
            <a:spAutoFit/>
          </a:bodyPr>
          <a:lstStyle/>
          <a:p>
            <a:r>
              <a:rPr lang="en-GB" sz="6000" dirty="0">
                <a:solidFill>
                  <a:schemeClr val="bg1"/>
                </a:solidFill>
                <a:latin typeface="Eau" pitchFamily="2" charset="0"/>
              </a:rPr>
              <a:t>Thank you!</a:t>
            </a:r>
            <a:endParaRPr lang="en-US" sz="6000" dirty="0">
              <a:solidFill>
                <a:schemeClr val="bg1"/>
              </a:solidFill>
              <a:latin typeface="Eau" pitchFamily="2" charset="0"/>
            </a:endParaRPr>
          </a:p>
        </p:txBody>
      </p:sp>
      <p:grpSp>
        <p:nvGrpSpPr>
          <p:cNvPr id="19" name="Group 18"/>
          <p:cNvGrpSpPr/>
          <p:nvPr/>
        </p:nvGrpSpPr>
        <p:grpSpPr>
          <a:xfrm>
            <a:off x="2009827" y="2813400"/>
            <a:ext cx="1231200" cy="1231200"/>
            <a:chOff x="6715798" y="3474401"/>
            <a:chExt cx="612000" cy="612000"/>
          </a:xfrm>
          <a:solidFill>
            <a:schemeClr val="bg1"/>
          </a:solidFill>
        </p:grpSpPr>
        <p:sp>
          <p:nvSpPr>
            <p:cNvPr id="20" name="Oval 19"/>
            <p:cNvSpPr/>
            <p:nvPr/>
          </p:nvSpPr>
          <p:spPr bwMode="ltGray">
            <a:xfrm>
              <a:off x="6715798" y="3474401"/>
              <a:ext cx="612000" cy="61200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Georgia" pitchFamily="18" charset="0"/>
              </a:endParaRPr>
            </a:p>
          </p:txBody>
        </p:sp>
        <p:sp>
          <p:nvSpPr>
            <p:cNvPr id="21" name="Freeform 4971"/>
            <p:cNvSpPr>
              <a:spLocks noEditPoints="1"/>
            </p:cNvSpPr>
            <p:nvPr/>
          </p:nvSpPr>
          <p:spPr bwMode="auto">
            <a:xfrm>
              <a:off x="6823180" y="3560628"/>
              <a:ext cx="462549" cy="433640"/>
            </a:xfrm>
            <a:custGeom>
              <a:avLst/>
              <a:gdLst>
                <a:gd name="T0" fmla="*/ 378 w 384"/>
                <a:gd name="T1" fmla="*/ 138 h 360"/>
                <a:gd name="T2" fmla="*/ 384 w 384"/>
                <a:gd name="T3" fmla="*/ 188 h 360"/>
                <a:gd name="T4" fmla="*/ 360 w 384"/>
                <a:gd name="T5" fmla="*/ 286 h 360"/>
                <a:gd name="T6" fmla="*/ 294 w 384"/>
                <a:gd name="T7" fmla="*/ 360 h 360"/>
                <a:gd name="T8" fmla="*/ 298 w 384"/>
                <a:gd name="T9" fmla="*/ 126 h 360"/>
                <a:gd name="T10" fmla="*/ 274 w 384"/>
                <a:gd name="T11" fmla="*/ 318 h 360"/>
                <a:gd name="T12" fmla="*/ 238 w 384"/>
                <a:gd name="T13" fmla="*/ 142 h 360"/>
                <a:gd name="T14" fmla="*/ 184 w 384"/>
                <a:gd name="T15" fmla="*/ 86 h 360"/>
                <a:gd name="T16" fmla="*/ 170 w 384"/>
                <a:gd name="T17" fmla="*/ 28 h 360"/>
                <a:gd name="T18" fmla="*/ 150 w 384"/>
                <a:gd name="T19" fmla="*/ 2 h 360"/>
                <a:gd name="T20" fmla="*/ 132 w 384"/>
                <a:gd name="T21" fmla="*/ 0 h 360"/>
                <a:gd name="T22" fmla="*/ 110 w 384"/>
                <a:gd name="T23" fmla="*/ 24 h 360"/>
                <a:gd name="T24" fmla="*/ 118 w 384"/>
                <a:gd name="T25" fmla="*/ 76 h 360"/>
                <a:gd name="T26" fmla="*/ 120 w 384"/>
                <a:gd name="T27" fmla="*/ 122 h 360"/>
                <a:gd name="T28" fmla="*/ 36 w 384"/>
                <a:gd name="T29" fmla="*/ 130 h 360"/>
                <a:gd name="T30" fmla="*/ 20 w 384"/>
                <a:gd name="T31" fmla="*/ 156 h 360"/>
                <a:gd name="T32" fmla="*/ 46 w 384"/>
                <a:gd name="T33" fmla="*/ 182 h 360"/>
                <a:gd name="T34" fmla="*/ 8 w 384"/>
                <a:gd name="T35" fmla="*/ 190 h 360"/>
                <a:gd name="T36" fmla="*/ 2 w 384"/>
                <a:gd name="T37" fmla="*/ 220 h 360"/>
                <a:gd name="T38" fmla="*/ 32 w 384"/>
                <a:gd name="T39" fmla="*/ 236 h 360"/>
                <a:gd name="T40" fmla="*/ 8 w 384"/>
                <a:gd name="T41" fmla="*/ 252 h 360"/>
                <a:gd name="T42" fmla="*/ 14 w 384"/>
                <a:gd name="T43" fmla="*/ 282 h 360"/>
                <a:gd name="T44" fmla="*/ 50 w 384"/>
                <a:gd name="T45" fmla="*/ 290 h 360"/>
                <a:gd name="T46" fmla="*/ 36 w 384"/>
                <a:gd name="T47" fmla="*/ 296 h 360"/>
                <a:gd name="T48" fmla="*/ 32 w 384"/>
                <a:gd name="T49" fmla="*/ 320 h 360"/>
                <a:gd name="T50" fmla="*/ 76 w 384"/>
                <a:gd name="T51" fmla="*/ 334 h 360"/>
                <a:gd name="T52" fmla="*/ 106 w 384"/>
                <a:gd name="T53" fmla="*/ 334 h 360"/>
                <a:gd name="T54" fmla="*/ 124 w 384"/>
                <a:gd name="T55" fmla="*/ 322 h 360"/>
                <a:gd name="T56" fmla="*/ 122 w 384"/>
                <a:gd name="T57" fmla="*/ 310 h 360"/>
                <a:gd name="T58" fmla="*/ 130 w 384"/>
                <a:gd name="T59" fmla="*/ 300 h 360"/>
                <a:gd name="T60" fmla="*/ 150 w 384"/>
                <a:gd name="T61" fmla="*/ 286 h 360"/>
                <a:gd name="T62" fmla="*/ 154 w 384"/>
                <a:gd name="T63" fmla="*/ 268 h 360"/>
                <a:gd name="T64" fmla="*/ 144 w 384"/>
                <a:gd name="T65" fmla="*/ 248 h 360"/>
                <a:gd name="T66" fmla="*/ 152 w 384"/>
                <a:gd name="T67" fmla="*/ 232 h 360"/>
                <a:gd name="T68" fmla="*/ 164 w 384"/>
                <a:gd name="T69" fmla="*/ 216 h 360"/>
                <a:gd name="T70" fmla="*/ 154 w 384"/>
                <a:gd name="T71" fmla="*/ 196 h 360"/>
                <a:gd name="T72" fmla="*/ 152 w 384"/>
                <a:gd name="T73" fmla="*/ 194 h 360"/>
                <a:gd name="T74" fmla="*/ 148 w 384"/>
                <a:gd name="T75" fmla="*/ 184 h 360"/>
                <a:gd name="T76" fmla="*/ 156 w 384"/>
                <a:gd name="T77" fmla="*/ 170 h 360"/>
                <a:gd name="T78" fmla="*/ 154 w 384"/>
                <a:gd name="T79" fmla="*/ 154 h 360"/>
                <a:gd name="T80" fmla="*/ 162 w 384"/>
                <a:gd name="T81" fmla="*/ 144 h 360"/>
                <a:gd name="T82" fmla="*/ 174 w 384"/>
                <a:gd name="T83" fmla="*/ 152 h 360"/>
                <a:gd name="T84" fmla="*/ 172 w 384"/>
                <a:gd name="T85" fmla="*/ 180 h 360"/>
                <a:gd name="T86" fmla="*/ 186 w 384"/>
                <a:gd name="T87" fmla="*/ 204 h 360"/>
                <a:gd name="T88" fmla="*/ 176 w 384"/>
                <a:gd name="T89" fmla="*/ 244 h 360"/>
                <a:gd name="T90" fmla="*/ 172 w 384"/>
                <a:gd name="T91" fmla="*/ 258 h 360"/>
                <a:gd name="T92" fmla="*/ 172 w 384"/>
                <a:gd name="T93" fmla="*/ 282 h 360"/>
                <a:gd name="T94" fmla="*/ 174 w 384"/>
                <a:gd name="T95" fmla="*/ 300 h 360"/>
                <a:gd name="T96" fmla="*/ 158 w 384"/>
                <a:gd name="T97" fmla="*/ 310 h 360"/>
                <a:gd name="T98" fmla="*/ 138 w 384"/>
                <a:gd name="T99" fmla="*/ 328 h 360"/>
                <a:gd name="T100" fmla="*/ 132 w 384"/>
                <a:gd name="T101" fmla="*/ 338 h 360"/>
                <a:gd name="T102" fmla="*/ 136 w 384"/>
                <a:gd name="T103" fmla="*/ 354 h 360"/>
                <a:gd name="T104" fmla="*/ 182 w 384"/>
                <a:gd name="T105" fmla="*/ 352 h 360"/>
                <a:gd name="T106" fmla="*/ 242 w 384"/>
                <a:gd name="T107" fmla="*/ 31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4" h="360">
                  <a:moveTo>
                    <a:pt x="310" y="120"/>
                  </a:moveTo>
                  <a:lnTo>
                    <a:pt x="374" y="120"/>
                  </a:lnTo>
                  <a:lnTo>
                    <a:pt x="374" y="120"/>
                  </a:lnTo>
                  <a:lnTo>
                    <a:pt x="378" y="138"/>
                  </a:lnTo>
                  <a:lnTo>
                    <a:pt x="382" y="154"/>
                  </a:lnTo>
                  <a:lnTo>
                    <a:pt x="384" y="170"/>
                  </a:lnTo>
                  <a:lnTo>
                    <a:pt x="384" y="188"/>
                  </a:lnTo>
                  <a:lnTo>
                    <a:pt x="384" y="188"/>
                  </a:lnTo>
                  <a:lnTo>
                    <a:pt x="384" y="214"/>
                  </a:lnTo>
                  <a:lnTo>
                    <a:pt x="378" y="240"/>
                  </a:lnTo>
                  <a:lnTo>
                    <a:pt x="370" y="264"/>
                  </a:lnTo>
                  <a:lnTo>
                    <a:pt x="360" y="286"/>
                  </a:lnTo>
                  <a:lnTo>
                    <a:pt x="346" y="308"/>
                  </a:lnTo>
                  <a:lnTo>
                    <a:pt x="332" y="328"/>
                  </a:lnTo>
                  <a:lnTo>
                    <a:pt x="314" y="344"/>
                  </a:lnTo>
                  <a:lnTo>
                    <a:pt x="294" y="360"/>
                  </a:lnTo>
                  <a:lnTo>
                    <a:pt x="294" y="136"/>
                  </a:lnTo>
                  <a:lnTo>
                    <a:pt x="294" y="136"/>
                  </a:lnTo>
                  <a:lnTo>
                    <a:pt x="294" y="130"/>
                  </a:lnTo>
                  <a:lnTo>
                    <a:pt x="298" y="126"/>
                  </a:lnTo>
                  <a:lnTo>
                    <a:pt x="304" y="122"/>
                  </a:lnTo>
                  <a:lnTo>
                    <a:pt x="310" y="120"/>
                  </a:lnTo>
                  <a:lnTo>
                    <a:pt x="310" y="120"/>
                  </a:lnTo>
                  <a:close/>
                  <a:moveTo>
                    <a:pt x="274" y="318"/>
                  </a:moveTo>
                  <a:lnTo>
                    <a:pt x="274" y="152"/>
                  </a:lnTo>
                  <a:lnTo>
                    <a:pt x="256" y="152"/>
                  </a:lnTo>
                  <a:lnTo>
                    <a:pt x="256" y="152"/>
                  </a:lnTo>
                  <a:lnTo>
                    <a:pt x="238" y="142"/>
                  </a:lnTo>
                  <a:lnTo>
                    <a:pt x="222" y="132"/>
                  </a:lnTo>
                  <a:lnTo>
                    <a:pt x="208" y="118"/>
                  </a:lnTo>
                  <a:lnTo>
                    <a:pt x="194" y="102"/>
                  </a:lnTo>
                  <a:lnTo>
                    <a:pt x="184" y="86"/>
                  </a:lnTo>
                  <a:lnTo>
                    <a:pt x="178" y="68"/>
                  </a:lnTo>
                  <a:lnTo>
                    <a:pt x="172" y="48"/>
                  </a:lnTo>
                  <a:lnTo>
                    <a:pt x="170" y="28"/>
                  </a:lnTo>
                  <a:lnTo>
                    <a:pt x="170" y="28"/>
                  </a:lnTo>
                  <a:lnTo>
                    <a:pt x="168" y="22"/>
                  </a:lnTo>
                  <a:lnTo>
                    <a:pt x="166" y="16"/>
                  </a:lnTo>
                  <a:lnTo>
                    <a:pt x="160" y="8"/>
                  </a:lnTo>
                  <a:lnTo>
                    <a:pt x="150" y="2"/>
                  </a:lnTo>
                  <a:lnTo>
                    <a:pt x="144" y="0"/>
                  </a:lnTo>
                  <a:lnTo>
                    <a:pt x="138" y="0"/>
                  </a:lnTo>
                  <a:lnTo>
                    <a:pt x="138" y="0"/>
                  </a:lnTo>
                  <a:lnTo>
                    <a:pt x="132" y="0"/>
                  </a:lnTo>
                  <a:lnTo>
                    <a:pt x="126" y="2"/>
                  </a:lnTo>
                  <a:lnTo>
                    <a:pt x="118" y="10"/>
                  </a:lnTo>
                  <a:lnTo>
                    <a:pt x="112" y="20"/>
                  </a:lnTo>
                  <a:lnTo>
                    <a:pt x="110" y="24"/>
                  </a:lnTo>
                  <a:lnTo>
                    <a:pt x="110" y="30"/>
                  </a:lnTo>
                  <a:lnTo>
                    <a:pt x="110" y="30"/>
                  </a:lnTo>
                  <a:lnTo>
                    <a:pt x="112" y="54"/>
                  </a:lnTo>
                  <a:lnTo>
                    <a:pt x="118" y="76"/>
                  </a:lnTo>
                  <a:lnTo>
                    <a:pt x="124" y="98"/>
                  </a:lnTo>
                  <a:lnTo>
                    <a:pt x="134" y="118"/>
                  </a:lnTo>
                  <a:lnTo>
                    <a:pt x="134" y="118"/>
                  </a:lnTo>
                  <a:lnTo>
                    <a:pt x="120" y="122"/>
                  </a:lnTo>
                  <a:lnTo>
                    <a:pt x="106" y="128"/>
                  </a:lnTo>
                  <a:lnTo>
                    <a:pt x="46" y="128"/>
                  </a:lnTo>
                  <a:lnTo>
                    <a:pt x="46" y="128"/>
                  </a:lnTo>
                  <a:lnTo>
                    <a:pt x="36" y="130"/>
                  </a:lnTo>
                  <a:lnTo>
                    <a:pt x="28" y="136"/>
                  </a:lnTo>
                  <a:lnTo>
                    <a:pt x="22" y="144"/>
                  </a:lnTo>
                  <a:lnTo>
                    <a:pt x="20" y="156"/>
                  </a:lnTo>
                  <a:lnTo>
                    <a:pt x="20" y="156"/>
                  </a:lnTo>
                  <a:lnTo>
                    <a:pt x="22" y="166"/>
                  </a:lnTo>
                  <a:lnTo>
                    <a:pt x="28" y="174"/>
                  </a:lnTo>
                  <a:lnTo>
                    <a:pt x="36" y="180"/>
                  </a:lnTo>
                  <a:lnTo>
                    <a:pt x="46" y="182"/>
                  </a:lnTo>
                  <a:lnTo>
                    <a:pt x="26" y="182"/>
                  </a:lnTo>
                  <a:lnTo>
                    <a:pt x="26" y="182"/>
                  </a:lnTo>
                  <a:lnTo>
                    <a:pt x="16" y="184"/>
                  </a:lnTo>
                  <a:lnTo>
                    <a:pt x="8" y="190"/>
                  </a:lnTo>
                  <a:lnTo>
                    <a:pt x="2" y="198"/>
                  </a:lnTo>
                  <a:lnTo>
                    <a:pt x="0" y="208"/>
                  </a:lnTo>
                  <a:lnTo>
                    <a:pt x="0" y="208"/>
                  </a:lnTo>
                  <a:lnTo>
                    <a:pt x="2" y="220"/>
                  </a:lnTo>
                  <a:lnTo>
                    <a:pt x="8" y="228"/>
                  </a:lnTo>
                  <a:lnTo>
                    <a:pt x="16" y="234"/>
                  </a:lnTo>
                  <a:lnTo>
                    <a:pt x="26" y="236"/>
                  </a:lnTo>
                  <a:lnTo>
                    <a:pt x="32" y="236"/>
                  </a:lnTo>
                  <a:lnTo>
                    <a:pt x="32" y="236"/>
                  </a:lnTo>
                  <a:lnTo>
                    <a:pt x="22" y="238"/>
                  </a:lnTo>
                  <a:lnTo>
                    <a:pt x="14" y="244"/>
                  </a:lnTo>
                  <a:lnTo>
                    <a:pt x="8" y="252"/>
                  </a:lnTo>
                  <a:lnTo>
                    <a:pt x="8" y="262"/>
                  </a:lnTo>
                  <a:lnTo>
                    <a:pt x="8" y="262"/>
                  </a:lnTo>
                  <a:lnTo>
                    <a:pt x="10" y="272"/>
                  </a:lnTo>
                  <a:lnTo>
                    <a:pt x="14" y="282"/>
                  </a:lnTo>
                  <a:lnTo>
                    <a:pt x="24" y="288"/>
                  </a:lnTo>
                  <a:lnTo>
                    <a:pt x="34" y="290"/>
                  </a:lnTo>
                  <a:lnTo>
                    <a:pt x="50" y="290"/>
                  </a:lnTo>
                  <a:lnTo>
                    <a:pt x="50" y="290"/>
                  </a:lnTo>
                  <a:lnTo>
                    <a:pt x="50" y="290"/>
                  </a:lnTo>
                  <a:lnTo>
                    <a:pt x="50" y="290"/>
                  </a:lnTo>
                  <a:lnTo>
                    <a:pt x="42" y="292"/>
                  </a:lnTo>
                  <a:lnTo>
                    <a:pt x="36" y="296"/>
                  </a:lnTo>
                  <a:lnTo>
                    <a:pt x="32" y="304"/>
                  </a:lnTo>
                  <a:lnTo>
                    <a:pt x="32" y="312"/>
                  </a:lnTo>
                  <a:lnTo>
                    <a:pt x="32" y="312"/>
                  </a:lnTo>
                  <a:lnTo>
                    <a:pt x="32" y="320"/>
                  </a:lnTo>
                  <a:lnTo>
                    <a:pt x="38" y="328"/>
                  </a:lnTo>
                  <a:lnTo>
                    <a:pt x="44" y="332"/>
                  </a:lnTo>
                  <a:lnTo>
                    <a:pt x="54" y="334"/>
                  </a:lnTo>
                  <a:lnTo>
                    <a:pt x="76" y="334"/>
                  </a:lnTo>
                  <a:lnTo>
                    <a:pt x="76" y="334"/>
                  </a:lnTo>
                  <a:lnTo>
                    <a:pt x="76" y="334"/>
                  </a:lnTo>
                  <a:lnTo>
                    <a:pt x="106" y="334"/>
                  </a:lnTo>
                  <a:lnTo>
                    <a:pt x="106" y="334"/>
                  </a:lnTo>
                  <a:lnTo>
                    <a:pt x="114" y="332"/>
                  </a:lnTo>
                  <a:lnTo>
                    <a:pt x="120" y="328"/>
                  </a:lnTo>
                  <a:lnTo>
                    <a:pt x="120" y="328"/>
                  </a:lnTo>
                  <a:lnTo>
                    <a:pt x="124" y="322"/>
                  </a:lnTo>
                  <a:lnTo>
                    <a:pt x="124" y="314"/>
                  </a:lnTo>
                  <a:lnTo>
                    <a:pt x="124" y="314"/>
                  </a:lnTo>
                  <a:lnTo>
                    <a:pt x="122" y="310"/>
                  </a:lnTo>
                  <a:lnTo>
                    <a:pt x="122" y="310"/>
                  </a:lnTo>
                  <a:lnTo>
                    <a:pt x="122" y="306"/>
                  </a:lnTo>
                  <a:lnTo>
                    <a:pt x="124" y="304"/>
                  </a:lnTo>
                  <a:lnTo>
                    <a:pt x="126" y="300"/>
                  </a:lnTo>
                  <a:lnTo>
                    <a:pt x="130" y="300"/>
                  </a:lnTo>
                  <a:lnTo>
                    <a:pt x="130" y="300"/>
                  </a:lnTo>
                  <a:lnTo>
                    <a:pt x="138" y="296"/>
                  </a:lnTo>
                  <a:lnTo>
                    <a:pt x="144" y="292"/>
                  </a:lnTo>
                  <a:lnTo>
                    <a:pt x="150" y="286"/>
                  </a:lnTo>
                  <a:lnTo>
                    <a:pt x="152" y="280"/>
                  </a:lnTo>
                  <a:lnTo>
                    <a:pt x="152" y="280"/>
                  </a:lnTo>
                  <a:lnTo>
                    <a:pt x="154" y="274"/>
                  </a:lnTo>
                  <a:lnTo>
                    <a:pt x="154" y="268"/>
                  </a:lnTo>
                  <a:lnTo>
                    <a:pt x="152" y="260"/>
                  </a:lnTo>
                  <a:lnTo>
                    <a:pt x="146" y="252"/>
                  </a:lnTo>
                  <a:lnTo>
                    <a:pt x="146" y="252"/>
                  </a:lnTo>
                  <a:lnTo>
                    <a:pt x="144" y="248"/>
                  </a:lnTo>
                  <a:lnTo>
                    <a:pt x="144" y="244"/>
                  </a:lnTo>
                  <a:lnTo>
                    <a:pt x="144" y="244"/>
                  </a:lnTo>
                  <a:lnTo>
                    <a:pt x="146" y="236"/>
                  </a:lnTo>
                  <a:lnTo>
                    <a:pt x="152" y="232"/>
                  </a:lnTo>
                  <a:lnTo>
                    <a:pt x="152" y="232"/>
                  </a:lnTo>
                  <a:lnTo>
                    <a:pt x="158" y="228"/>
                  </a:lnTo>
                  <a:lnTo>
                    <a:pt x="162" y="222"/>
                  </a:lnTo>
                  <a:lnTo>
                    <a:pt x="164" y="216"/>
                  </a:lnTo>
                  <a:lnTo>
                    <a:pt x="164" y="210"/>
                  </a:lnTo>
                  <a:lnTo>
                    <a:pt x="164" y="210"/>
                  </a:lnTo>
                  <a:lnTo>
                    <a:pt x="160" y="202"/>
                  </a:lnTo>
                  <a:lnTo>
                    <a:pt x="154" y="196"/>
                  </a:lnTo>
                  <a:lnTo>
                    <a:pt x="154" y="196"/>
                  </a:lnTo>
                  <a:lnTo>
                    <a:pt x="152" y="194"/>
                  </a:lnTo>
                  <a:lnTo>
                    <a:pt x="152" y="194"/>
                  </a:lnTo>
                  <a:lnTo>
                    <a:pt x="152" y="194"/>
                  </a:lnTo>
                  <a:lnTo>
                    <a:pt x="152" y="194"/>
                  </a:lnTo>
                  <a:lnTo>
                    <a:pt x="150" y="190"/>
                  </a:lnTo>
                  <a:lnTo>
                    <a:pt x="148" y="188"/>
                  </a:lnTo>
                  <a:lnTo>
                    <a:pt x="148" y="184"/>
                  </a:lnTo>
                  <a:lnTo>
                    <a:pt x="150" y="180"/>
                  </a:lnTo>
                  <a:lnTo>
                    <a:pt x="150" y="180"/>
                  </a:lnTo>
                  <a:lnTo>
                    <a:pt x="154" y="174"/>
                  </a:lnTo>
                  <a:lnTo>
                    <a:pt x="156" y="170"/>
                  </a:lnTo>
                  <a:lnTo>
                    <a:pt x="156" y="164"/>
                  </a:lnTo>
                  <a:lnTo>
                    <a:pt x="156" y="158"/>
                  </a:lnTo>
                  <a:lnTo>
                    <a:pt x="156" y="158"/>
                  </a:lnTo>
                  <a:lnTo>
                    <a:pt x="154" y="154"/>
                  </a:lnTo>
                  <a:lnTo>
                    <a:pt x="156" y="150"/>
                  </a:lnTo>
                  <a:lnTo>
                    <a:pt x="158" y="146"/>
                  </a:lnTo>
                  <a:lnTo>
                    <a:pt x="162" y="144"/>
                  </a:lnTo>
                  <a:lnTo>
                    <a:pt x="162" y="144"/>
                  </a:lnTo>
                  <a:lnTo>
                    <a:pt x="166" y="144"/>
                  </a:lnTo>
                  <a:lnTo>
                    <a:pt x="170" y="146"/>
                  </a:lnTo>
                  <a:lnTo>
                    <a:pt x="172" y="148"/>
                  </a:lnTo>
                  <a:lnTo>
                    <a:pt x="174" y="152"/>
                  </a:lnTo>
                  <a:lnTo>
                    <a:pt x="174" y="152"/>
                  </a:lnTo>
                  <a:lnTo>
                    <a:pt x="176" y="158"/>
                  </a:lnTo>
                  <a:lnTo>
                    <a:pt x="176" y="166"/>
                  </a:lnTo>
                  <a:lnTo>
                    <a:pt x="172" y="180"/>
                  </a:lnTo>
                  <a:lnTo>
                    <a:pt x="172" y="180"/>
                  </a:lnTo>
                  <a:lnTo>
                    <a:pt x="182" y="190"/>
                  </a:lnTo>
                  <a:lnTo>
                    <a:pt x="186" y="204"/>
                  </a:lnTo>
                  <a:lnTo>
                    <a:pt x="186" y="204"/>
                  </a:lnTo>
                  <a:lnTo>
                    <a:pt x="188" y="214"/>
                  </a:lnTo>
                  <a:lnTo>
                    <a:pt x="186" y="226"/>
                  </a:lnTo>
                  <a:lnTo>
                    <a:pt x="182" y="236"/>
                  </a:lnTo>
                  <a:lnTo>
                    <a:pt x="176" y="244"/>
                  </a:lnTo>
                  <a:lnTo>
                    <a:pt x="176" y="244"/>
                  </a:lnTo>
                  <a:lnTo>
                    <a:pt x="174" y="246"/>
                  </a:lnTo>
                  <a:lnTo>
                    <a:pt x="172" y="250"/>
                  </a:lnTo>
                  <a:lnTo>
                    <a:pt x="172" y="258"/>
                  </a:lnTo>
                  <a:lnTo>
                    <a:pt x="172" y="258"/>
                  </a:lnTo>
                  <a:lnTo>
                    <a:pt x="174" y="272"/>
                  </a:lnTo>
                  <a:lnTo>
                    <a:pt x="174" y="272"/>
                  </a:lnTo>
                  <a:lnTo>
                    <a:pt x="172" y="282"/>
                  </a:lnTo>
                  <a:lnTo>
                    <a:pt x="172" y="282"/>
                  </a:lnTo>
                  <a:lnTo>
                    <a:pt x="174" y="292"/>
                  </a:lnTo>
                  <a:lnTo>
                    <a:pt x="174" y="300"/>
                  </a:lnTo>
                  <a:lnTo>
                    <a:pt x="174" y="300"/>
                  </a:lnTo>
                  <a:lnTo>
                    <a:pt x="170" y="306"/>
                  </a:lnTo>
                  <a:lnTo>
                    <a:pt x="166" y="308"/>
                  </a:lnTo>
                  <a:lnTo>
                    <a:pt x="166" y="308"/>
                  </a:lnTo>
                  <a:lnTo>
                    <a:pt x="158" y="310"/>
                  </a:lnTo>
                  <a:lnTo>
                    <a:pt x="150" y="314"/>
                  </a:lnTo>
                  <a:lnTo>
                    <a:pt x="144" y="320"/>
                  </a:lnTo>
                  <a:lnTo>
                    <a:pt x="138" y="328"/>
                  </a:lnTo>
                  <a:lnTo>
                    <a:pt x="138" y="328"/>
                  </a:lnTo>
                  <a:lnTo>
                    <a:pt x="138" y="328"/>
                  </a:lnTo>
                  <a:lnTo>
                    <a:pt x="138" y="328"/>
                  </a:lnTo>
                  <a:lnTo>
                    <a:pt x="132" y="338"/>
                  </a:lnTo>
                  <a:lnTo>
                    <a:pt x="132" y="338"/>
                  </a:lnTo>
                  <a:lnTo>
                    <a:pt x="126" y="344"/>
                  </a:lnTo>
                  <a:lnTo>
                    <a:pt x="118" y="348"/>
                  </a:lnTo>
                  <a:lnTo>
                    <a:pt x="118" y="348"/>
                  </a:lnTo>
                  <a:lnTo>
                    <a:pt x="136" y="354"/>
                  </a:lnTo>
                  <a:lnTo>
                    <a:pt x="156" y="354"/>
                  </a:lnTo>
                  <a:lnTo>
                    <a:pt x="156" y="354"/>
                  </a:lnTo>
                  <a:lnTo>
                    <a:pt x="170" y="354"/>
                  </a:lnTo>
                  <a:lnTo>
                    <a:pt x="182" y="352"/>
                  </a:lnTo>
                  <a:lnTo>
                    <a:pt x="192" y="348"/>
                  </a:lnTo>
                  <a:lnTo>
                    <a:pt x="204" y="344"/>
                  </a:lnTo>
                  <a:lnTo>
                    <a:pt x="224" y="334"/>
                  </a:lnTo>
                  <a:lnTo>
                    <a:pt x="242" y="318"/>
                  </a:lnTo>
                  <a:lnTo>
                    <a:pt x="274" y="318"/>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5774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D6F5E907-64CB-414A-9173-E615EF8A09AB}"/>
              </a:ext>
            </a:extLst>
          </p:cNvPr>
          <p:cNvSpPr>
            <a:spLocks noGrp="1"/>
          </p:cNvSpPr>
          <p:nvPr>
            <p:ph type="title"/>
          </p:nvPr>
        </p:nvSpPr>
        <p:spPr/>
        <p:txBody>
          <a:bodyPr>
            <a:normAutofit fontScale="90000"/>
          </a:bodyPr>
          <a:lstStyle/>
          <a:p>
            <a:r>
              <a:rPr lang="hu-HU" b="1" dirty="0"/>
              <a:t>The </a:t>
            </a:r>
            <a:r>
              <a:rPr lang="hu-HU" b="1" dirty="0" err="1"/>
              <a:t>Horizon</a:t>
            </a:r>
            <a:r>
              <a:rPr lang="hu-HU" b="1" dirty="0"/>
              <a:t> Europe </a:t>
            </a:r>
            <a:r>
              <a:rPr lang="hu-HU" b="1" dirty="0" err="1"/>
              <a:t>Programme</a:t>
            </a:r>
            <a:r>
              <a:rPr lang="hu-HU" b="1" dirty="0"/>
              <a:t> 2021-27</a:t>
            </a:r>
            <a:br>
              <a:rPr lang="hu-HU" b="1" dirty="0"/>
            </a:br>
            <a:r>
              <a:rPr lang="hu-HU" b="1" dirty="0" err="1"/>
              <a:t>Resource</a:t>
            </a:r>
            <a:r>
              <a:rPr lang="hu-HU" b="1" dirty="0"/>
              <a:t> </a:t>
            </a:r>
            <a:r>
              <a:rPr lang="hu-HU" b="1" dirty="0" err="1"/>
              <a:t>are</a:t>
            </a:r>
            <a:r>
              <a:rPr lang="hu-HU" b="1" dirty="0"/>
              <a:t> </a:t>
            </a:r>
            <a:r>
              <a:rPr lang="hu-HU" b="1" dirty="0" err="1"/>
              <a:t>allocated</a:t>
            </a:r>
            <a:r>
              <a:rPr lang="hu-HU" b="1" dirty="0"/>
              <a:t> </a:t>
            </a:r>
            <a:r>
              <a:rPr lang="hu-HU" b="1" dirty="0" err="1"/>
              <a:t>to</a:t>
            </a:r>
            <a:r>
              <a:rPr lang="hu-HU" b="1" dirty="0"/>
              <a:t> the </a:t>
            </a:r>
            <a:r>
              <a:rPr lang="hu-HU" b="1" dirty="0" err="1"/>
              <a:t>pillars</a:t>
            </a:r>
            <a:endParaRPr lang="en-GB" b="1" dirty="0"/>
          </a:p>
        </p:txBody>
      </p:sp>
      <p:pic>
        <p:nvPicPr>
          <p:cNvPr id="7" name="Tartalom helye 6">
            <a:extLst>
              <a:ext uri="{FF2B5EF4-FFF2-40B4-BE49-F238E27FC236}">
                <a16:creationId xmlns:a16="http://schemas.microsoft.com/office/drawing/2014/main" xmlns="" id="{FEB29292-E400-4354-9242-1236FFF9011F}"/>
              </a:ext>
            </a:extLst>
          </p:cNvPr>
          <p:cNvPicPr>
            <a:picLocks noGrp="1" noChangeAspect="1"/>
          </p:cNvPicPr>
          <p:nvPr>
            <p:ph idx="1"/>
          </p:nvPr>
        </p:nvPicPr>
        <p:blipFill>
          <a:blip r:embed="rId2"/>
          <a:stretch>
            <a:fillRect/>
          </a:stretch>
        </p:blipFill>
        <p:spPr>
          <a:xfrm>
            <a:off x="472333" y="1452880"/>
            <a:ext cx="8093990" cy="4693920"/>
          </a:xfrm>
          <a:prstGeom prst="rect">
            <a:avLst/>
          </a:prstGeom>
        </p:spPr>
      </p:pic>
      <p:sp>
        <p:nvSpPr>
          <p:cNvPr id="4" name="Dátum helye 3">
            <a:extLst>
              <a:ext uri="{FF2B5EF4-FFF2-40B4-BE49-F238E27FC236}">
                <a16:creationId xmlns:a16="http://schemas.microsoft.com/office/drawing/2014/main" xmlns="" id="{35B31FA3-2C4C-4973-BF17-949254CD6C98}"/>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4CF13B89-E435-470A-A004-F192AF242BDB}"/>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6D6CC3AA-EF07-4544-8F70-C592F04CF8B4}"/>
              </a:ext>
            </a:extLst>
          </p:cNvPr>
          <p:cNvSpPr>
            <a:spLocks noGrp="1"/>
          </p:cNvSpPr>
          <p:nvPr>
            <p:ph type="sldNum" sz="quarter" idx="12"/>
          </p:nvPr>
        </p:nvSpPr>
        <p:spPr/>
        <p:txBody>
          <a:bodyPr/>
          <a:lstStyle/>
          <a:p>
            <a:fld id="{61BA5777-89E2-0C42-9BCE-298721AA9BBD}" type="slidenum">
              <a:rPr lang="it-IT" altLang="it-IT" smtClean="0"/>
              <a:t>7</a:t>
            </a:fld>
            <a:endParaRPr lang="it-IT" altLang="it-IT"/>
          </a:p>
        </p:txBody>
      </p:sp>
    </p:spTree>
    <p:extLst>
      <p:ext uri="{BB962C8B-B14F-4D97-AF65-F5344CB8AC3E}">
        <p14:creationId xmlns:p14="http://schemas.microsoft.com/office/powerpoint/2010/main" val="278614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B86AC68-CFB4-4610-A782-A53D8EA5CD81}"/>
              </a:ext>
            </a:extLst>
          </p:cNvPr>
          <p:cNvSpPr>
            <a:spLocks noGrp="1"/>
          </p:cNvSpPr>
          <p:nvPr>
            <p:ph type="title"/>
          </p:nvPr>
        </p:nvSpPr>
        <p:spPr/>
        <p:txBody>
          <a:bodyPr/>
          <a:lstStyle/>
          <a:p>
            <a:r>
              <a:rPr lang="hu-HU" dirty="0"/>
              <a:t>The </a:t>
            </a:r>
            <a:r>
              <a:rPr lang="hu-HU" dirty="0" err="1"/>
              <a:t>SDGs</a:t>
            </a:r>
            <a:r>
              <a:rPr lang="hu-HU" dirty="0"/>
              <a:t>: CROSS DOMAIN CHALLENGE</a:t>
            </a:r>
            <a:endParaRPr lang="en-GB" dirty="0"/>
          </a:p>
        </p:txBody>
      </p:sp>
      <p:pic>
        <p:nvPicPr>
          <p:cNvPr id="7" name="Tartalom helye 6">
            <a:extLst>
              <a:ext uri="{FF2B5EF4-FFF2-40B4-BE49-F238E27FC236}">
                <a16:creationId xmlns:a16="http://schemas.microsoft.com/office/drawing/2014/main" xmlns="" id="{C43A649A-D085-4C17-B459-FA090860068B}"/>
              </a:ext>
            </a:extLst>
          </p:cNvPr>
          <p:cNvPicPr>
            <a:picLocks noGrp="1" noChangeAspect="1"/>
          </p:cNvPicPr>
          <p:nvPr>
            <p:ph idx="1"/>
          </p:nvPr>
        </p:nvPicPr>
        <p:blipFill>
          <a:blip r:embed="rId2"/>
          <a:stretch>
            <a:fillRect/>
          </a:stretch>
        </p:blipFill>
        <p:spPr>
          <a:xfrm>
            <a:off x="71120" y="670196"/>
            <a:ext cx="9072880" cy="4957234"/>
          </a:xfrm>
          <a:prstGeom prst="rect">
            <a:avLst/>
          </a:prstGeom>
        </p:spPr>
      </p:pic>
      <p:sp>
        <p:nvSpPr>
          <p:cNvPr id="4" name="Dátum helye 3">
            <a:extLst>
              <a:ext uri="{FF2B5EF4-FFF2-40B4-BE49-F238E27FC236}">
                <a16:creationId xmlns:a16="http://schemas.microsoft.com/office/drawing/2014/main" xmlns="" id="{3923E817-876F-453B-AE36-5EBB11A51C17}"/>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920A1270-1985-4EC4-8DA6-4FEDF0CD3EC6}"/>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958CA5EF-82BD-4076-8C19-3C980CBE6924}"/>
              </a:ext>
            </a:extLst>
          </p:cNvPr>
          <p:cNvSpPr>
            <a:spLocks noGrp="1"/>
          </p:cNvSpPr>
          <p:nvPr>
            <p:ph type="sldNum" sz="quarter" idx="12"/>
          </p:nvPr>
        </p:nvSpPr>
        <p:spPr/>
        <p:txBody>
          <a:bodyPr/>
          <a:lstStyle/>
          <a:p>
            <a:fld id="{61BA5777-89E2-0C42-9BCE-298721AA9BBD}" type="slidenum">
              <a:rPr lang="it-IT" altLang="it-IT" smtClean="0"/>
              <a:t>8</a:t>
            </a:fld>
            <a:endParaRPr lang="it-IT" altLang="it-IT"/>
          </a:p>
        </p:txBody>
      </p:sp>
      <p:sp>
        <p:nvSpPr>
          <p:cNvPr id="8" name="Szövegdoboz 7">
            <a:extLst>
              <a:ext uri="{FF2B5EF4-FFF2-40B4-BE49-F238E27FC236}">
                <a16:creationId xmlns:a16="http://schemas.microsoft.com/office/drawing/2014/main" xmlns="" id="{EFCD60C5-09BA-4C50-BE9A-1003FB871B35}"/>
              </a:ext>
            </a:extLst>
          </p:cNvPr>
          <p:cNvSpPr txBox="1"/>
          <p:nvPr/>
        </p:nvSpPr>
        <p:spPr>
          <a:xfrm>
            <a:off x="506730" y="5738614"/>
            <a:ext cx="7672070" cy="369332"/>
          </a:xfrm>
          <a:prstGeom prst="rect">
            <a:avLst/>
          </a:prstGeom>
          <a:noFill/>
        </p:spPr>
        <p:txBody>
          <a:bodyPr wrap="square" rtlCol="0">
            <a:spAutoFit/>
          </a:bodyPr>
          <a:lstStyle/>
          <a:p>
            <a:r>
              <a:rPr lang="hu-HU" b="1" dirty="0"/>
              <a:t>The </a:t>
            </a:r>
            <a:r>
              <a:rPr lang="hu-HU" b="1" dirty="0" err="1"/>
              <a:t>SDGs</a:t>
            </a:r>
            <a:r>
              <a:rPr lang="hu-HU" b="1" dirty="0"/>
              <a:t> </a:t>
            </a:r>
            <a:r>
              <a:rPr lang="hu-HU" b="1" dirty="0" err="1"/>
              <a:t>implementation</a:t>
            </a:r>
            <a:r>
              <a:rPr lang="hu-HU" b="1" dirty="0"/>
              <a:t>: Minimum </a:t>
            </a:r>
            <a:r>
              <a:rPr lang="hu-HU" b="1" dirty="0" err="1"/>
              <a:t>three</a:t>
            </a:r>
            <a:r>
              <a:rPr lang="hu-HU" b="1" dirty="0"/>
              <a:t> </a:t>
            </a:r>
            <a:r>
              <a:rPr lang="hu-HU" b="1" dirty="0" err="1"/>
              <a:t>goals</a:t>
            </a:r>
            <a:r>
              <a:rPr lang="hu-HU" b="1" dirty="0"/>
              <a:t>  </a:t>
            </a:r>
            <a:r>
              <a:rPr lang="hu-HU" b="1" dirty="0" err="1"/>
              <a:t>should</a:t>
            </a:r>
            <a:r>
              <a:rPr lang="hu-HU" b="1" dirty="0"/>
              <a:t> be </a:t>
            </a:r>
            <a:r>
              <a:rPr lang="hu-HU" b="1" dirty="0" err="1"/>
              <a:t>interconnected</a:t>
            </a:r>
            <a:r>
              <a:rPr lang="hu-HU" b="1" dirty="0"/>
              <a:t> </a:t>
            </a:r>
            <a:endParaRPr lang="en-GB" b="1" dirty="0"/>
          </a:p>
        </p:txBody>
      </p:sp>
    </p:spTree>
    <p:extLst>
      <p:ext uri="{BB962C8B-B14F-4D97-AF65-F5344CB8AC3E}">
        <p14:creationId xmlns:p14="http://schemas.microsoft.com/office/powerpoint/2010/main" val="3482683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0AC0BAB9-7F54-4BC2-B3E3-C2DDDE0149ED}"/>
              </a:ext>
            </a:extLst>
          </p:cNvPr>
          <p:cNvSpPr>
            <a:spLocks noGrp="1"/>
          </p:cNvSpPr>
          <p:nvPr>
            <p:ph type="title"/>
          </p:nvPr>
        </p:nvSpPr>
        <p:spPr/>
        <p:txBody>
          <a:bodyPr>
            <a:normAutofit/>
          </a:bodyPr>
          <a:lstStyle/>
          <a:p>
            <a:r>
              <a:rPr lang="hu-HU" dirty="0"/>
              <a:t>EU </a:t>
            </a:r>
            <a:r>
              <a:rPr lang="hu-HU" dirty="0" err="1"/>
              <a:t>Priorities</a:t>
            </a:r>
            <a:r>
              <a:rPr lang="hu-HU" dirty="0"/>
              <a:t>: Council, EC, DG CNECT</a:t>
            </a:r>
            <a:endParaRPr lang="en-GB" dirty="0"/>
          </a:p>
        </p:txBody>
      </p:sp>
      <p:sp>
        <p:nvSpPr>
          <p:cNvPr id="4" name="Dátum helye 3">
            <a:extLst>
              <a:ext uri="{FF2B5EF4-FFF2-40B4-BE49-F238E27FC236}">
                <a16:creationId xmlns:a16="http://schemas.microsoft.com/office/drawing/2014/main" xmlns="" id="{4A0202D6-728D-44AC-B926-BCCCDE7E47ED}"/>
              </a:ext>
            </a:extLst>
          </p:cNvPr>
          <p:cNvSpPr>
            <a:spLocks noGrp="1"/>
          </p:cNvSpPr>
          <p:nvPr>
            <p:ph type="dt" sz="half" idx="10"/>
          </p:nvPr>
        </p:nvSpPr>
        <p:spPr/>
        <p:txBody>
          <a:bodyPr/>
          <a:lstStyle/>
          <a:p>
            <a:r>
              <a:rPr lang="en-GB" altLang="en-GB"/>
              <a:t>2019-04-03</a:t>
            </a:r>
            <a:endParaRPr lang="en-GB" altLang="en-GB" dirty="0"/>
          </a:p>
        </p:txBody>
      </p:sp>
      <p:sp>
        <p:nvSpPr>
          <p:cNvPr id="5" name="Élőláb helye 4">
            <a:extLst>
              <a:ext uri="{FF2B5EF4-FFF2-40B4-BE49-F238E27FC236}">
                <a16:creationId xmlns:a16="http://schemas.microsoft.com/office/drawing/2014/main" xmlns="" id="{519B6A00-5330-447E-AED9-D77E259AE5AF}"/>
              </a:ext>
            </a:extLst>
          </p:cNvPr>
          <p:cNvSpPr>
            <a:spLocks noGrp="1"/>
          </p:cNvSpPr>
          <p:nvPr>
            <p:ph type="ftr" sz="quarter" idx="11"/>
          </p:nvPr>
        </p:nvSpPr>
        <p:spPr/>
        <p:txBody>
          <a:bodyPr/>
          <a:lstStyle/>
          <a:p>
            <a:r>
              <a:rPr lang="it-IT" altLang="it-IT"/>
              <a:t>www.rd-alliance.org -  @resdatall</a:t>
            </a:r>
          </a:p>
        </p:txBody>
      </p:sp>
      <p:sp>
        <p:nvSpPr>
          <p:cNvPr id="6" name="Dia számának helye 5">
            <a:extLst>
              <a:ext uri="{FF2B5EF4-FFF2-40B4-BE49-F238E27FC236}">
                <a16:creationId xmlns:a16="http://schemas.microsoft.com/office/drawing/2014/main" xmlns="" id="{357EAF08-846C-46F8-AC34-3BED3531DA34}"/>
              </a:ext>
            </a:extLst>
          </p:cNvPr>
          <p:cNvSpPr>
            <a:spLocks noGrp="1"/>
          </p:cNvSpPr>
          <p:nvPr>
            <p:ph type="sldNum" sz="quarter" idx="12"/>
          </p:nvPr>
        </p:nvSpPr>
        <p:spPr/>
        <p:txBody>
          <a:bodyPr/>
          <a:lstStyle/>
          <a:p>
            <a:fld id="{61BA5777-89E2-0C42-9BCE-298721AA9BBD}" type="slidenum">
              <a:rPr lang="it-IT" altLang="it-IT" smtClean="0"/>
              <a:t>9</a:t>
            </a:fld>
            <a:endParaRPr lang="it-IT" altLang="it-IT"/>
          </a:p>
        </p:txBody>
      </p:sp>
      <p:pic>
        <p:nvPicPr>
          <p:cNvPr id="7" name="Kép 7">
            <a:extLst>
              <a:ext uri="{FF2B5EF4-FFF2-40B4-BE49-F238E27FC236}">
                <a16:creationId xmlns:a16="http://schemas.microsoft.com/office/drawing/2014/main" xmlns="" id="{6D744739-97ED-443B-9D55-0770F43B2D27}"/>
              </a:ext>
            </a:extLst>
          </p:cNvPr>
          <p:cNvPicPr>
            <a:picLocks noGrp="1" noChangeAspect="1"/>
          </p:cNvPicPr>
          <p:nvPr>
            <p:ph idx="1"/>
          </p:nvPr>
        </p:nvPicPr>
        <p:blipFill rotWithShape="1">
          <a:blip r:embed="rId2"/>
          <a:srcRect l="4129" r="1" b="3031"/>
          <a:stretch/>
        </p:blipFill>
        <p:spPr>
          <a:xfrm>
            <a:off x="260063" y="1057639"/>
            <a:ext cx="3462593" cy="5087937"/>
          </a:xfrm>
          <a:prstGeom prst="rect">
            <a:avLst/>
          </a:prstGeom>
        </p:spPr>
      </p:pic>
      <p:pic>
        <p:nvPicPr>
          <p:cNvPr id="8" name="Kép 7">
            <a:extLst>
              <a:ext uri="{FF2B5EF4-FFF2-40B4-BE49-F238E27FC236}">
                <a16:creationId xmlns:a16="http://schemas.microsoft.com/office/drawing/2014/main" xmlns="" id="{958DBF3B-CB66-49D8-AD89-987466A2051E}"/>
              </a:ext>
            </a:extLst>
          </p:cNvPr>
          <p:cNvPicPr>
            <a:picLocks noChangeAspect="1"/>
          </p:cNvPicPr>
          <p:nvPr/>
        </p:nvPicPr>
        <p:blipFill>
          <a:blip r:embed="rId3"/>
          <a:stretch>
            <a:fillRect/>
          </a:stretch>
        </p:blipFill>
        <p:spPr>
          <a:xfrm>
            <a:off x="3028950" y="2356388"/>
            <a:ext cx="3005540" cy="4136487"/>
          </a:xfrm>
          <a:prstGeom prst="rect">
            <a:avLst/>
          </a:prstGeom>
        </p:spPr>
      </p:pic>
      <p:pic>
        <p:nvPicPr>
          <p:cNvPr id="9" name="Kép 8">
            <a:extLst>
              <a:ext uri="{FF2B5EF4-FFF2-40B4-BE49-F238E27FC236}">
                <a16:creationId xmlns:a16="http://schemas.microsoft.com/office/drawing/2014/main" xmlns="" id="{7EDBCD1D-A143-42BE-A46D-F039C88F383B}"/>
              </a:ext>
            </a:extLst>
          </p:cNvPr>
          <p:cNvPicPr>
            <a:picLocks noChangeAspect="1"/>
          </p:cNvPicPr>
          <p:nvPr/>
        </p:nvPicPr>
        <p:blipFill>
          <a:blip r:embed="rId4"/>
          <a:stretch>
            <a:fillRect/>
          </a:stretch>
        </p:blipFill>
        <p:spPr>
          <a:xfrm>
            <a:off x="5858311" y="1057639"/>
            <a:ext cx="2777689" cy="3882294"/>
          </a:xfrm>
          <a:prstGeom prst="rect">
            <a:avLst/>
          </a:prstGeom>
        </p:spPr>
      </p:pic>
      <p:sp>
        <p:nvSpPr>
          <p:cNvPr id="10" name="Téglalap 9">
            <a:extLst>
              <a:ext uri="{FF2B5EF4-FFF2-40B4-BE49-F238E27FC236}">
                <a16:creationId xmlns:a16="http://schemas.microsoft.com/office/drawing/2014/main" xmlns="" id="{A499285F-7E56-4224-BC70-9D37032AA575}"/>
              </a:ext>
            </a:extLst>
          </p:cNvPr>
          <p:cNvSpPr/>
          <p:nvPr/>
        </p:nvSpPr>
        <p:spPr>
          <a:xfrm>
            <a:off x="5780056" y="1055715"/>
            <a:ext cx="2855944" cy="388229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5715072"/>
      </p:ext>
    </p:extLst>
  </p:cSld>
  <p:clrMapOvr>
    <a:masterClrMapping/>
  </p:clrMapOvr>
</p:sld>
</file>

<file path=ppt/theme/theme1.xml><?xml version="1.0" encoding="utf-8"?>
<a:theme xmlns:a="http://schemas.openxmlformats.org/drawingml/2006/main" name="RDA_PPT_2017">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RDA_PPT_2017.potx" id="{4B07B317-A1C5-4306-AA47-6C84B350D8EC}" vid="{CBA11029-A05A-4E11-B413-1D50018DFB78}"/>
    </a:ext>
  </a:extLst>
</a:theme>
</file>

<file path=ppt/theme/theme2.xml><?xml version="1.0" encoding="utf-8"?>
<a:theme xmlns:a="http://schemas.openxmlformats.org/drawingml/2006/main" name="4_GOFAIR">
  <a:themeElements>
    <a:clrScheme name="GOFAIR">
      <a:dk1>
        <a:srgbClr val="4B4B4B"/>
      </a:dk1>
      <a:lt1>
        <a:srgbClr val="FFFFFF"/>
      </a:lt1>
      <a:dk2>
        <a:srgbClr val="1288E0"/>
      </a:dk2>
      <a:lt2>
        <a:srgbClr val="FFFFFF"/>
      </a:lt2>
      <a:accent1>
        <a:srgbClr val="00518E"/>
      </a:accent1>
      <a:accent2>
        <a:srgbClr val="EFC700"/>
      </a:accent2>
      <a:accent3>
        <a:srgbClr val="023333"/>
      </a:accent3>
      <a:accent4>
        <a:srgbClr val="D2D2D2"/>
      </a:accent4>
      <a:accent5>
        <a:srgbClr val="7D7D7D"/>
      </a:accent5>
      <a:accent6>
        <a:srgbClr val="80D7E3"/>
      </a:accent6>
      <a:hlink>
        <a:srgbClr val="4B4B4B"/>
      </a:hlink>
      <a:folHlink>
        <a:srgbClr val="004E54"/>
      </a:folHlink>
    </a:clrScheme>
    <a:fontScheme name="GOFAIR">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ln w="9525">
          <a:noFill/>
          <a:miter lim="800000"/>
          <a:headEnd/>
          <a:tailEnd/>
        </a:ln>
        <a:effectLst/>
      </a:spPr>
      <a:bodyPr wrap="square" numCol="1" rtlCol="0">
        <a:noAutofit/>
      </a:bodyPr>
      <a:lstStyle>
        <a:defPPr>
          <a:defRPr sz="1800" kern="0" smtClean="0">
            <a:solidFill>
              <a:schemeClr val="accent5"/>
            </a:solidFill>
            <a:latin typeface="Tahoma" pitchFamily="34" charset="0"/>
            <a:ea typeface="Tahoma" pitchFamily="34" charset="0"/>
            <a:cs typeface="Tahoma" pitchFamily="34" charset="0"/>
          </a:defRPr>
        </a:defPPr>
      </a:lstStyle>
    </a:tx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GOFAIR" id="{97C74A65-D9FF-492C-8F72-8DBC0874EE95}" vid="{A26A3135-552A-42A5-AF48-06393AFAB977}"/>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F661E3DE9C25499C21C40FDF902C8B" ma:contentTypeVersion="1" ma:contentTypeDescription="Create a new document." ma:contentTypeScope="" ma:versionID="1b68ea25bc605e38c2d03e877024c293">
  <xsd:schema xmlns:xsd="http://www.w3.org/2001/XMLSchema" xmlns:xs="http://www.w3.org/2001/XMLSchema" xmlns:p="http://schemas.microsoft.com/office/2006/metadata/properties" xmlns:ns2="ee290c57-2ef8-46a0-8529-ed69fb4a5f2c" targetNamespace="http://schemas.microsoft.com/office/2006/metadata/properties" ma:root="true" ma:fieldsID="3cf02698435ed336187c95b5e1c58beb" ns2:_="">
    <xsd:import namespace="ee290c57-2ef8-46a0-8529-ed69fb4a5f2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290c57-2ef8-46a0-8529-ed69fb4a5f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DFCD97-C76C-4398-9242-B8ABFD1905A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e290c57-2ef8-46a0-8529-ed69fb4a5f2c"/>
    <ds:schemaRef ds:uri="http://www.w3.org/XML/1998/namespace"/>
  </ds:schemaRefs>
</ds:datastoreItem>
</file>

<file path=customXml/itemProps2.xml><?xml version="1.0" encoding="utf-8"?>
<ds:datastoreItem xmlns:ds="http://schemas.openxmlformats.org/officeDocument/2006/customXml" ds:itemID="{E9ADC1A0-95D2-4900-AE0D-2463E27A667D}">
  <ds:schemaRefs>
    <ds:schemaRef ds:uri="http://schemas.microsoft.com/sharepoint/v3/contenttype/forms"/>
  </ds:schemaRefs>
</ds:datastoreItem>
</file>

<file path=customXml/itemProps3.xml><?xml version="1.0" encoding="utf-8"?>
<ds:datastoreItem xmlns:ds="http://schemas.openxmlformats.org/officeDocument/2006/customXml" ds:itemID="{FB44F211-B684-46E8-AEE2-E7F9157159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290c57-2ef8-46a0-8529-ed69fb4a5f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RDA_PPT_2017</Template>
  <TotalTime>10080</TotalTime>
  <Words>5437</Words>
  <Application>Microsoft Macintosh PowerPoint</Application>
  <PresentationFormat>On-screen Show (4:3)</PresentationFormat>
  <Paragraphs>864</Paragraphs>
  <Slides>67</Slides>
  <Notes>27</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RDA_PPT_2017</vt:lpstr>
      <vt:lpstr>4_GOFAIR</vt:lpstr>
      <vt:lpstr>FAIR and FAIRness: From a community initiative, to implementation via EU law presented by Edit Herczog  RDA Council, and FAIR Maturity Model WG Co chair</vt:lpstr>
      <vt:lpstr>Agenda</vt:lpstr>
      <vt:lpstr>PowerPoint Presentation</vt:lpstr>
      <vt:lpstr>The  (very) short history of FAIR</vt:lpstr>
      <vt:lpstr>The  Data Challenge for Researchers in the 21st century</vt:lpstr>
      <vt:lpstr>The Horizon Europe Programme 2021-27</vt:lpstr>
      <vt:lpstr>The Horizon Europe Programme 2021-27 Resource are allocated to the pillars</vt:lpstr>
      <vt:lpstr>The SDGs: CROSS DOMAIN CHALLENGE</vt:lpstr>
      <vt:lpstr>EU Priorities: Council, EC, DG CNECT</vt:lpstr>
      <vt:lpstr> HOW TO BE FAIR: From FAIR PRINCIPAL TO FAIR MATURITY MODEL CRITERIA </vt:lpstr>
      <vt:lpstr> Who we are</vt:lpstr>
      <vt:lpstr>Case statement of the WG</vt:lpstr>
      <vt:lpstr>Case statement of the WG</vt:lpstr>
      <vt:lpstr>Context</vt:lpstr>
      <vt:lpstr>Minimum CORE criteria</vt:lpstr>
      <vt:lpstr>Scope</vt:lpstr>
      <vt:lpstr>PowerPoint Presentation</vt:lpstr>
      <vt:lpstr>Overview of the methodology </vt:lpstr>
      <vt:lpstr>Proposed development methodology</vt:lpstr>
      <vt:lpstr>PowerPoint Presentation</vt:lpstr>
      <vt:lpstr>Survey results</vt:lpstr>
      <vt:lpstr>Summary of open issues after the survay</vt:lpstr>
      <vt:lpstr>Results of preliminary analysis - 1</vt:lpstr>
      <vt:lpstr>Results of preliminary analysis - 2</vt:lpstr>
      <vt:lpstr>Results of preliminary analysis - 3</vt:lpstr>
      <vt:lpstr>Results of preliminary analysis - 4</vt:lpstr>
      <vt:lpstr>Results of preliminary analysis - 5</vt:lpstr>
      <vt:lpstr>How to contribute - 2</vt:lpstr>
      <vt:lpstr>Summary: Proposed scope</vt:lpstr>
      <vt:lpstr>Manual or/and Machine readable</vt:lpstr>
      <vt:lpstr>PowerPoint Presentation</vt:lpstr>
      <vt:lpstr>Development | First phase</vt:lpstr>
      <vt:lpstr>Development | Statistics</vt:lpstr>
      <vt:lpstr>Development | Indicators &amp; levels</vt:lpstr>
      <vt:lpstr>Development | Indicators &amp; levels</vt:lpstr>
      <vt:lpstr>Development | Indicators &amp; levels</vt:lpstr>
      <vt:lpstr>Development | Indicators &amp; levels</vt:lpstr>
      <vt:lpstr>Development | Indicators &amp; levels</vt:lpstr>
      <vt:lpstr>Development | Indicators &amp; levels</vt:lpstr>
      <vt:lpstr>Overview | Indicators &amp; levels</vt:lpstr>
      <vt:lpstr>PowerPoint Presentation</vt:lpstr>
      <vt:lpstr>Development | Weighting</vt:lpstr>
      <vt:lpstr>Development | Weighting Stats </vt:lpstr>
      <vt:lpstr>PowerPoint Presentation</vt:lpstr>
      <vt:lpstr>State of play</vt:lpstr>
      <vt:lpstr>State of play</vt:lpstr>
      <vt:lpstr>Testing phase | Overview</vt:lpstr>
      <vt:lpstr>Testing phase |Overview</vt:lpstr>
      <vt:lpstr>Testing insights |Feedback</vt:lpstr>
      <vt:lpstr>Testing insights |Feedback</vt:lpstr>
      <vt:lpstr>Testing insights |Feedback</vt:lpstr>
      <vt:lpstr>Testing insights |Feedback</vt:lpstr>
      <vt:lpstr>PowerPoint Presentation</vt:lpstr>
      <vt:lpstr>Scoring mechanisms | Overview</vt:lpstr>
      <vt:lpstr>PowerPoint Presentation</vt:lpstr>
      <vt:lpstr>Continuity</vt:lpstr>
      <vt:lpstr>Guidelines | first draft</vt:lpstr>
      <vt:lpstr>Guidelines | further development</vt:lpstr>
      <vt:lpstr>Action item and next steps</vt:lpstr>
      <vt:lpstr>Resources</vt:lpstr>
      <vt:lpstr>PowerPoint Presentation</vt:lpstr>
      <vt:lpstr>the EU Data Strategy 2020-24</vt:lpstr>
      <vt:lpstr>Horizon Europe Programme</vt:lpstr>
      <vt:lpstr>Horizon Europe Programme article 10.</vt:lpstr>
      <vt:lpstr>EOSC: UVDL speech  on 22nd of Januray in Davos</vt:lpstr>
      <vt:lpstr>The iceberg is slowly melting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Data Maturity Model online meeting #1</dc:title>
  <dc:creator>Timea;christophe.bahim@pwc.com;makx@makxdekkers.com;brecht.wyns@pwc.com</dc:creator>
  <cp:lastModifiedBy>Raphael Ritz</cp:lastModifiedBy>
  <cp:revision>359</cp:revision>
  <dcterms:created xsi:type="dcterms:W3CDTF">2017-04-26T12:46:54Z</dcterms:created>
  <dcterms:modified xsi:type="dcterms:W3CDTF">2020-02-26T07:28:06Z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0x01010008F661E3DE9C25499C21C40FDF902C8B</vt:lpwstr>
  </property>
</Properties>
</file>